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74" r:id="rId13"/>
    <p:sldId id="577" r:id="rId14"/>
    <p:sldId id="579" r:id="rId15"/>
    <p:sldId id="580" r:id="rId16"/>
    <p:sldId id="602" r:id="rId17"/>
    <p:sldId id="605" r:id="rId18"/>
    <p:sldId id="609" r:id="rId19"/>
    <p:sldId id="610" r:id="rId20"/>
    <p:sldId id="612" r:id="rId21"/>
    <p:sldId id="613" r:id="rId22"/>
    <p:sldId id="614" r:id="rId23"/>
    <p:sldId id="619" r:id="rId24"/>
    <p:sldId id="620" r:id="rId25"/>
    <p:sldId id="621" r:id="rId26"/>
    <p:sldId id="622" r:id="rId27"/>
    <p:sldId id="623" r:id="rId28"/>
    <p:sldId id="624" r:id="rId29"/>
    <p:sldId id="630" r:id="rId30"/>
    <p:sldId id="631" r:id="rId31"/>
    <p:sldId id="632" r:id="rId32"/>
    <p:sldId id="633" r:id="rId33"/>
    <p:sldId id="634" r:id="rId34"/>
    <p:sldId id="635" r:id="rId35"/>
    <p:sldId id="636" r:id="rId36"/>
    <p:sldId id="637" r:id="rId37"/>
    <p:sldId id="638" r:id="rId38"/>
    <p:sldId id="639" r:id="rId39"/>
    <p:sldId id="640" r:id="rId40"/>
    <p:sldId id="641" r:id="rId41"/>
    <p:sldId id="642" r:id="rId42"/>
    <p:sldId id="643" r:id="rId43"/>
    <p:sldId id="644" r:id="rId44"/>
    <p:sldId id="645" r:id="rId45"/>
    <p:sldId id="646" r:id="rId46"/>
    <p:sldId id="648" r:id="rId47"/>
    <p:sldId id="649" r:id="rId48"/>
    <p:sldId id="650" r:id="rId49"/>
    <p:sldId id="651" r:id="rId50"/>
    <p:sldId id="652" r:id="rId51"/>
    <p:sldId id="653" r:id="rId52"/>
    <p:sldId id="654" r:id="rId53"/>
    <p:sldId id="655" r:id="rId54"/>
    <p:sldId id="656" r:id="rId55"/>
    <p:sldId id="657" r:id="rId56"/>
    <p:sldId id="658" r:id="rId57"/>
    <p:sldId id="659" r:id="rId58"/>
    <p:sldId id="660" r:id="rId59"/>
    <p:sldId id="661" r:id="rId6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9505" y="122215"/>
            <a:ext cx="1179575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8:20-21   And Noah </a:t>
            </a:r>
            <a:r>
              <a:rPr lang="en-US" sz="4000" b="1" dirty="0" err="1">
                <a:solidFill>
                  <a:prstClr val="white"/>
                </a:solidFill>
                <a:latin typeface="Georgia" panose="02040502050405020303" pitchFamily="18" charset="0"/>
              </a:rPr>
              <a:t>builded</a:t>
            </a:r>
            <a:r>
              <a:rPr lang="en-US" sz="4000" b="1" dirty="0">
                <a:solidFill>
                  <a:prstClr val="white"/>
                </a:solidFill>
                <a:latin typeface="Georgia" panose="02040502050405020303" pitchFamily="18" charset="0"/>
              </a:rPr>
              <a:t> an altar unto the LORD; and took of every clean beast, and of every clean fowl, and offered burnt offerings on the altar.  21 And the LORD smelled a sweet </a:t>
            </a:r>
            <a:r>
              <a:rPr lang="en-US" sz="4000" b="1" dirty="0" err="1">
                <a:solidFill>
                  <a:prstClr val="white"/>
                </a:solidFill>
                <a:latin typeface="Georgia" panose="02040502050405020303" pitchFamily="18" charset="0"/>
              </a:rPr>
              <a:t>savour</a:t>
            </a:r>
            <a:r>
              <a:rPr lang="en-US" sz="4000" b="1" dirty="0">
                <a:solidFill>
                  <a:prstClr val="white"/>
                </a:solidFill>
                <a:latin typeface="Georgia" panose="02040502050405020303" pitchFamily="18" charset="0"/>
              </a:rPr>
              <a:t>; and the LORD said in his heart, I will not again curse the ground any more for man's sake; for the imagination of man's heart is evil from his youth; neither will I again smite any more every thing living, as I have done.</a:t>
            </a:r>
          </a:p>
        </p:txBody>
      </p:sp>
    </p:spTree>
    <p:extLst>
      <p:ext uri="{BB962C8B-B14F-4D97-AF65-F5344CB8AC3E}">
        <p14:creationId xmlns:p14="http://schemas.microsoft.com/office/powerpoint/2010/main" val="138059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1194" y="144387"/>
            <a:ext cx="11829010"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17:31   And the </a:t>
            </a:r>
            <a:r>
              <a:rPr lang="en-US" sz="5400" b="1" dirty="0" err="1">
                <a:solidFill>
                  <a:prstClr val="white"/>
                </a:solidFill>
                <a:latin typeface="Georgia" panose="02040502050405020303" pitchFamily="18" charset="0"/>
              </a:rPr>
              <a:t>Avites</a:t>
            </a:r>
            <a:r>
              <a:rPr lang="en-US" sz="5400" b="1" dirty="0">
                <a:solidFill>
                  <a:prstClr val="white"/>
                </a:solidFill>
                <a:latin typeface="Georgia" panose="02040502050405020303" pitchFamily="18" charset="0"/>
              </a:rPr>
              <a:t> made </a:t>
            </a:r>
            <a:r>
              <a:rPr lang="en-US" sz="5400" b="1" dirty="0" err="1">
                <a:solidFill>
                  <a:prstClr val="white"/>
                </a:solidFill>
                <a:latin typeface="Georgia" panose="02040502050405020303" pitchFamily="18" charset="0"/>
              </a:rPr>
              <a:t>Nibhaz</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Tartak</a:t>
            </a:r>
            <a:r>
              <a:rPr lang="en-US" sz="5400" b="1" dirty="0">
                <a:solidFill>
                  <a:prstClr val="white"/>
                </a:solidFill>
                <a:latin typeface="Georgia" panose="02040502050405020303" pitchFamily="18" charset="0"/>
              </a:rPr>
              <a:t>, and the </a:t>
            </a:r>
            <a:r>
              <a:rPr lang="en-US" sz="5400" b="1" dirty="0" err="1">
                <a:solidFill>
                  <a:prstClr val="white"/>
                </a:solidFill>
                <a:latin typeface="Georgia" panose="02040502050405020303" pitchFamily="18" charset="0"/>
              </a:rPr>
              <a:t>Sepharvites</a:t>
            </a:r>
            <a:r>
              <a:rPr lang="en-US" sz="5400" b="1" dirty="0">
                <a:solidFill>
                  <a:prstClr val="white"/>
                </a:solidFill>
                <a:latin typeface="Georgia" panose="02040502050405020303" pitchFamily="18" charset="0"/>
              </a:rPr>
              <a:t> burnt their children in fire to </a:t>
            </a:r>
            <a:r>
              <a:rPr lang="en-US" sz="5400" b="1" dirty="0" err="1">
                <a:solidFill>
                  <a:prstClr val="white"/>
                </a:solidFill>
                <a:latin typeface="Georgia" panose="02040502050405020303" pitchFamily="18" charset="0"/>
              </a:rPr>
              <a:t>Adrammelech</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Anammelech</a:t>
            </a:r>
            <a:r>
              <a:rPr lang="en-US" sz="5400" b="1" dirty="0">
                <a:solidFill>
                  <a:prstClr val="white"/>
                </a:solidFill>
                <a:latin typeface="Georgia" panose="02040502050405020303" pitchFamily="18" charset="0"/>
              </a:rPr>
              <a:t>, the gods of Sepharvaim.</a:t>
            </a:r>
          </a:p>
        </p:txBody>
      </p:sp>
    </p:spTree>
    <p:extLst>
      <p:ext uri="{BB962C8B-B14F-4D97-AF65-F5344CB8AC3E}">
        <p14:creationId xmlns:p14="http://schemas.microsoft.com/office/powerpoint/2010/main" val="160551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Exodus 20:24   An altar of earth thou shalt make unto me, and shalt sacrifice thereon thy burnt offerings, and thy peace offerings, thy sheep, and thine oxen: in all places where I record my name I will come unto thee, and I will bless thee.</a:t>
            </a:r>
          </a:p>
        </p:txBody>
      </p:sp>
    </p:spTree>
    <p:extLst>
      <p:ext uri="{BB962C8B-B14F-4D97-AF65-F5344CB8AC3E}">
        <p14:creationId xmlns:p14="http://schemas.microsoft.com/office/powerpoint/2010/main" val="294300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20:25   And if thou wilt make me an altar of stone, thou shalt not build it of hewn stone: for if thou lift up thy tool upon it, thou hast polluted it.</a:t>
            </a:r>
          </a:p>
        </p:txBody>
      </p:sp>
    </p:spTree>
    <p:extLst>
      <p:ext uri="{BB962C8B-B14F-4D97-AF65-F5344CB8AC3E}">
        <p14:creationId xmlns:p14="http://schemas.microsoft.com/office/powerpoint/2010/main" val="314077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Exodus 20:26   Neither shalt thou go up by steps unto mine altar, that thy nakedness be not discovered thereon.</a:t>
            </a:r>
          </a:p>
        </p:txBody>
      </p:sp>
    </p:spTree>
    <p:extLst>
      <p:ext uri="{BB962C8B-B14F-4D97-AF65-F5344CB8AC3E}">
        <p14:creationId xmlns:p14="http://schemas.microsoft.com/office/powerpoint/2010/main" val="124598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12:17   Recompense to no man evil for evil. Provide things honest in the sight of all men.</a:t>
            </a:r>
          </a:p>
        </p:txBody>
      </p:sp>
    </p:spTree>
    <p:extLst>
      <p:ext uri="{BB962C8B-B14F-4D97-AF65-F5344CB8AC3E}">
        <p14:creationId xmlns:p14="http://schemas.microsoft.com/office/powerpoint/2010/main" val="3379048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Joshua 5:14   And he said, Nay; but as captain of the host of the LORD am I now come. And Joshua fell on his face to the earth, and did worship, and said unto him, What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my lord unto his servant?</a:t>
            </a:r>
          </a:p>
        </p:txBody>
      </p:sp>
    </p:spTree>
    <p:extLst>
      <p:ext uri="{BB962C8B-B14F-4D97-AF65-F5344CB8AC3E}">
        <p14:creationId xmlns:p14="http://schemas.microsoft.com/office/powerpoint/2010/main" val="110700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Kings 12:30   And this thing became a sin: for the people went to worship before the one, even unto Dan.</a:t>
            </a:r>
          </a:p>
        </p:txBody>
      </p:sp>
    </p:spTree>
    <p:extLst>
      <p:ext uri="{BB962C8B-B14F-4D97-AF65-F5344CB8AC3E}">
        <p14:creationId xmlns:p14="http://schemas.microsoft.com/office/powerpoint/2010/main" val="1840084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2:8   The priests said not, Where is the LORD? and they that handle the law knew me not: the pastors also transgressed against me, and the prophets prophesied by Baal, and walked after things that do not profit.</a:t>
            </a:r>
          </a:p>
        </p:txBody>
      </p:sp>
    </p:spTree>
    <p:extLst>
      <p:ext uri="{BB962C8B-B14F-4D97-AF65-F5344CB8AC3E}">
        <p14:creationId xmlns:p14="http://schemas.microsoft.com/office/powerpoint/2010/main" val="326893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0533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23:1-2   Woe be unto the pastors that destroy and scatter the sheep of my pasture!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2 Therefore thus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God of Israel against the pastors that feed my people; Ye have scattered my flock, and driven them away, and have not visited them: behold, I will visit upon you the evil of your doings,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133491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0901"/>
            <a:ext cx="12192000" cy="2990306"/>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Altar Call</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In Churches</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Exodus 20:4-6   Thou shalt not make unto thee any graven image, or any likeness of any thing that is in heaven above, or that is in the earth beneath, or that is in the water under the earth:  5 Thou shalt not bow down thyself to them, nor serve them: for I the LORD thy God am a jealous God, visiting the iniquity of the fathers upon the children unto the third and fourth generation of them that hate me;  6 And shewing mercy unto thousands of them that love me, and keep my commandments.</a:t>
            </a:r>
          </a:p>
        </p:txBody>
      </p:sp>
    </p:spTree>
    <p:extLst>
      <p:ext uri="{BB962C8B-B14F-4D97-AF65-F5344CB8AC3E}">
        <p14:creationId xmlns:p14="http://schemas.microsoft.com/office/powerpoint/2010/main" val="254760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26:1   Ye shall make you no idols nor graven image, neither rear you up a standing image, neither shall ye set up any image of stone in your land, to bow down unto it: for I am the LORD your God.</a:t>
            </a:r>
          </a:p>
        </p:txBody>
      </p:sp>
    </p:spTree>
    <p:extLst>
      <p:ext uri="{BB962C8B-B14F-4D97-AF65-F5344CB8AC3E}">
        <p14:creationId xmlns:p14="http://schemas.microsoft.com/office/powerpoint/2010/main" val="3486636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9:24   And there came a fire out from before the LORD, and consumed upon the altar the burnt offering and the fat: which when all the people saw, they shouted, and fell on their faces.</a:t>
            </a:r>
          </a:p>
        </p:txBody>
      </p:sp>
    </p:spTree>
    <p:extLst>
      <p:ext uri="{BB962C8B-B14F-4D97-AF65-F5344CB8AC3E}">
        <p14:creationId xmlns:p14="http://schemas.microsoft.com/office/powerpoint/2010/main" val="4287997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10:1-2   And </a:t>
            </a:r>
            <a:r>
              <a:rPr lang="en-US" sz="4400" b="1" dirty="0" err="1">
                <a:solidFill>
                  <a:prstClr val="white"/>
                </a:solidFill>
                <a:latin typeface="Georgia" panose="02040502050405020303" pitchFamily="18" charset="0"/>
              </a:rPr>
              <a:t>Nadab</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Abihu</a:t>
            </a:r>
            <a:r>
              <a:rPr lang="en-US" sz="4400" b="1" dirty="0">
                <a:solidFill>
                  <a:prstClr val="white"/>
                </a:solidFill>
                <a:latin typeface="Georgia" panose="02040502050405020303" pitchFamily="18" charset="0"/>
              </a:rPr>
              <a:t>, the sons of Aaron, took either of them his censer, and put fire therein, and put incense thereon, and offered strange fire before the LORD, which he commanded them not.  2 And there went out fire from the LORD, and devoured them, and they died before the LORD.</a:t>
            </a:r>
          </a:p>
        </p:txBody>
      </p:sp>
    </p:spTree>
    <p:extLst>
      <p:ext uri="{BB962C8B-B14F-4D97-AF65-F5344CB8AC3E}">
        <p14:creationId xmlns:p14="http://schemas.microsoft.com/office/powerpoint/2010/main" val="1282302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Thessalonians 5:21-22   Prove all things; hold fast that which is good.  22 Abstain from all appearance of evil.</a:t>
            </a:r>
          </a:p>
        </p:txBody>
      </p:sp>
    </p:spTree>
    <p:extLst>
      <p:ext uri="{BB962C8B-B14F-4D97-AF65-F5344CB8AC3E}">
        <p14:creationId xmlns:p14="http://schemas.microsoft.com/office/powerpoint/2010/main" val="2768878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Exodus 28:42-43   And thou shalt make them linen breeches to cover their nakedness; from the loins even unto the thighs they shall reach:  43 And they shall be upon Aaron, and upon his sons, when they come in unto the tabernacle of the congregation, or when they come near unto the altar to minister in the holy place; that they bear not iniquity, and die: it shall be a statute for ever unto him and his seed after him.</a:t>
            </a:r>
          </a:p>
        </p:txBody>
      </p:sp>
    </p:spTree>
    <p:extLst>
      <p:ext uri="{BB962C8B-B14F-4D97-AF65-F5344CB8AC3E}">
        <p14:creationId xmlns:p14="http://schemas.microsoft.com/office/powerpoint/2010/main" val="3127212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15:22-23   And Samuel said, Hath the LORD as great delight in burnt offerings and sacrifices, as in obeying the voice of the LORD? Behold, to obey is better than sacrifice, and to hearken than the fat of rams.  23 For rebellion is as the sin of witchcraft, and stubbornness is as iniquity and idolatry. Because thou hast rejected the word of the LORD, he hath also rejected thee from being king.</a:t>
            </a:r>
          </a:p>
        </p:txBody>
      </p:sp>
    </p:spTree>
    <p:extLst>
      <p:ext uri="{BB962C8B-B14F-4D97-AF65-F5344CB8AC3E}">
        <p14:creationId xmlns:p14="http://schemas.microsoft.com/office/powerpoint/2010/main" val="2716192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10:13-14   So Saul died for his transgression which he committed against the LORD, even against the word of the LORD, which he kept not, and also for asking counsel of one that had a familiar spirit, to inquire of it;  14 And inquired not of the LORD: therefore he slew him, and turned the kingdom unto David the son of Jesse.</a:t>
            </a:r>
          </a:p>
        </p:txBody>
      </p:sp>
    </p:spTree>
    <p:extLst>
      <p:ext uri="{BB962C8B-B14F-4D97-AF65-F5344CB8AC3E}">
        <p14:creationId xmlns:p14="http://schemas.microsoft.com/office/powerpoint/2010/main" val="4213620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29:37   Seven days thou shalt make an atonement for the altar, and sanctify it; and it shall be an altar most holy: whatsoever </a:t>
            </a:r>
            <a:r>
              <a:rPr lang="en-US" sz="5400" b="1" dirty="0" err="1">
                <a:solidFill>
                  <a:prstClr val="white"/>
                </a:solidFill>
                <a:latin typeface="Georgia" panose="02040502050405020303" pitchFamily="18" charset="0"/>
              </a:rPr>
              <a:t>toucheth</a:t>
            </a:r>
            <a:r>
              <a:rPr lang="en-US" sz="5400" b="1" dirty="0">
                <a:solidFill>
                  <a:prstClr val="white"/>
                </a:solidFill>
                <a:latin typeface="Georgia" panose="02040502050405020303" pitchFamily="18" charset="0"/>
              </a:rPr>
              <a:t> the altar shall be holy.</a:t>
            </a:r>
          </a:p>
        </p:txBody>
      </p:sp>
    </p:spTree>
    <p:extLst>
      <p:ext uri="{BB962C8B-B14F-4D97-AF65-F5344CB8AC3E}">
        <p14:creationId xmlns:p14="http://schemas.microsoft.com/office/powerpoint/2010/main" val="3366933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34:12-14   Take heed to thyself, lest thou make a covenant with the inhabitants of the land whither thou </a:t>
            </a:r>
            <a:r>
              <a:rPr lang="en-US" sz="4400" b="1" dirty="0" err="1">
                <a:solidFill>
                  <a:prstClr val="white"/>
                </a:solidFill>
                <a:latin typeface="Georgia" panose="02040502050405020303" pitchFamily="18" charset="0"/>
              </a:rPr>
              <a:t>goest</a:t>
            </a:r>
            <a:r>
              <a:rPr lang="en-US" sz="4400" b="1" dirty="0">
                <a:solidFill>
                  <a:prstClr val="white"/>
                </a:solidFill>
                <a:latin typeface="Georgia" panose="02040502050405020303" pitchFamily="18" charset="0"/>
              </a:rPr>
              <a:t>, lest it be for a snare in the midst of thee:  13 But ye shall destroy their altars, break their images, and cut down their groves:  14 For thou shalt worship no other god: for the LORD, whose name is Jealous, is a jealous God:</a:t>
            </a:r>
          </a:p>
        </p:txBody>
      </p:sp>
    </p:spTree>
    <p:extLst>
      <p:ext uri="{BB962C8B-B14F-4D97-AF65-F5344CB8AC3E}">
        <p14:creationId xmlns:p14="http://schemas.microsoft.com/office/powerpoint/2010/main" val="406989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82880" y="147154"/>
            <a:ext cx="11845636"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26:25   And he </a:t>
            </a:r>
            <a:r>
              <a:rPr lang="en-US" sz="6000" b="1" dirty="0" err="1">
                <a:solidFill>
                  <a:prstClr val="white"/>
                </a:solidFill>
                <a:latin typeface="Georgia" panose="02040502050405020303" pitchFamily="18" charset="0"/>
              </a:rPr>
              <a:t>builded</a:t>
            </a:r>
            <a:r>
              <a:rPr lang="en-US" sz="6000" b="1" dirty="0">
                <a:solidFill>
                  <a:prstClr val="white"/>
                </a:solidFill>
                <a:latin typeface="Georgia" panose="02040502050405020303" pitchFamily="18" charset="0"/>
              </a:rPr>
              <a:t> an altar there, and called upon the name of the LORD, and pitched his tent there: and there Isaac's servants </a:t>
            </a:r>
            <a:r>
              <a:rPr lang="en-US" sz="6000" b="1" dirty="0" err="1">
                <a:solidFill>
                  <a:prstClr val="white"/>
                </a:solidFill>
                <a:latin typeface="Georgia" panose="02040502050405020303" pitchFamily="18" charset="0"/>
              </a:rPr>
              <a:t>digged</a:t>
            </a:r>
            <a:r>
              <a:rPr lang="en-US" sz="6000" b="1" dirty="0">
                <a:solidFill>
                  <a:prstClr val="white"/>
                </a:solidFill>
                <a:latin typeface="Georgia" panose="02040502050405020303" pitchFamily="18" charset="0"/>
              </a:rPr>
              <a:t> a well.</a:t>
            </a:r>
          </a:p>
        </p:txBody>
      </p:sp>
    </p:spTree>
    <p:extLst>
      <p:ext uri="{BB962C8B-B14F-4D97-AF65-F5344CB8AC3E}">
        <p14:creationId xmlns:p14="http://schemas.microsoft.com/office/powerpoint/2010/main" val="148994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Exodus 34:15-16   Lest thou make a covenant with the inhabitants of the land, and they go a whoring after their gods, and do sacrifice unto their gods, and one call thee, and thou eat of his sacrifice;  16 And thou take of their daughters unto thy sons, and their daughters go a whoring after their gods, and make thy sons go a whoring after their gods.</a:t>
            </a:r>
          </a:p>
        </p:txBody>
      </p:sp>
    </p:spTree>
    <p:extLst>
      <p:ext uri="{BB962C8B-B14F-4D97-AF65-F5344CB8AC3E}">
        <p14:creationId xmlns:p14="http://schemas.microsoft.com/office/powerpoint/2010/main" val="4677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40:10   And thou shalt anoint the altar of the burnt offering, and all his vessels, and sanctify the altar: and it shall be an altar most holy.</a:t>
            </a:r>
          </a:p>
        </p:txBody>
      </p:sp>
    </p:spTree>
    <p:extLst>
      <p:ext uri="{BB962C8B-B14F-4D97-AF65-F5344CB8AC3E}">
        <p14:creationId xmlns:p14="http://schemas.microsoft.com/office/powerpoint/2010/main" val="2846144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6:1   Take heed that ye do not your alms before men, to be seen of them: otherwise ye have no reward of your Father which is in heaven.</a:t>
            </a:r>
          </a:p>
        </p:txBody>
      </p:sp>
    </p:spTree>
    <p:extLst>
      <p:ext uri="{BB962C8B-B14F-4D97-AF65-F5344CB8AC3E}">
        <p14:creationId xmlns:p14="http://schemas.microsoft.com/office/powerpoint/2010/main" val="2617603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6:5-6   And when thou </a:t>
            </a:r>
            <a:r>
              <a:rPr lang="en-US" sz="3800" b="1" dirty="0" err="1">
                <a:solidFill>
                  <a:prstClr val="white"/>
                </a:solidFill>
                <a:latin typeface="Georgia" panose="02040502050405020303" pitchFamily="18" charset="0"/>
              </a:rPr>
              <a:t>prayest</a:t>
            </a:r>
            <a:r>
              <a:rPr lang="en-US" sz="3800" b="1" dirty="0">
                <a:solidFill>
                  <a:prstClr val="white"/>
                </a:solidFill>
                <a:latin typeface="Georgia" panose="02040502050405020303" pitchFamily="18" charset="0"/>
              </a:rPr>
              <a:t>, thou shalt not be as the hypocrites are: for they love to pray standing in the synagogues and in the corners of the streets, that they may be seen of men. Verily I say unto you, They have their reward.  6 But thou, when thou </a:t>
            </a:r>
            <a:r>
              <a:rPr lang="en-US" sz="3800" b="1" dirty="0" err="1">
                <a:solidFill>
                  <a:prstClr val="white"/>
                </a:solidFill>
                <a:latin typeface="Georgia" panose="02040502050405020303" pitchFamily="18" charset="0"/>
              </a:rPr>
              <a:t>prayest</a:t>
            </a:r>
            <a:r>
              <a:rPr lang="en-US" sz="3800" b="1" dirty="0">
                <a:solidFill>
                  <a:prstClr val="white"/>
                </a:solidFill>
                <a:latin typeface="Georgia" panose="02040502050405020303" pitchFamily="18" charset="0"/>
              </a:rPr>
              <a:t>, enter into thy closet, and when thou hast shut thy door, pray to thy Father which is in secret; and thy Father which </a:t>
            </a:r>
            <a:r>
              <a:rPr lang="en-US" sz="3800" b="1" dirty="0" err="1">
                <a:solidFill>
                  <a:prstClr val="white"/>
                </a:solidFill>
                <a:latin typeface="Georgia" panose="02040502050405020303" pitchFamily="18" charset="0"/>
              </a:rPr>
              <a:t>seeth</a:t>
            </a:r>
            <a:r>
              <a:rPr lang="en-US" sz="3800" b="1" dirty="0">
                <a:solidFill>
                  <a:prstClr val="white"/>
                </a:solidFill>
                <a:latin typeface="Georgia" panose="02040502050405020303" pitchFamily="18" charset="0"/>
              </a:rPr>
              <a:t> in secret shall reward thee openly.</a:t>
            </a:r>
          </a:p>
        </p:txBody>
      </p:sp>
    </p:spTree>
    <p:extLst>
      <p:ext uri="{BB962C8B-B14F-4D97-AF65-F5344CB8AC3E}">
        <p14:creationId xmlns:p14="http://schemas.microsoft.com/office/powerpoint/2010/main" val="1956798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40:29-30   And he put the altar of burnt offering by the door of the tabernacle of the tent of the congregation, and offered upon it the burnt offering and the meat offering; as the LORD commanded Moses.  30 And he set the laver between the tent of the congregation and the altar, and put water there, to wash withal.</a:t>
            </a:r>
          </a:p>
        </p:txBody>
      </p:sp>
    </p:spTree>
    <p:extLst>
      <p:ext uri="{BB962C8B-B14F-4D97-AF65-F5344CB8AC3E}">
        <p14:creationId xmlns:p14="http://schemas.microsoft.com/office/powerpoint/2010/main" val="3568397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40:31-32   And Moses and Aaron and his sons washed their hands and their feet thereat:  32 When they went into the tent of the congregation, and when they came near unto the altar, they washed; as the LORD commanded Moses.</a:t>
            </a:r>
          </a:p>
        </p:txBody>
      </p:sp>
    </p:spTree>
    <p:extLst>
      <p:ext uri="{BB962C8B-B14F-4D97-AF65-F5344CB8AC3E}">
        <p14:creationId xmlns:p14="http://schemas.microsoft.com/office/powerpoint/2010/main" val="129345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Leviticus 6:9   Command Aaron and his sons, saying, This is the law of the burnt offering: It is the burnt offering, because of the burning upon the altar all night unto the morning, and the fire of the altar shall be burning in it.</a:t>
            </a:r>
          </a:p>
        </p:txBody>
      </p:sp>
    </p:spTree>
    <p:extLst>
      <p:ext uri="{BB962C8B-B14F-4D97-AF65-F5344CB8AC3E}">
        <p14:creationId xmlns:p14="http://schemas.microsoft.com/office/powerpoint/2010/main" val="21747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6:10-11   And the priest shall put on his linen garment, and his linen breeches shall he put upon his flesh, and take up the ashes which the fire hath consumed with the burnt offering on the altar, and he shall put them beside the altar.  11 And he shall put off his garments, and put on other garments, and carry forth the ashes without the camp unto a clean place.</a:t>
            </a:r>
          </a:p>
        </p:txBody>
      </p:sp>
    </p:spTree>
    <p:extLst>
      <p:ext uri="{BB962C8B-B14F-4D97-AF65-F5344CB8AC3E}">
        <p14:creationId xmlns:p14="http://schemas.microsoft.com/office/powerpoint/2010/main" val="2240984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6:12-13   And the fire upon the altar shall be burning in it; it shall not be put out: and the priest shall burn wood on it every morning, and lay the burnt offering in order upon it; and he shall burn thereon the fat of the peace offerings.  13 The fire shall ever be burning upon the altar; it shall never go out.</a:t>
            </a:r>
          </a:p>
        </p:txBody>
      </p:sp>
    </p:spTree>
    <p:extLst>
      <p:ext uri="{BB962C8B-B14F-4D97-AF65-F5344CB8AC3E}">
        <p14:creationId xmlns:p14="http://schemas.microsoft.com/office/powerpoint/2010/main" val="1394169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8:10-11   And Moses took the anointing oil, and anointed the tabernacle and all that was therein, and sanctified them.  11 And he sprinkled thereof upon the altar seven times, and anointed the altar and all his vessels, both the laver and his foot, to sanctify them.</a:t>
            </a:r>
          </a:p>
        </p:txBody>
      </p:sp>
    </p:spTree>
    <p:extLst>
      <p:ext uri="{BB962C8B-B14F-4D97-AF65-F5344CB8AC3E}">
        <p14:creationId xmlns:p14="http://schemas.microsoft.com/office/powerpoint/2010/main" val="241556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57942" y="130526"/>
            <a:ext cx="11870574"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Genesis 33:20   And he erected there an altar, and called it El-</a:t>
            </a:r>
            <a:r>
              <a:rPr lang="en-US" sz="8000" b="1" dirty="0" err="1">
                <a:solidFill>
                  <a:prstClr val="white"/>
                </a:solidFill>
                <a:latin typeface="Georgia" panose="02040502050405020303" pitchFamily="18" charset="0"/>
              </a:rPr>
              <a:t>elohe</a:t>
            </a:r>
            <a:r>
              <a:rPr lang="en-US" sz="8000" b="1" dirty="0">
                <a:solidFill>
                  <a:prstClr val="white"/>
                </a:solidFill>
                <a:latin typeface="Georgia" panose="02040502050405020303" pitchFamily="18" charset="0"/>
              </a:rPr>
              <a:t>-Israel.</a:t>
            </a:r>
          </a:p>
        </p:txBody>
      </p:sp>
    </p:spTree>
    <p:extLst>
      <p:ext uri="{BB962C8B-B14F-4D97-AF65-F5344CB8AC3E}">
        <p14:creationId xmlns:p14="http://schemas.microsoft.com/office/powerpoint/2010/main" val="1839504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Numbers 16:35   And there came out a fire from the LORD, and consumed the two hundred and fifty men that offered incense.</a:t>
            </a:r>
          </a:p>
        </p:txBody>
      </p:sp>
    </p:spTree>
    <p:extLst>
      <p:ext uri="{BB962C8B-B14F-4D97-AF65-F5344CB8AC3E}">
        <p14:creationId xmlns:p14="http://schemas.microsoft.com/office/powerpoint/2010/main" val="1917899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16:38   The censers of these sinners against their own souls, let them make them broad plates for a covering of the altar: for they offered them before the LORD, therefore they are hallowed: and they shall be a sign unto the children of Israel.</a:t>
            </a:r>
          </a:p>
        </p:txBody>
      </p:sp>
    </p:spTree>
    <p:extLst>
      <p:ext uri="{BB962C8B-B14F-4D97-AF65-F5344CB8AC3E}">
        <p14:creationId xmlns:p14="http://schemas.microsoft.com/office/powerpoint/2010/main" val="3796261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16:40   To be a memorial unto the children of Israel, that no stranger, which is not of the seed of Aaron, come near to offer incense before the LORD; that he be not as </a:t>
            </a:r>
            <a:r>
              <a:rPr lang="en-US" sz="4800" b="1" dirty="0" err="1">
                <a:solidFill>
                  <a:prstClr val="white"/>
                </a:solidFill>
                <a:latin typeface="Georgia" panose="02040502050405020303" pitchFamily="18" charset="0"/>
              </a:rPr>
              <a:t>Korah</a:t>
            </a:r>
            <a:r>
              <a:rPr lang="en-US" sz="4800" b="1" dirty="0">
                <a:solidFill>
                  <a:prstClr val="white"/>
                </a:solidFill>
                <a:latin typeface="Georgia" panose="02040502050405020303" pitchFamily="18" charset="0"/>
              </a:rPr>
              <a:t>, and as his company: as the LORD said to him by the hand of Moses.</a:t>
            </a:r>
          </a:p>
        </p:txBody>
      </p:sp>
    </p:spTree>
    <p:extLst>
      <p:ext uri="{BB962C8B-B14F-4D97-AF65-F5344CB8AC3E}">
        <p14:creationId xmlns:p14="http://schemas.microsoft.com/office/powerpoint/2010/main" val="213632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16:21   Thou shalt not plant thee a grove of any trees near unto the altar of the LORD thy God, which thou shalt make thee.</a:t>
            </a:r>
          </a:p>
        </p:txBody>
      </p:sp>
    </p:spTree>
    <p:extLst>
      <p:ext uri="{BB962C8B-B14F-4D97-AF65-F5344CB8AC3E}">
        <p14:creationId xmlns:p14="http://schemas.microsoft.com/office/powerpoint/2010/main" val="2770558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1 Kings 8:54   And it was so, that when Solomon had made an end of praying all this prayer and supplication unto the LORD, he arose from before the altar of the LORD, from kneeling on his knees with his hands spread up to heaven.</a:t>
            </a:r>
          </a:p>
        </p:txBody>
      </p:sp>
    </p:spTree>
    <p:extLst>
      <p:ext uri="{BB962C8B-B14F-4D97-AF65-F5344CB8AC3E}">
        <p14:creationId xmlns:p14="http://schemas.microsoft.com/office/powerpoint/2010/main" val="602346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65:2-3   I have spread out my hands all the day unto a rebellious people, which </a:t>
            </a:r>
            <a:r>
              <a:rPr lang="en-US" sz="4400" b="1" dirty="0" err="1">
                <a:solidFill>
                  <a:prstClr val="white"/>
                </a:solidFill>
                <a:latin typeface="Georgia" panose="02040502050405020303" pitchFamily="18" charset="0"/>
              </a:rPr>
              <a:t>walketh</a:t>
            </a:r>
            <a:r>
              <a:rPr lang="en-US" sz="4400" b="1" dirty="0">
                <a:solidFill>
                  <a:prstClr val="white"/>
                </a:solidFill>
                <a:latin typeface="Georgia" panose="02040502050405020303" pitchFamily="18" charset="0"/>
              </a:rPr>
              <a:t> in a way that was not good, after their own thoughts;  3 A people that </a:t>
            </a:r>
            <a:r>
              <a:rPr lang="en-US" sz="4400" b="1" dirty="0" err="1">
                <a:solidFill>
                  <a:prstClr val="white"/>
                </a:solidFill>
                <a:latin typeface="Georgia" panose="02040502050405020303" pitchFamily="18" charset="0"/>
              </a:rPr>
              <a:t>provoketh</a:t>
            </a:r>
            <a:r>
              <a:rPr lang="en-US" sz="4400" b="1" dirty="0">
                <a:solidFill>
                  <a:prstClr val="white"/>
                </a:solidFill>
                <a:latin typeface="Georgia" panose="02040502050405020303" pitchFamily="18" charset="0"/>
              </a:rPr>
              <a:t> me to anger continually to my face; that </a:t>
            </a:r>
            <a:r>
              <a:rPr lang="en-US" sz="4400" b="1" dirty="0" err="1">
                <a:solidFill>
                  <a:prstClr val="white"/>
                </a:solidFill>
                <a:latin typeface="Georgia" panose="02040502050405020303" pitchFamily="18" charset="0"/>
              </a:rPr>
              <a:t>sacrificeth</a:t>
            </a:r>
            <a:r>
              <a:rPr lang="en-US" sz="4400" b="1" dirty="0">
                <a:solidFill>
                  <a:prstClr val="white"/>
                </a:solidFill>
                <a:latin typeface="Georgia" panose="02040502050405020303" pitchFamily="18" charset="0"/>
              </a:rPr>
              <a:t> in gardens, and </a:t>
            </a:r>
            <a:r>
              <a:rPr lang="en-US" sz="4400" b="1" dirty="0" err="1">
                <a:solidFill>
                  <a:prstClr val="white"/>
                </a:solidFill>
                <a:latin typeface="Georgia" panose="02040502050405020303" pitchFamily="18" charset="0"/>
              </a:rPr>
              <a:t>burneth</a:t>
            </a:r>
            <a:r>
              <a:rPr lang="en-US" sz="4400" b="1" dirty="0">
                <a:solidFill>
                  <a:prstClr val="white"/>
                </a:solidFill>
                <a:latin typeface="Georgia" panose="02040502050405020303" pitchFamily="18" charset="0"/>
              </a:rPr>
              <a:t> incense upon altars of brick;</a:t>
            </a:r>
          </a:p>
        </p:txBody>
      </p:sp>
    </p:spTree>
    <p:extLst>
      <p:ext uri="{BB962C8B-B14F-4D97-AF65-F5344CB8AC3E}">
        <p14:creationId xmlns:p14="http://schemas.microsoft.com/office/powerpoint/2010/main" val="3398617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65:4-5   Which remain among the graves, and lodge in the monuments, which eat swine's flesh, and broth of abominable things is in their vessels;  5 Which say, Stand by thyself, come not near to me; for I am holier than thou. These are a smoke in my nose, a fire that </a:t>
            </a:r>
            <a:r>
              <a:rPr lang="en-US" sz="4400" b="1" dirty="0" err="1">
                <a:solidFill>
                  <a:prstClr val="white"/>
                </a:solidFill>
                <a:latin typeface="Georgia" panose="02040502050405020303" pitchFamily="18" charset="0"/>
              </a:rPr>
              <a:t>burneth</a:t>
            </a:r>
            <a:r>
              <a:rPr lang="en-US" sz="4400" b="1" dirty="0">
                <a:solidFill>
                  <a:prstClr val="white"/>
                </a:solidFill>
                <a:latin typeface="Georgia" panose="02040502050405020303" pitchFamily="18" charset="0"/>
              </a:rPr>
              <a:t> all the day.</a:t>
            </a:r>
          </a:p>
        </p:txBody>
      </p:sp>
    </p:spTree>
    <p:extLst>
      <p:ext uri="{BB962C8B-B14F-4D97-AF65-F5344CB8AC3E}">
        <p14:creationId xmlns:p14="http://schemas.microsoft.com/office/powerpoint/2010/main" val="693573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17:2   Whilst their children remember their altars and their groves by the green trees upon the high hills.</a:t>
            </a:r>
          </a:p>
        </p:txBody>
      </p:sp>
    </p:spTree>
    <p:extLst>
      <p:ext uri="{BB962C8B-B14F-4D97-AF65-F5344CB8AC3E}">
        <p14:creationId xmlns:p14="http://schemas.microsoft.com/office/powerpoint/2010/main" val="2783456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939540"/>
          </a:xfrm>
          <a:prstGeom prst="rect">
            <a:avLst/>
          </a:prstGeom>
        </p:spPr>
        <p:txBody>
          <a:bodyPr wrap="square">
            <a:spAutoFit/>
          </a:bodyPr>
          <a:lstStyle/>
          <a:p>
            <a:pPr algn="just"/>
            <a:r>
              <a:rPr lang="en-US" sz="5000" b="1" dirty="0">
                <a:solidFill>
                  <a:prstClr val="white"/>
                </a:solidFill>
                <a:latin typeface="Georgia" panose="02040502050405020303" pitchFamily="18" charset="0"/>
              </a:rPr>
              <a:t>Colossians 2:8   Beware lest any man spoil you through philosophy and vain deceit, after the tradition of men, after the rudiments of the world, and not after Christ.</a:t>
            </a:r>
          </a:p>
        </p:txBody>
      </p:sp>
    </p:spTree>
    <p:extLst>
      <p:ext uri="{BB962C8B-B14F-4D97-AF65-F5344CB8AC3E}">
        <p14:creationId xmlns:p14="http://schemas.microsoft.com/office/powerpoint/2010/main" val="220143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6:4-5   And your altars shall be desolate, and your images shall be broken: and I will cast down your slain men before your idols.  5 And I will lay the dead </a:t>
            </a:r>
            <a:r>
              <a:rPr lang="en-US" sz="4800" b="1" dirty="0" err="1">
                <a:solidFill>
                  <a:prstClr val="white"/>
                </a:solidFill>
                <a:latin typeface="Georgia" panose="02040502050405020303" pitchFamily="18" charset="0"/>
              </a:rPr>
              <a:t>carcases</a:t>
            </a:r>
            <a:r>
              <a:rPr lang="en-US" sz="4800" b="1" dirty="0">
                <a:solidFill>
                  <a:prstClr val="white"/>
                </a:solidFill>
                <a:latin typeface="Georgia" panose="02040502050405020303" pitchFamily="18" charset="0"/>
              </a:rPr>
              <a:t> of the children of Israel before their idols; and I will scatter your bones round about your altars.</a:t>
            </a:r>
          </a:p>
        </p:txBody>
      </p:sp>
    </p:spTree>
    <p:extLst>
      <p:ext uri="{BB962C8B-B14F-4D97-AF65-F5344CB8AC3E}">
        <p14:creationId xmlns:p14="http://schemas.microsoft.com/office/powerpoint/2010/main" val="277420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2" y="205345"/>
            <a:ext cx="11787446"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35:6-7   So Jacob came to Luz, which is in the land of Canaan, that is, Beth-el, he and all the people that were with him.  7 And he built there an altar, and called the place El-</a:t>
            </a:r>
            <a:r>
              <a:rPr lang="en-US" sz="4800" b="1" dirty="0" err="1">
                <a:solidFill>
                  <a:prstClr val="white"/>
                </a:solidFill>
                <a:latin typeface="Georgia" panose="02040502050405020303" pitchFamily="18" charset="0"/>
              </a:rPr>
              <a:t>beth</a:t>
            </a:r>
            <a:r>
              <a:rPr lang="en-US" sz="4800" b="1" dirty="0">
                <a:solidFill>
                  <a:prstClr val="white"/>
                </a:solidFill>
                <a:latin typeface="Georgia" panose="02040502050405020303" pitchFamily="18" charset="0"/>
              </a:rPr>
              <a:t>-el: because there God appeared unto him, when he fled from the face of his brother.</a:t>
            </a:r>
          </a:p>
        </p:txBody>
      </p:sp>
    </p:spTree>
    <p:extLst>
      <p:ext uri="{BB962C8B-B14F-4D97-AF65-F5344CB8AC3E}">
        <p14:creationId xmlns:p14="http://schemas.microsoft.com/office/powerpoint/2010/main" val="3557266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Ezekiel 43:18-19   And he said unto me, Son of man, thus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GOD; These are the ordinances of the altar in the day when they shall make it, to offer burnt offerings thereon, and to sprinkle blood thereon.  19 And thou shalt give to the priests the Levites that be of the seed of </a:t>
            </a:r>
            <a:r>
              <a:rPr lang="en-US" sz="4000" b="1" dirty="0" err="1">
                <a:solidFill>
                  <a:prstClr val="white"/>
                </a:solidFill>
                <a:latin typeface="Georgia" panose="02040502050405020303" pitchFamily="18" charset="0"/>
              </a:rPr>
              <a:t>Zadok</a:t>
            </a:r>
            <a:r>
              <a:rPr lang="en-US" sz="4000" b="1" dirty="0">
                <a:solidFill>
                  <a:prstClr val="white"/>
                </a:solidFill>
                <a:latin typeface="Georgia" panose="02040502050405020303" pitchFamily="18" charset="0"/>
              </a:rPr>
              <a:t>, which approach unto me, to minister unto me,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GOD, a young bullock for a sin offering.</a:t>
            </a:r>
          </a:p>
        </p:txBody>
      </p:sp>
    </p:spTree>
    <p:extLst>
      <p:ext uri="{BB962C8B-B14F-4D97-AF65-F5344CB8AC3E}">
        <p14:creationId xmlns:p14="http://schemas.microsoft.com/office/powerpoint/2010/main" val="2933936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Ezekiel 43:26-27   Seven days shall they purge the altar and purify it; and they shall consecrate themselves.  27 And when these days are expired, it shall be, that upon the eighth day, and so forward, the priests shall make your burnt offerings upon the altar, and your peace offerings; and I will accept you,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GOD.</a:t>
            </a:r>
          </a:p>
        </p:txBody>
      </p:sp>
    </p:spTree>
    <p:extLst>
      <p:ext uri="{BB962C8B-B14F-4D97-AF65-F5344CB8AC3E}">
        <p14:creationId xmlns:p14="http://schemas.microsoft.com/office/powerpoint/2010/main" val="862036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Hosea 8:11-13   Because Ephraim hath made many altars to sin, altars shall be unto him to sin.  12 I have written to him the great things of my law, but they were counted as a strange thing.  13 They sacrifice flesh for the sacrifices of mine offerings, and eat it; but the LORD </a:t>
            </a:r>
            <a:r>
              <a:rPr lang="en-US" sz="4000" b="1" dirty="0" err="1">
                <a:solidFill>
                  <a:prstClr val="white"/>
                </a:solidFill>
                <a:latin typeface="Georgia" panose="02040502050405020303" pitchFamily="18" charset="0"/>
              </a:rPr>
              <a:t>accepteth</a:t>
            </a:r>
            <a:r>
              <a:rPr lang="en-US" sz="4000" b="1" dirty="0">
                <a:solidFill>
                  <a:prstClr val="white"/>
                </a:solidFill>
                <a:latin typeface="Georgia" panose="02040502050405020303" pitchFamily="18" charset="0"/>
              </a:rPr>
              <a:t> them not; now will he remember their iniquity, and visit their sins: they shall return to Egypt.</a:t>
            </a:r>
          </a:p>
        </p:txBody>
      </p:sp>
    </p:spTree>
    <p:extLst>
      <p:ext uri="{BB962C8B-B14F-4D97-AF65-F5344CB8AC3E}">
        <p14:creationId xmlns:p14="http://schemas.microsoft.com/office/powerpoint/2010/main" val="619498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463308"/>
          </a:xfrm>
          <a:prstGeom prst="rect">
            <a:avLst/>
          </a:prstGeom>
        </p:spPr>
        <p:txBody>
          <a:bodyPr wrap="square">
            <a:spAutoFit/>
          </a:bodyPr>
          <a:lstStyle/>
          <a:p>
            <a:pPr algn="just"/>
            <a:r>
              <a:rPr lang="en-US" sz="4500" b="1" dirty="0">
                <a:solidFill>
                  <a:prstClr val="white"/>
                </a:solidFill>
                <a:latin typeface="Georgia" panose="02040502050405020303" pitchFamily="18" charset="0"/>
              </a:rPr>
              <a:t>Hebrews 9:8-9   The Holy Ghost this signifying, that the way into the holiest of all was not yet made manifest, while as the first tabernacle was yet standing:  9 Which was a figure for the time then present, in which were offered both gifts and sacrifices, that could not make him that did the service perfect, as pertaining to the conscience;</a:t>
            </a:r>
          </a:p>
        </p:txBody>
      </p:sp>
    </p:spTree>
    <p:extLst>
      <p:ext uri="{BB962C8B-B14F-4D97-AF65-F5344CB8AC3E}">
        <p14:creationId xmlns:p14="http://schemas.microsoft.com/office/powerpoint/2010/main" val="69662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9:10-11   Which stood only in meats and drinks, and divers washings, and carnal ordinances, imposed on them until the time of reformation.  11 But Christ being come an high priest of good things to come, by a greater and more perfect tabernacle, not made with hands, that is to say, not of this building;</a:t>
            </a:r>
          </a:p>
        </p:txBody>
      </p:sp>
    </p:spTree>
    <p:extLst>
      <p:ext uri="{BB962C8B-B14F-4D97-AF65-F5344CB8AC3E}">
        <p14:creationId xmlns:p14="http://schemas.microsoft.com/office/powerpoint/2010/main" val="151336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Hebrews 9:12-13   Neither by the blood of goats and calves, but by his own blood he entered in once into the holy place, having obtained eternal redemption for us.  13 For if the blood of bulls and of goats, and the ashes of an heifer sprinkling the unclean, </a:t>
            </a:r>
            <a:r>
              <a:rPr lang="en-US" sz="4600" b="1" dirty="0" err="1">
                <a:solidFill>
                  <a:prstClr val="white"/>
                </a:solidFill>
                <a:latin typeface="Georgia" panose="02040502050405020303" pitchFamily="18" charset="0"/>
              </a:rPr>
              <a:t>sanctifieth</a:t>
            </a:r>
            <a:r>
              <a:rPr lang="en-US" sz="4600" b="1" dirty="0">
                <a:solidFill>
                  <a:prstClr val="white"/>
                </a:solidFill>
                <a:latin typeface="Georgia" panose="02040502050405020303" pitchFamily="18" charset="0"/>
              </a:rPr>
              <a:t> to the purifying of the flesh:</a:t>
            </a:r>
          </a:p>
        </p:txBody>
      </p:sp>
    </p:spTree>
    <p:extLst>
      <p:ext uri="{BB962C8B-B14F-4D97-AF65-F5344CB8AC3E}">
        <p14:creationId xmlns:p14="http://schemas.microsoft.com/office/powerpoint/2010/main" val="1538590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9:14   How much more shall the blood of Christ, who through the eternal Spirit offered himself without spot to God, purge your conscience from dead works to serve the living God?</a:t>
            </a:r>
          </a:p>
        </p:txBody>
      </p:sp>
    </p:spTree>
    <p:extLst>
      <p:ext uri="{BB962C8B-B14F-4D97-AF65-F5344CB8AC3E}">
        <p14:creationId xmlns:p14="http://schemas.microsoft.com/office/powerpoint/2010/main" val="2137907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Malachi 1:6-7   A son </a:t>
            </a:r>
            <a:r>
              <a:rPr lang="en-US" sz="4000" b="1" dirty="0" err="1">
                <a:solidFill>
                  <a:prstClr val="white"/>
                </a:solidFill>
                <a:latin typeface="Georgia" panose="02040502050405020303" pitchFamily="18" charset="0"/>
              </a:rPr>
              <a:t>honoureth</a:t>
            </a:r>
            <a:r>
              <a:rPr lang="en-US" sz="4000" b="1" dirty="0">
                <a:solidFill>
                  <a:prstClr val="white"/>
                </a:solidFill>
                <a:latin typeface="Georgia" panose="02040502050405020303" pitchFamily="18" charset="0"/>
              </a:rPr>
              <a:t> his father, and a servant his master: if then I be a father, where is mine </a:t>
            </a:r>
            <a:r>
              <a:rPr lang="en-US" sz="4000" b="1" dirty="0" err="1">
                <a:solidFill>
                  <a:prstClr val="white"/>
                </a:solidFill>
                <a:latin typeface="Georgia" panose="02040502050405020303" pitchFamily="18" charset="0"/>
              </a:rPr>
              <a:t>honour</a:t>
            </a:r>
            <a:r>
              <a:rPr lang="en-US" sz="4000" b="1" dirty="0">
                <a:solidFill>
                  <a:prstClr val="white"/>
                </a:solidFill>
                <a:latin typeface="Georgia" panose="02040502050405020303" pitchFamily="18" charset="0"/>
              </a:rPr>
              <a:t>? and if I be a master, where is my fear?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of hosts unto you, O priests, that despise my name. And ye say, Wherein have we despised thy name?  7 Ye offer polluted bread upon mine altar; and ye say, Wherein have we polluted thee? In that ye say, The table of the LORD is contemptible.</a:t>
            </a:r>
          </a:p>
        </p:txBody>
      </p:sp>
    </p:spTree>
    <p:extLst>
      <p:ext uri="{BB962C8B-B14F-4D97-AF65-F5344CB8AC3E}">
        <p14:creationId xmlns:p14="http://schemas.microsoft.com/office/powerpoint/2010/main" val="2906151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1:10   Who is there even among you that would shut the doors for </a:t>
            </a:r>
            <a:r>
              <a:rPr lang="en-US" sz="4800" b="1" dirty="0" err="1">
                <a:solidFill>
                  <a:prstClr val="white"/>
                </a:solidFill>
                <a:latin typeface="Georgia" panose="02040502050405020303" pitchFamily="18" charset="0"/>
              </a:rPr>
              <a:t>nought</a:t>
            </a:r>
            <a:r>
              <a:rPr lang="en-US" sz="4800" b="1" dirty="0">
                <a:solidFill>
                  <a:prstClr val="white"/>
                </a:solidFill>
                <a:latin typeface="Georgia" panose="02040502050405020303" pitchFamily="18" charset="0"/>
              </a:rPr>
              <a:t>? neither do ye kindle fire on mine altar for </a:t>
            </a:r>
            <a:r>
              <a:rPr lang="en-US" sz="4800" b="1" dirty="0" err="1">
                <a:solidFill>
                  <a:prstClr val="white"/>
                </a:solidFill>
                <a:latin typeface="Georgia" panose="02040502050405020303" pitchFamily="18" charset="0"/>
              </a:rPr>
              <a:t>nought</a:t>
            </a:r>
            <a:r>
              <a:rPr lang="en-US" sz="4800" b="1" dirty="0">
                <a:solidFill>
                  <a:prstClr val="white"/>
                </a:solidFill>
                <a:latin typeface="Georgia" panose="02040502050405020303" pitchFamily="18" charset="0"/>
              </a:rPr>
              <a:t>. I have no pleasure in you,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of hosts, neither will I accept an offering at your hand.</a:t>
            </a:r>
          </a:p>
        </p:txBody>
      </p:sp>
    </p:spTree>
    <p:extLst>
      <p:ext uri="{BB962C8B-B14F-4D97-AF65-F5344CB8AC3E}">
        <p14:creationId xmlns:p14="http://schemas.microsoft.com/office/powerpoint/2010/main" val="2507432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86145"/>
          </a:xfrm>
          <a:prstGeom prst="rect">
            <a:avLst/>
          </a:prstGeom>
        </p:spPr>
        <p:txBody>
          <a:bodyPr wrap="square">
            <a:spAutoFit/>
          </a:bodyPr>
          <a:lstStyle/>
          <a:p>
            <a:pPr algn="just"/>
            <a:r>
              <a:rPr lang="en-US" sz="5100" b="1" dirty="0">
                <a:solidFill>
                  <a:prstClr val="white"/>
                </a:solidFill>
                <a:latin typeface="Georgia" panose="02040502050405020303" pitchFamily="18" charset="0"/>
              </a:rPr>
              <a:t>Malachi 2:13   And this have ye done again, covering the altar of the LORD with tears, with weeping, and with crying out, insomuch that he </a:t>
            </a:r>
            <a:r>
              <a:rPr lang="en-US" sz="5100" b="1" dirty="0" err="1">
                <a:solidFill>
                  <a:prstClr val="white"/>
                </a:solidFill>
                <a:latin typeface="Georgia" panose="02040502050405020303" pitchFamily="18" charset="0"/>
              </a:rPr>
              <a:t>regardeth</a:t>
            </a:r>
            <a:r>
              <a:rPr lang="en-US" sz="5100" b="1" dirty="0">
                <a:solidFill>
                  <a:prstClr val="white"/>
                </a:solidFill>
                <a:latin typeface="Georgia" panose="02040502050405020303" pitchFamily="18" charset="0"/>
              </a:rPr>
              <a:t> not the offering any more, or </a:t>
            </a:r>
            <a:r>
              <a:rPr lang="en-US" sz="5100" b="1" dirty="0" err="1">
                <a:solidFill>
                  <a:prstClr val="white"/>
                </a:solidFill>
                <a:latin typeface="Georgia" panose="02040502050405020303" pitchFamily="18" charset="0"/>
              </a:rPr>
              <a:t>receiveth</a:t>
            </a:r>
            <a:r>
              <a:rPr lang="en-US" sz="5100" b="1" dirty="0">
                <a:solidFill>
                  <a:prstClr val="white"/>
                </a:solidFill>
                <a:latin typeface="Georgia" panose="02040502050405020303" pitchFamily="18" charset="0"/>
              </a:rPr>
              <a:t> it with good will at your hand.</a:t>
            </a:r>
          </a:p>
        </p:txBody>
      </p:sp>
    </p:spTree>
    <p:extLst>
      <p:ext uri="{BB962C8B-B14F-4D97-AF65-F5344CB8AC3E}">
        <p14:creationId xmlns:p14="http://schemas.microsoft.com/office/powerpoint/2010/main" val="393088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63780"/>
            <a:ext cx="11712633"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Exodus 17:15   And Moses built an altar, and called the name of it Jehovah-</a:t>
            </a:r>
            <a:r>
              <a:rPr lang="en-US" sz="8000" b="1" dirty="0" err="1">
                <a:solidFill>
                  <a:prstClr val="white"/>
                </a:solidFill>
                <a:latin typeface="Georgia" panose="02040502050405020303" pitchFamily="18" charset="0"/>
              </a:rPr>
              <a:t>nissi</a:t>
            </a:r>
            <a:r>
              <a:rPr lang="en-US" sz="8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93572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93904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42609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stretch>
            <a:fillRect/>
          </a:stretch>
        </p:blipFill>
        <p:spPr>
          <a:xfrm>
            <a:off x="3261715" y="0"/>
            <a:ext cx="5738645" cy="6858000"/>
          </a:xfrm>
          <a:prstGeom prst="rect">
            <a:avLst/>
          </a:prstGeom>
        </p:spPr>
      </p:pic>
    </p:spTree>
    <p:extLst>
      <p:ext uri="{BB962C8B-B14F-4D97-AF65-F5344CB8AC3E}">
        <p14:creationId xmlns:p14="http://schemas.microsoft.com/office/powerpoint/2010/main" val="397923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29341</TotalTime>
  <Words>3122</Words>
  <Application>Microsoft Office PowerPoint</Application>
  <PresentationFormat>Widescreen</PresentationFormat>
  <Paragraphs>114</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355</cp:revision>
  <cp:lastPrinted>2020-01-28T17:57:24Z</cp:lastPrinted>
  <dcterms:created xsi:type="dcterms:W3CDTF">2019-08-31T20:33:16Z</dcterms:created>
  <dcterms:modified xsi:type="dcterms:W3CDTF">2021-09-02T02:38:28Z</dcterms:modified>
</cp:coreProperties>
</file>