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0" r:id="rId4"/>
    <p:sldId id="533" r:id="rId5"/>
    <p:sldId id="548" r:id="rId6"/>
    <p:sldId id="564" r:id="rId7"/>
    <p:sldId id="567" r:id="rId8"/>
    <p:sldId id="574" r:id="rId9"/>
    <p:sldId id="671" r:id="rId10"/>
    <p:sldId id="580" r:id="rId11"/>
    <p:sldId id="602" r:id="rId12"/>
    <p:sldId id="605" r:id="rId13"/>
    <p:sldId id="609" r:id="rId14"/>
    <p:sldId id="610" r:id="rId15"/>
    <p:sldId id="612" r:id="rId16"/>
    <p:sldId id="619" r:id="rId17"/>
    <p:sldId id="620" r:id="rId18"/>
    <p:sldId id="621" r:id="rId19"/>
    <p:sldId id="622" r:id="rId20"/>
    <p:sldId id="623" r:id="rId21"/>
    <p:sldId id="624" r:id="rId22"/>
    <p:sldId id="630" r:id="rId23"/>
    <p:sldId id="631" r:id="rId24"/>
    <p:sldId id="632" r:id="rId25"/>
    <p:sldId id="633" r:id="rId26"/>
    <p:sldId id="634" r:id="rId27"/>
    <p:sldId id="635" r:id="rId28"/>
    <p:sldId id="636" r:id="rId29"/>
    <p:sldId id="637" r:id="rId30"/>
    <p:sldId id="638" r:id="rId31"/>
    <p:sldId id="639" r:id="rId32"/>
    <p:sldId id="640" r:id="rId33"/>
    <p:sldId id="641" r:id="rId34"/>
    <p:sldId id="644" r:id="rId35"/>
    <p:sldId id="645" r:id="rId36"/>
    <p:sldId id="646" r:id="rId37"/>
    <p:sldId id="648" r:id="rId38"/>
    <p:sldId id="649" r:id="rId39"/>
    <p:sldId id="652" r:id="rId40"/>
    <p:sldId id="653" r:id="rId41"/>
    <p:sldId id="654" r:id="rId42"/>
    <p:sldId id="655" r:id="rId43"/>
    <p:sldId id="656" r:id="rId44"/>
    <p:sldId id="657" r:id="rId45"/>
    <p:sldId id="658" r:id="rId46"/>
    <p:sldId id="659" r:id="rId47"/>
    <p:sldId id="660" r:id="rId48"/>
    <p:sldId id="661" r:id="rId49"/>
    <p:sldId id="662" r:id="rId50"/>
    <p:sldId id="663" r:id="rId51"/>
    <p:sldId id="664" r:id="rId52"/>
    <p:sldId id="665" r:id="rId53"/>
    <p:sldId id="666" r:id="rId54"/>
    <p:sldId id="667" r:id="rId5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100" d="100"/>
          <a:sy n="100" d="100"/>
        </p:scale>
        <p:origin x="67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54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12:2   And many of them that sleep in the dust of the earth shall awake, some to everlasting life, and some to shame and everlasting contempt.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5:28-29   Marvel not at this: for the hour is coming, in the which all that are in the graves shall hear his voice,  29 And shall come forth; they that have done good, unto the resurrection of life; and they that have done evil, unto the resurrection of damnation.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1:17-18   And when I saw him, I fell at his feet as dead. And he laid his right hand upon me, saying unto me, Fear not; I am the first and the last:  18 I am he that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and was dead; and, behold, I am alive for evermore, Amen; and have the keys of hell and of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2:31   He seeing this before </a:t>
            </a:r>
            <a:r>
              <a:rPr lang="en-US" sz="6600" b="1" dirty="0" err="1">
                <a:solidFill>
                  <a:prstClr val="white"/>
                </a:solidFill>
                <a:latin typeface="Georgia" panose="02040502050405020303" pitchFamily="18" charset="0"/>
              </a:rPr>
              <a:t>spake</a:t>
            </a:r>
            <a:r>
              <a:rPr lang="en-US" sz="6600" b="1" dirty="0">
                <a:solidFill>
                  <a:prstClr val="white"/>
                </a:solidFill>
                <a:latin typeface="Georgia" panose="02040502050405020303" pitchFamily="18" charset="0"/>
              </a:rPr>
              <a:t> of the resurrection of Christ, that his soul was not left in hell, neither his flesh did see corruption.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183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23:8   For the Sadducees say that there is no resurrection, neither angel, nor spirit: but the Pharisees confess both.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2:17-18   And their word will eat as doth a canker: of whom is </a:t>
            </a:r>
            <a:r>
              <a:rPr lang="en-US" sz="5400" b="1" dirty="0" err="1">
                <a:solidFill>
                  <a:prstClr val="white"/>
                </a:solidFill>
                <a:latin typeface="Georgia" panose="02040502050405020303" pitchFamily="18" charset="0"/>
              </a:rPr>
              <a:t>Hymenaeus</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Philetus</a:t>
            </a:r>
            <a:r>
              <a:rPr lang="en-US" sz="5400" b="1" dirty="0">
                <a:solidFill>
                  <a:prstClr val="white"/>
                </a:solidFill>
                <a:latin typeface="Georgia" panose="02040502050405020303" pitchFamily="18" charset="0"/>
              </a:rPr>
              <a:t>;  18 Who concerning the truth have erred, saying that the resurrection is past already; and overthrow the faith of some.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20:27-28   Then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he to Thomas, Reach hither thy finger, and behold my hands; and reach hither thy hand, and thrust it into my side: and be not faithless, but believing.  28 And Thomas answered and said unto him, My Lord and my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04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12:3   And they that be wise shall shine as the brightness of the firmament; and they that turn many to righteousness as the stars for ever and ever.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11:30   The fruit of the righteous is a tree of life; and he that </a:t>
            </a:r>
            <a:r>
              <a:rPr lang="en-US" sz="8000" b="1" dirty="0" err="1">
                <a:solidFill>
                  <a:prstClr val="white"/>
                </a:solidFill>
                <a:latin typeface="Georgia" panose="02040502050405020303" pitchFamily="18" charset="0"/>
              </a:rPr>
              <a:t>winneth</a:t>
            </a:r>
            <a:r>
              <a:rPr lang="en-US" sz="8000" b="1" dirty="0">
                <a:solidFill>
                  <a:prstClr val="white"/>
                </a:solidFill>
                <a:latin typeface="Georgia" panose="02040502050405020303" pitchFamily="18" charset="0"/>
              </a:rPr>
              <a:t> souls is wise.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 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22:12   And, behold, I come quickly; and my reward is with me, to give every man according as his work shall be.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12:4   But thou, O Daniel, shut up the words, and seal the book, even to the time of the end: many shall run to and fro, and knowledge shall be increased.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10:4-5   And in the four and twentieth day of the first month, as I was by the side of the great river, which is </a:t>
            </a:r>
            <a:r>
              <a:rPr lang="en-US" sz="4800" b="1" dirty="0" err="1">
                <a:solidFill>
                  <a:prstClr val="white"/>
                </a:solidFill>
                <a:latin typeface="Georgia" panose="02040502050405020303" pitchFamily="18" charset="0"/>
              </a:rPr>
              <a:t>Hiddekel</a:t>
            </a:r>
            <a:r>
              <a:rPr lang="en-US" sz="4800" b="1" dirty="0">
                <a:solidFill>
                  <a:prstClr val="white"/>
                </a:solidFill>
                <a:latin typeface="Georgia" panose="02040502050405020303" pitchFamily="18" charset="0"/>
              </a:rPr>
              <a:t>;  5 Then I lifted up mine eyes, and looked, and behold a certain man clothed in linen, whose loins were girded with fine gold of </a:t>
            </a:r>
            <a:r>
              <a:rPr lang="en-US" sz="4800" b="1" dirty="0" err="1">
                <a:solidFill>
                  <a:prstClr val="white"/>
                </a:solidFill>
                <a:latin typeface="Georgia" panose="02040502050405020303" pitchFamily="18" charset="0"/>
              </a:rPr>
              <a:t>Uphaz</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10:6   His body also was like the beryl, and his face as the appearance of lightning, and his eyes as lamps of fire, and his arms and his feet like in </a:t>
            </a:r>
            <a:r>
              <a:rPr lang="en-US" sz="4800" b="1" dirty="0" err="1">
                <a:solidFill>
                  <a:prstClr val="white"/>
                </a:solidFill>
                <a:latin typeface="Georgia" panose="02040502050405020303" pitchFamily="18" charset="0"/>
              </a:rPr>
              <a:t>colour</a:t>
            </a:r>
            <a:r>
              <a:rPr lang="en-US" sz="4800" b="1" dirty="0">
                <a:solidFill>
                  <a:prstClr val="white"/>
                </a:solidFill>
                <a:latin typeface="Georgia" panose="02040502050405020303" pitchFamily="18" charset="0"/>
              </a:rPr>
              <a:t> to polished brass, and the voice of his words like the voice of a multitude.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12:5   Then I Daniel looked, and, behold, there stood other two, the one on this side of the bank of the river, and the other on that side of the bank of the river.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12:6   And one said to the man clothed in linen, which was upon the waters of the river, How long shall it be to the end of these wonders?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12:7   And I heard the man clothed in linen, which was upon the waters of the river, when he held up his right hand and his left hand unto heaven, and </a:t>
            </a:r>
            <a:r>
              <a:rPr lang="en-US" sz="4000" b="1" dirty="0" err="1">
                <a:solidFill>
                  <a:prstClr val="white"/>
                </a:solidFill>
                <a:latin typeface="Georgia" panose="02040502050405020303" pitchFamily="18" charset="0"/>
              </a:rPr>
              <a:t>sware</a:t>
            </a:r>
            <a:r>
              <a:rPr lang="en-US" sz="4000" b="1" dirty="0">
                <a:solidFill>
                  <a:prstClr val="white"/>
                </a:solidFill>
                <a:latin typeface="Georgia" panose="02040502050405020303" pitchFamily="18" charset="0"/>
              </a:rPr>
              <a:t> by him that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for ever that it shall be for a time, times, and an half; and when he shall have accomplished to scatter the power of the holy people, all these things shall be finished.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9:27   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12:8-9   And I heard, but I understood not: then said I, O my Lord, what shall be the end of these things?  9 And he said, Go thy way, Daniel: for the words are closed up and sealed till the time of the end.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12:10   Many shall be purified, and made white, and tried; but the wicked shall do wickedly: and none of the wicked shall understand; but the wise shall understand.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57942" y="130526"/>
            <a:ext cx="11870574"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11:45   And he shall plant the tabernacles of his palace between the seas in the glorious holy mountain; yet he shall come to his end, and none shall help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11:33-34   And they that understand among the people shall instruct many: yet they shall fall by the sword, and by flame, by captivity, and by spoil, many days.  34 Now when they shall fall, they shall be </a:t>
            </a:r>
            <a:r>
              <a:rPr lang="en-US" sz="4400" b="1" dirty="0" err="1">
                <a:solidFill>
                  <a:prstClr val="white"/>
                </a:solidFill>
                <a:latin typeface="Georgia" panose="02040502050405020303" pitchFamily="18" charset="0"/>
              </a:rPr>
              <a:t>holpen</a:t>
            </a:r>
            <a:r>
              <a:rPr lang="en-US" sz="4400" b="1" dirty="0">
                <a:solidFill>
                  <a:prstClr val="white"/>
                </a:solidFill>
                <a:latin typeface="Georgia" panose="02040502050405020303" pitchFamily="18" charset="0"/>
              </a:rPr>
              <a:t> with a little help: but many shall cleave to them with flatteries.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11:35   And some of them of understanding shall fall, to try them, and to purge, and to make them white, even to the time of the end: because it is yet for a time appointed.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12:10   Many shall be purified, and made white, and tried; but the wicked shall do wickedly: and none of the wicked shall understand; but the wise shall understand.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12:10   Many shall be purified, and made white, and tried; but the wicked shall do wickedly: and none of the wicked shall understand; but the wise shall understand.</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1:5-6   A wise man will hear, and will increase learning; and a man of understanding shall attain unto wise counsels:  6 To understand a proverb, and the interpretation; the words of the wise, and their dark sayings.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2:1-3   My son, if thou wilt receive my words, and hide my commandments with thee;  2 So that thou incline thine ear unto wisdom, and apply thine heart to understanding;  3 Yea, if thou </a:t>
            </a:r>
            <a:r>
              <a:rPr lang="en-US" sz="4800" b="1" dirty="0" err="1">
                <a:solidFill>
                  <a:prstClr val="white"/>
                </a:solidFill>
                <a:latin typeface="Georgia" panose="02040502050405020303" pitchFamily="18" charset="0"/>
              </a:rPr>
              <a:t>criest</a:t>
            </a:r>
            <a:r>
              <a:rPr lang="en-US" sz="4800" b="1" dirty="0">
                <a:solidFill>
                  <a:prstClr val="white"/>
                </a:solidFill>
                <a:latin typeface="Georgia" panose="02040502050405020303" pitchFamily="18" charset="0"/>
              </a:rPr>
              <a:t> after knowledge, and </a:t>
            </a:r>
            <a:r>
              <a:rPr lang="en-US" sz="4800" b="1" dirty="0" err="1">
                <a:solidFill>
                  <a:prstClr val="white"/>
                </a:solidFill>
                <a:latin typeface="Georgia" panose="02040502050405020303" pitchFamily="18" charset="0"/>
              </a:rPr>
              <a:t>liftest</a:t>
            </a:r>
            <a:r>
              <a:rPr lang="en-US" sz="4800" b="1" dirty="0">
                <a:solidFill>
                  <a:prstClr val="white"/>
                </a:solidFill>
                <a:latin typeface="Georgia" panose="02040502050405020303" pitchFamily="18" charset="0"/>
              </a:rPr>
              <a:t> up thy voice for understanding;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2:4-6   If thou </a:t>
            </a:r>
            <a:r>
              <a:rPr lang="en-US" sz="4800" b="1" dirty="0" err="1">
                <a:solidFill>
                  <a:prstClr val="white"/>
                </a:solidFill>
                <a:latin typeface="Georgia" panose="02040502050405020303" pitchFamily="18" charset="0"/>
              </a:rPr>
              <a:t>seekest</a:t>
            </a:r>
            <a:r>
              <a:rPr lang="en-US" sz="4800" b="1" dirty="0">
                <a:solidFill>
                  <a:prstClr val="white"/>
                </a:solidFill>
                <a:latin typeface="Georgia" panose="02040502050405020303" pitchFamily="18" charset="0"/>
              </a:rPr>
              <a:t> her as silver, and </a:t>
            </a:r>
            <a:r>
              <a:rPr lang="en-US" sz="4800" b="1" dirty="0" err="1">
                <a:solidFill>
                  <a:prstClr val="white"/>
                </a:solidFill>
                <a:latin typeface="Georgia" panose="02040502050405020303" pitchFamily="18" charset="0"/>
              </a:rPr>
              <a:t>searchest</a:t>
            </a:r>
            <a:r>
              <a:rPr lang="en-US" sz="4800" b="1" dirty="0">
                <a:solidFill>
                  <a:prstClr val="white"/>
                </a:solidFill>
                <a:latin typeface="Georgia" panose="02040502050405020303" pitchFamily="18" charset="0"/>
              </a:rPr>
              <a:t> for her as for hid treasures;  5 Then shalt thou understand the fear of the LORD, and find the knowledge of God.  6 For the LORD giveth wisdom: out of his mouth cometh knowledge and understanding.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2:12-13   Now we have received, not the spirit of the world, but the spirit which is of God; that we might know the things that are freely given to us of God.  13 Which things also we speak, not in the words which man's wisdom </a:t>
            </a:r>
            <a:r>
              <a:rPr lang="en-US" sz="4400" b="1" dirty="0" err="1">
                <a:solidFill>
                  <a:prstClr val="white"/>
                </a:solidFill>
                <a:latin typeface="Georgia" panose="02040502050405020303" pitchFamily="18" charset="0"/>
              </a:rPr>
              <a:t>teacheth</a:t>
            </a:r>
            <a:r>
              <a:rPr lang="en-US" sz="4400" b="1" dirty="0">
                <a:solidFill>
                  <a:prstClr val="white"/>
                </a:solidFill>
                <a:latin typeface="Georgia" panose="02040502050405020303" pitchFamily="18" charset="0"/>
              </a:rPr>
              <a:t>, but which the Holy Ghost </a:t>
            </a:r>
            <a:r>
              <a:rPr lang="en-US" sz="4400" b="1" dirty="0" err="1">
                <a:solidFill>
                  <a:prstClr val="white"/>
                </a:solidFill>
                <a:latin typeface="Georgia" panose="02040502050405020303" pitchFamily="18" charset="0"/>
              </a:rPr>
              <a:t>teacheth</a:t>
            </a:r>
            <a:r>
              <a:rPr lang="en-US" sz="4400" b="1" dirty="0">
                <a:solidFill>
                  <a:prstClr val="white"/>
                </a:solidFill>
                <a:latin typeface="Georgia" panose="02040502050405020303" pitchFamily="18" charset="0"/>
              </a:rPr>
              <a:t>; comparing spiritual things with spiritual.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2:14-15   But the natural man </a:t>
            </a:r>
            <a:r>
              <a:rPr lang="en-US" sz="4800" b="1" dirty="0" err="1">
                <a:solidFill>
                  <a:prstClr val="white"/>
                </a:solidFill>
                <a:latin typeface="Georgia" panose="02040502050405020303" pitchFamily="18" charset="0"/>
              </a:rPr>
              <a:t>receiveth</a:t>
            </a:r>
            <a:r>
              <a:rPr lang="en-US" sz="4800" b="1" dirty="0">
                <a:solidFill>
                  <a:prstClr val="white"/>
                </a:solidFill>
                <a:latin typeface="Georgia" panose="02040502050405020303" pitchFamily="18" charset="0"/>
              </a:rPr>
              <a:t> not the things of the Spirit of God: for they are foolishness unto him: neither can he know them, because they are spiritually discerned.  15 But he that is spiritual </a:t>
            </a:r>
            <a:r>
              <a:rPr lang="en-US" sz="4800" b="1" dirty="0" err="1">
                <a:solidFill>
                  <a:prstClr val="white"/>
                </a:solidFill>
                <a:latin typeface="Georgia" panose="02040502050405020303" pitchFamily="18" charset="0"/>
              </a:rPr>
              <a:t>judgeth</a:t>
            </a:r>
            <a:r>
              <a:rPr lang="en-US" sz="4800" b="1" dirty="0">
                <a:solidFill>
                  <a:prstClr val="white"/>
                </a:solidFill>
                <a:latin typeface="Georgia" panose="02040502050405020303" pitchFamily="18" charset="0"/>
              </a:rPr>
              <a:t> all things, yet he himself is judged of no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205345"/>
            <a:ext cx="11787446"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12:1   And at that time shall Michael stand up, the great prince which </a:t>
            </a:r>
            <a:r>
              <a:rPr lang="en-US" sz="4400" b="1" dirty="0" err="1">
                <a:solidFill>
                  <a:prstClr val="white"/>
                </a:solidFill>
                <a:latin typeface="Georgia" panose="02040502050405020303" pitchFamily="18" charset="0"/>
              </a:rPr>
              <a:t>standeth</a:t>
            </a:r>
            <a:r>
              <a:rPr lang="en-US" sz="4400" b="1" dirty="0">
                <a:solidFill>
                  <a:prstClr val="white"/>
                </a:solidFill>
                <a:latin typeface="Georgia" panose="02040502050405020303" pitchFamily="18" charset="0"/>
              </a:rPr>
              <a:t> for the children of thy people: and there shall be a time of trouble, such as never was since there was a nation even to that same time: and at that time thy people shall be delivered, every one that shall be found written in the book.</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12:11   And from the time that the daily sacrifice shall be taken away, and the abomination that </a:t>
            </a:r>
            <a:r>
              <a:rPr lang="en-US" sz="5400" b="1" dirty="0" err="1">
                <a:solidFill>
                  <a:prstClr val="white"/>
                </a:solidFill>
                <a:latin typeface="Georgia" panose="02040502050405020303" pitchFamily="18" charset="0"/>
              </a:rPr>
              <a:t>maketh</a:t>
            </a:r>
            <a:r>
              <a:rPr lang="en-US" sz="5400" b="1" dirty="0">
                <a:solidFill>
                  <a:prstClr val="white"/>
                </a:solidFill>
                <a:latin typeface="Georgia" panose="02040502050405020303" pitchFamily="18" charset="0"/>
              </a:rPr>
              <a:t> desolate set up, there shall be a thousand two hundred and ninety days.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23" y="0"/>
            <a:ext cx="11600157" cy="6858000"/>
          </a:xfrm>
          <a:prstGeom prst="rect">
            <a:avLst/>
          </a:prstGeom>
        </p:spPr>
      </p:pic>
    </p:spTree>
    <p:extLst>
      <p:ext uri="{BB962C8B-B14F-4D97-AF65-F5344CB8AC3E}">
        <p14:creationId xmlns:p14="http://schemas.microsoft.com/office/powerpoint/2010/main" val="619498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12:12   Blessed is he that </a:t>
            </a:r>
            <a:r>
              <a:rPr lang="en-US" sz="6600" b="1" dirty="0" err="1">
                <a:solidFill>
                  <a:prstClr val="white"/>
                </a:solidFill>
                <a:latin typeface="Georgia" panose="02040502050405020303" pitchFamily="18" charset="0"/>
              </a:rPr>
              <a:t>waiteth</a:t>
            </a:r>
            <a:r>
              <a:rPr lang="en-US" sz="6600" b="1" dirty="0">
                <a:solidFill>
                  <a:prstClr val="white"/>
                </a:solidFill>
                <a:latin typeface="Georgia" panose="02040502050405020303" pitchFamily="18" charset="0"/>
              </a:rPr>
              <a:t>, and cometh to the thousand three hundred and five and thirty days.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Daniel 12:12   Blessed is he that </a:t>
            </a:r>
            <a:r>
              <a:rPr lang="en-US" sz="7200" b="1" dirty="0" err="1">
                <a:solidFill>
                  <a:prstClr val="white"/>
                </a:solidFill>
                <a:latin typeface="Georgia" panose="02040502050405020303" pitchFamily="18" charset="0"/>
              </a:rPr>
              <a:t>waiteth</a:t>
            </a:r>
            <a:r>
              <a:rPr lang="en-US" sz="7200" b="1" dirty="0">
                <a:solidFill>
                  <a:prstClr val="white"/>
                </a:solidFill>
                <a:latin typeface="Georgia" panose="02040502050405020303" pitchFamily="18" charset="0"/>
              </a:rPr>
              <a:t>, and cometh to the thousand three hundred and five and thirty days.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102:13   Thou shalt arise, and have mercy upon Zion: for the time to </a:t>
            </a:r>
            <a:r>
              <a:rPr lang="en-US" sz="6600" b="1" dirty="0" err="1">
                <a:solidFill>
                  <a:prstClr val="white"/>
                </a:solidFill>
                <a:latin typeface="Georgia" panose="02040502050405020303" pitchFamily="18" charset="0"/>
              </a:rPr>
              <a:t>favour</a:t>
            </a:r>
            <a:r>
              <a:rPr lang="en-US" sz="6600" b="1" dirty="0">
                <a:solidFill>
                  <a:prstClr val="white"/>
                </a:solidFill>
                <a:latin typeface="Georgia" panose="02040502050405020303" pitchFamily="18" charset="0"/>
              </a:rPr>
              <a:t> her, yea, the set time, is come.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8:23   And not only they, but ourselves also, which have the </a:t>
            </a:r>
            <a:r>
              <a:rPr lang="en-US" sz="5400" b="1" dirty="0" err="1">
                <a:solidFill>
                  <a:prstClr val="white"/>
                </a:solidFill>
                <a:latin typeface="Georgia" panose="02040502050405020303" pitchFamily="18" charset="0"/>
              </a:rPr>
              <a:t>firstfruits</a:t>
            </a:r>
            <a:r>
              <a:rPr lang="en-US" sz="5400" b="1" dirty="0">
                <a:solidFill>
                  <a:prstClr val="white"/>
                </a:solidFill>
                <a:latin typeface="Georgia" panose="02040502050405020303" pitchFamily="18" charset="0"/>
              </a:rPr>
              <a:t> of the Spirit, even we ourselves groan within ourselves, waiting for the adoption, to wit, the redemption of our body.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2 Thessalonians 3:5   And the Lord direct your hearts into the love of God, and into the patient waiting for Christ.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1:6-8   Even as the testimony of Christ was confirmed in you:  7 So that ye come behind in no gift; waiting for the coming of our Lord Jesus Christ:  8 Who shall also confirm you unto the end, that ye may be blameless in the day of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Thessalonians 1:10   And to wait for his Son from heaven, whom he raised from the dead, even Jesus, which delivered us from the wrath to come.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Daniel 12:13   But go thou thy way till the end be: for thou shalt rest, and stand in thy lot at the end of the days.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63780"/>
            <a:ext cx="1171263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24:21-22   For then shall be great tribulation, such as was not since the beginning of the world to this time, no, nor ever shall be.  22 And except those days should be shortened, there should no flesh be saved: but for the elect's sake those days shall be shortened.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4:16-17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77391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10:25   Not forsaking the assembling of ourselves together, as the manner of some is; but exhorting one another: and so much the more, as ye see the day approaching.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94434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5:4-5   But ye, brethren, are not in darkness, that that day should overtake you as a thief.  5 Ye are all the children of light, and the children of the day: we are not of the night, nor of darkness.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55574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25:13   Watch therefore, for ye know neither the day nor the hour wherein the Son of man cometh.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13144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21:28   And when these things begin to come to pass, then look up, and lift up your heads; for your redemption </a:t>
            </a:r>
            <a:r>
              <a:rPr lang="en-US" sz="6000" b="1" dirty="0" err="1">
                <a:solidFill>
                  <a:prstClr val="white"/>
                </a:solidFill>
                <a:latin typeface="Georgia" panose="02040502050405020303" pitchFamily="18" charset="0"/>
              </a:rPr>
              <a:t>draweth</a:t>
            </a:r>
            <a:r>
              <a:rPr lang="en-US" sz="6000" b="1" dirty="0">
                <a:solidFill>
                  <a:prstClr val="white"/>
                </a:solidFill>
                <a:latin typeface="Georgia" panose="02040502050405020303" pitchFamily="18" charset="0"/>
              </a:rPr>
              <a:t> nigh.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4502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96333"/>
            <a:ext cx="1179575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endParaRPr lang="en-US" sz="38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1194" y="144387"/>
            <a:ext cx="11829010"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24:31   And he shall send his angels with a great sound of a trumpet, and they shall gather together his elect from the four winds, from one end of heaven to the other.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12:2   And many of them that sleep in the dust of the earth shall awake, some to everlasting life, and some to shame and everlasting contempt.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3" name="Table 2"/>
          <p:cNvGraphicFramePr>
            <a:graphicFrameLocks noGrp="1"/>
          </p:cNvGraphicFramePr>
          <p:nvPr>
            <p:extLst/>
          </p:nvPr>
        </p:nvGraphicFramePr>
        <p:xfrm>
          <a:off x="116378" y="367293"/>
          <a:ext cx="11953701" cy="5661126"/>
        </p:xfrm>
        <a:graphic>
          <a:graphicData uri="http://schemas.openxmlformats.org/drawingml/2006/table">
            <a:tbl>
              <a:tblPr firstRow="1" firstCol="1" bandRow="1">
                <a:tableStyleId>{69CF1AB2-1976-4502-BF36-3FF5EA218861}</a:tableStyleId>
              </a:tblPr>
              <a:tblGrid>
                <a:gridCol w="3491346"/>
                <a:gridCol w="3981796"/>
                <a:gridCol w="4480559"/>
              </a:tblGrid>
              <a:tr h="778087">
                <a:tc>
                  <a:txBody>
                    <a:bodyPr/>
                    <a:lstStyle/>
                    <a:p>
                      <a:pPr marL="0" marR="0">
                        <a:lnSpc>
                          <a:spcPct val="107000"/>
                        </a:lnSpc>
                        <a:spcBef>
                          <a:spcPts val="0"/>
                        </a:spcBef>
                        <a:spcAft>
                          <a:spcPts val="0"/>
                        </a:spcAft>
                      </a:pPr>
                      <a:r>
                        <a:rPr lang="en-US" sz="4400" dirty="0">
                          <a:effectLst/>
                        </a:rPr>
                        <a:t>#1</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a:effectLst/>
                        </a:rPr>
                        <a:t>#2</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a:effectLst/>
                        </a:rPr>
                        <a:t>#3</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56174">
                <a:tc>
                  <a:txBody>
                    <a:bodyPr/>
                    <a:lstStyle/>
                    <a:p>
                      <a:pPr marL="0" marR="0">
                        <a:lnSpc>
                          <a:spcPct val="107000"/>
                        </a:lnSpc>
                        <a:spcBef>
                          <a:spcPts val="0"/>
                        </a:spcBef>
                        <a:spcAft>
                          <a:spcPts val="0"/>
                        </a:spcAft>
                      </a:pPr>
                      <a:r>
                        <a:rPr lang="en-US" sz="4400" b="1" dirty="0">
                          <a:effectLst/>
                        </a:rPr>
                        <a:t>The Firstfruits</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1" dirty="0">
                          <a:effectLst/>
                        </a:rPr>
                        <a:t>The First Resurrection</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1" dirty="0">
                          <a:effectLst/>
                        </a:rPr>
                        <a:t>The Second Resurrection</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70691">
                <a:tc>
                  <a:txBody>
                    <a:bodyPr/>
                    <a:lstStyle/>
                    <a:p>
                      <a:pPr marL="0" marR="0">
                        <a:lnSpc>
                          <a:spcPct val="107000"/>
                        </a:lnSpc>
                        <a:spcBef>
                          <a:spcPts val="0"/>
                        </a:spcBef>
                        <a:spcAft>
                          <a:spcPts val="0"/>
                        </a:spcAft>
                      </a:pPr>
                      <a:r>
                        <a:rPr lang="en-US" sz="4400" b="0" dirty="0">
                          <a:effectLst/>
                        </a:rPr>
                        <a:t>Who? Jesus Christ</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Who? All Saved Prior to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Who? All Saved After the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56174">
                <a:tc>
                  <a:txBody>
                    <a:bodyPr/>
                    <a:lstStyle/>
                    <a:p>
                      <a:pPr marL="0" marR="0">
                        <a:lnSpc>
                          <a:spcPct val="107000"/>
                        </a:lnSpc>
                        <a:spcBef>
                          <a:spcPts val="0"/>
                        </a:spcBef>
                        <a:spcAft>
                          <a:spcPts val="0"/>
                        </a:spcAft>
                      </a:pPr>
                      <a:r>
                        <a:rPr lang="en-US" sz="4400" b="0">
                          <a:effectLst/>
                        </a:rPr>
                        <a:t>When? His Resurrection</a:t>
                      </a:r>
                      <a:endParaRPr lang="en-US" sz="4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When? At the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When? After the Thousand Years</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1371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32291</TotalTime>
  <Words>2393</Words>
  <Application>Microsoft Office PowerPoint</Application>
  <PresentationFormat>Widescreen</PresentationFormat>
  <Paragraphs>116</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368</cp:revision>
  <cp:lastPrinted>2020-01-28T17:57:24Z</cp:lastPrinted>
  <dcterms:created xsi:type="dcterms:W3CDTF">2019-08-31T20:33:16Z</dcterms:created>
  <dcterms:modified xsi:type="dcterms:W3CDTF">2020-07-01T00:11:36Z</dcterms:modified>
</cp:coreProperties>
</file>