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33" r:id="rId4"/>
    <p:sldId id="548" r:id="rId5"/>
    <p:sldId id="564" r:id="rId6"/>
    <p:sldId id="567" r:id="rId7"/>
    <p:sldId id="574" r:id="rId8"/>
    <p:sldId id="602" r:id="rId9"/>
    <p:sldId id="605" r:id="rId10"/>
    <p:sldId id="609" r:id="rId11"/>
    <p:sldId id="610" r:id="rId12"/>
    <p:sldId id="612" r:id="rId13"/>
    <p:sldId id="619" r:id="rId14"/>
    <p:sldId id="620" r:id="rId15"/>
    <p:sldId id="621" r:id="rId16"/>
    <p:sldId id="622" r:id="rId17"/>
    <p:sldId id="623" r:id="rId18"/>
    <p:sldId id="624" r:id="rId19"/>
    <p:sldId id="631" r:id="rId20"/>
    <p:sldId id="630" r:id="rId21"/>
    <p:sldId id="632" r:id="rId22"/>
    <p:sldId id="633" r:id="rId23"/>
    <p:sldId id="634" r:id="rId24"/>
    <p:sldId id="635" r:id="rId25"/>
    <p:sldId id="636" r:id="rId26"/>
    <p:sldId id="637" r:id="rId27"/>
    <p:sldId id="638" r:id="rId28"/>
    <p:sldId id="639" r:id="rId29"/>
    <p:sldId id="640" r:id="rId30"/>
    <p:sldId id="641" r:id="rId31"/>
    <p:sldId id="644" r:id="rId32"/>
    <p:sldId id="645" r:id="rId33"/>
    <p:sldId id="646" r:id="rId34"/>
    <p:sldId id="648" r:id="rId35"/>
    <p:sldId id="649" r:id="rId36"/>
    <p:sldId id="652" r:id="rId37"/>
    <p:sldId id="653" r:id="rId38"/>
    <p:sldId id="655" r:id="rId39"/>
    <p:sldId id="656" r:id="rId40"/>
    <p:sldId id="657" r:id="rId41"/>
    <p:sldId id="658" r:id="rId42"/>
    <p:sldId id="659" r:id="rId43"/>
    <p:sldId id="660" r:id="rId44"/>
    <p:sldId id="661" r:id="rId45"/>
    <p:sldId id="662" r:id="rId46"/>
    <p:sldId id="663" r:id="rId47"/>
    <p:sldId id="664" r:id="rId48"/>
    <p:sldId id="665" r:id="rId49"/>
    <p:sldId id="666"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Malachi 3:5-6   And I will come near to you to judgment; and I will be a swift witness against the sorcerers, and against the adulterers, and against false swearers, and against those that oppress the hireling in his wages, the widow, and the fatherless, and that turn aside the stranger from his right, and fear not me,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of hosts.  6 For I am the LORD, I change not; therefore ye sons of Jacob are not consumed.</a:t>
            </a:r>
          </a:p>
        </p:txBody>
      </p:sp>
    </p:spTree>
    <p:extLst>
      <p:ext uri="{BB962C8B-B14F-4D97-AF65-F5344CB8AC3E}">
        <p14:creationId xmlns:p14="http://schemas.microsoft.com/office/powerpoint/2010/main" val="326893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23:19   God is not a man, that he should lie; neither the son of man, that he should repent: hath he said, and shall he not do it? or hath he spoken, and shall he not make it good?</a:t>
            </a:r>
          </a:p>
        </p:txBody>
      </p:sp>
    </p:spTree>
    <p:extLst>
      <p:ext uri="{BB962C8B-B14F-4D97-AF65-F5344CB8AC3E}">
        <p14:creationId xmlns:p14="http://schemas.microsoft.com/office/powerpoint/2010/main" val="133491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James 1:17   Every good gift and every perfect gift is from above, and cometh down from the Father of lights, with whom is no variableness, neither shadow of turning.</a:t>
            </a:r>
          </a:p>
        </p:txBody>
      </p:sp>
    </p:spTree>
    <p:extLst>
      <p:ext uri="{BB962C8B-B14F-4D97-AF65-F5344CB8AC3E}">
        <p14:creationId xmlns:p14="http://schemas.microsoft.com/office/powerpoint/2010/main" val="254760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13:8   Jesus Christ the same yesterday, and to day, and for ever.</a:t>
            </a:r>
          </a:p>
        </p:txBody>
      </p:sp>
    </p:spTree>
    <p:extLst>
      <p:ext uri="{BB962C8B-B14F-4D97-AF65-F5344CB8AC3E}">
        <p14:creationId xmlns:p14="http://schemas.microsoft.com/office/powerpoint/2010/main" val="128230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04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16:23-24   And in hell he lift up his eyes, being in torments, and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Abraham afar off, and Lazarus in his bosom.  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276887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3:4   God forbid: yea, let God be true, but every man a liar; as it is written, That thou </a:t>
            </a:r>
            <a:r>
              <a:rPr lang="en-US" sz="5400" b="1" dirty="0" err="1">
                <a:solidFill>
                  <a:prstClr val="white"/>
                </a:solidFill>
                <a:latin typeface="Georgia" panose="02040502050405020303" pitchFamily="18" charset="0"/>
              </a:rPr>
              <a:t>mightest</a:t>
            </a:r>
            <a:r>
              <a:rPr lang="en-US" sz="5400" b="1" dirty="0">
                <a:solidFill>
                  <a:prstClr val="white"/>
                </a:solidFill>
                <a:latin typeface="Georgia" panose="02040502050405020303" pitchFamily="18" charset="0"/>
              </a:rPr>
              <a:t> be justified in thy sayings, and </a:t>
            </a:r>
            <a:r>
              <a:rPr lang="en-US" sz="5400" b="1" dirty="0" err="1">
                <a:solidFill>
                  <a:prstClr val="white"/>
                </a:solidFill>
                <a:latin typeface="Georgia" panose="02040502050405020303" pitchFamily="18" charset="0"/>
              </a:rPr>
              <a:t>mightest</a:t>
            </a:r>
            <a:r>
              <a:rPr lang="en-US" sz="5400" b="1" dirty="0">
                <a:solidFill>
                  <a:prstClr val="white"/>
                </a:solidFill>
                <a:latin typeface="Georgia" panose="02040502050405020303" pitchFamily="18" charset="0"/>
              </a:rPr>
              <a:t> overcome when thou art judged.</a:t>
            </a:r>
          </a:p>
        </p:txBody>
      </p:sp>
    </p:spTree>
    <p:extLst>
      <p:ext uri="{BB962C8B-B14F-4D97-AF65-F5344CB8AC3E}">
        <p14:creationId xmlns:p14="http://schemas.microsoft.com/office/powerpoint/2010/main" val="312721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3018457643"/>
              </p:ext>
            </p:extLst>
          </p:nvPr>
        </p:nvGraphicFramePr>
        <p:xfrm>
          <a:off x="216129" y="962328"/>
          <a:ext cx="11762510" cy="1371346"/>
        </p:xfrm>
        <a:graphic>
          <a:graphicData uri="http://schemas.openxmlformats.org/drawingml/2006/table">
            <a:tbl>
              <a:tblPr firstRow="1" firstCol="1" bandRow="1">
                <a:tableStyleId>{46F890A9-2807-4EBB-B81D-B2AA78EC7F39}</a:tableStyleId>
              </a:tblPr>
              <a:tblGrid>
                <a:gridCol w="2352502">
                  <a:extLst>
                    <a:ext uri="{9D8B030D-6E8A-4147-A177-3AD203B41FA5}">
                      <a16:colId xmlns:a16="http://schemas.microsoft.com/office/drawing/2014/main" val="20000"/>
                    </a:ext>
                  </a:extLst>
                </a:gridCol>
                <a:gridCol w="2352502">
                  <a:extLst>
                    <a:ext uri="{9D8B030D-6E8A-4147-A177-3AD203B41FA5}">
                      <a16:colId xmlns:a16="http://schemas.microsoft.com/office/drawing/2014/main" val="20001"/>
                    </a:ext>
                  </a:extLst>
                </a:gridCol>
                <a:gridCol w="2352502">
                  <a:extLst>
                    <a:ext uri="{9D8B030D-6E8A-4147-A177-3AD203B41FA5}">
                      <a16:colId xmlns:a16="http://schemas.microsoft.com/office/drawing/2014/main" val="20002"/>
                    </a:ext>
                  </a:extLst>
                </a:gridCol>
                <a:gridCol w="2352502">
                  <a:extLst>
                    <a:ext uri="{9D8B030D-6E8A-4147-A177-3AD203B41FA5}">
                      <a16:colId xmlns:a16="http://schemas.microsoft.com/office/drawing/2014/main" val="20003"/>
                    </a:ext>
                  </a:extLst>
                </a:gridCol>
                <a:gridCol w="2352502">
                  <a:extLst>
                    <a:ext uri="{9D8B030D-6E8A-4147-A177-3AD203B41FA5}">
                      <a16:colId xmlns:a16="http://schemas.microsoft.com/office/drawing/2014/main" val="20004"/>
                    </a:ext>
                  </a:extLst>
                </a:gridCol>
              </a:tblGrid>
              <a:tr h="0">
                <a:tc>
                  <a:txBody>
                    <a:bodyPr/>
                    <a:lstStyle/>
                    <a:p>
                      <a:pPr marL="0" marR="0" algn="ctr">
                        <a:lnSpc>
                          <a:spcPct val="107000"/>
                        </a:lnSpc>
                        <a:spcBef>
                          <a:spcPts val="0"/>
                        </a:spcBef>
                        <a:spcAft>
                          <a:spcPts val="0"/>
                        </a:spcAft>
                      </a:pPr>
                      <a:r>
                        <a:rPr lang="en-US" sz="4400" dirty="0" err="1">
                          <a:effectLst/>
                        </a:rPr>
                        <a:t>Sheol</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a:effectLst/>
                        </a:rPr>
                        <a:t>Gehenna</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dirty="0">
                          <a:effectLst/>
                        </a:rPr>
                        <a:t>Hades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dirty="0" err="1">
                          <a:effectLst/>
                        </a:rPr>
                        <a:t>Tartaros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dirty="0">
                          <a:effectLst/>
                        </a:rPr>
                        <a:t>Total</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0"/>
                        </a:spcAft>
                      </a:pPr>
                      <a:r>
                        <a:rPr lang="en-US" sz="4400" b="1" dirty="0">
                          <a:effectLst/>
                        </a:rPr>
                        <a:t>31 Times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b="1" dirty="0">
                          <a:effectLst/>
                        </a:rPr>
                        <a:t>12 Times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b="1" dirty="0">
                          <a:effectLst/>
                        </a:rPr>
                        <a:t>10 Times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b="1" dirty="0">
                          <a:effectLst/>
                        </a:rPr>
                        <a:t>1 Time</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b="1" dirty="0">
                          <a:effectLst/>
                        </a:rPr>
                        <a:t>54 Times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619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Deuteronomy 32:22 (False NASB)   For a fire is kindled in My anger, And burns to the lowest part of </a:t>
            </a:r>
            <a:r>
              <a:rPr lang="en-US" sz="5400" b="1" dirty="0" err="1">
                <a:solidFill>
                  <a:schemeClr val="bg1"/>
                </a:solidFill>
                <a:latin typeface="Georgia" panose="02040502050405020303" pitchFamily="18" charset="0"/>
              </a:rPr>
              <a:t>Sheol</a:t>
            </a:r>
            <a:r>
              <a:rPr lang="en-US" sz="5400" b="1" dirty="0">
                <a:solidFill>
                  <a:schemeClr val="bg1"/>
                </a:solidFill>
                <a:latin typeface="Georgia" panose="02040502050405020303" pitchFamily="18" charset="0"/>
              </a:rPr>
              <a:t>, And consumes the earth with its yield, And sets on fire the foundations of the mountains.</a:t>
            </a:r>
          </a:p>
        </p:txBody>
      </p:sp>
    </p:spTree>
    <p:extLst>
      <p:ext uri="{BB962C8B-B14F-4D97-AF65-F5344CB8AC3E}">
        <p14:creationId xmlns:p14="http://schemas.microsoft.com/office/powerpoint/2010/main" val="421362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5" name="Table 4"/>
          <p:cNvGraphicFramePr>
            <a:graphicFrameLocks noGrp="1"/>
          </p:cNvGraphicFramePr>
          <p:nvPr>
            <p:extLst>
              <p:ext uri="{D42A27DB-BD31-4B8C-83A1-F6EECF244321}">
                <p14:modId xmlns:p14="http://schemas.microsoft.com/office/powerpoint/2010/main" val="743100334"/>
              </p:ext>
            </p:extLst>
          </p:nvPr>
        </p:nvGraphicFramePr>
        <p:xfrm>
          <a:off x="166255" y="207818"/>
          <a:ext cx="11870574" cy="5205222"/>
        </p:xfrm>
        <a:graphic>
          <a:graphicData uri="http://schemas.openxmlformats.org/drawingml/2006/table">
            <a:tbl>
              <a:tblPr firstRow="1" firstCol="1" bandRow="1">
                <a:tableStyleId>{46F890A9-2807-4EBB-B81D-B2AA78EC7F39}</a:tableStyleId>
              </a:tblPr>
              <a:tblGrid>
                <a:gridCol w="5935287">
                  <a:extLst>
                    <a:ext uri="{9D8B030D-6E8A-4147-A177-3AD203B41FA5}">
                      <a16:colId xmlns:a16="http://schemas.microsoft.com/office/drawing/2014/main" val="20000"/>
                    </a:ext>
                  </a:extLst>
                </a:gridCol>
                <a:gridCol w="5935287">
                  <a:extLst>
                    <a:ext uri="{9D8B030D-6E8A-4147-A177-3AD203B41FA5}">
                      <a16:colId xmlns:a16="http://schemas.microsoft.com/office/drawing/2014/main" val="20001"/>
                    </a:ext>
                  </a:extLst>
                </a:gridCol>
              </a:tblGrid>
              <a:tr h="346026">
                <a:tc>
                  <a:txBody>
                    <a:bodyPr/>
                    <a:lstStyle/>
                    <a:p>
                      <a:pPr marL="0" marR="0">
                        <a:lnSpc>
                          <a:spcPct val="107000"/>
                        </a:lnSpc>
                        <a:spcBef>
                          <a:spcPts val="0"/>
                        </a:spcBef>
                        <a:spcAft>
                          <a:spcPts val="0"/>
                        </a:spcAft>
                      </a:pPr>
                      <a:r>
                        <a:rPr lang="en-US" sz="5400">
                          <a:effectLst/>
                        </a:rPr>
                        <a:t>King James Bible</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5400">
                          <a:effectLst/>
                        </a:rPr>
                        <a:t>NIV 1984</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8074">
                <a:tc>
                  <a:txBody>
                    <a:bodyPr/>
                    <a:lstStyle/>
                    <a:p>
                      <a:pPr marL="0" marR="0">
                        <a:lnSpc>
                          <a:spcPct val="107000"/>
                        </a:lnSpc>
                        <a:spcBef>
                          <a:spcPts val="0"/>
                        </a:spcBef>
                        <a:spcAft>
                          <a:spcPts val="0"/>
                        </a:spcAft>
                      </a:pPr>
                      <a:r>
                        <a:rPr lang="en-US" sz="5400" b="1" dirty="0">
                          <a:solidFill>
                            <a:schemeClr val="tx1"/>
                          </a:solidFill>
                          <a:effectLst/>
                        </a:rPr>
                        <a:t>Psalm 9:17   The wicked shall be turned into hell, and all the nations that forget God.</a:t>
                      </a:r>
                      <a:endParaRPr lang="en-US" sz="5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5400" b="1" dirty="0">
                          <a:solidFill>
                            <a:schemeClr val="tx1"/>
                          </a:solidFill>
                          <a:effectLst/>
                        </a:rPr>
                        <a:t>Psalm 9:17   The wicked return to the grave, all the nations that forget God.</a:t>
                      </a:r>
                      <a:endParaRPr lang="en-US" sz="5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693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Revelation 20:13   And the sea gave up the dead which were in it; and death and hell delivered up the dead which were in them: and they were judged every man according to their works.</a:t>
            </a:r>
          </a:p>
        </p:txBody>
      </p:sp>
    </p:spTree>
    <p:extLst>
      <p:ext uri="{BB962C8B-B14F-4D97-AF65-F5344CB8AC3E}">
        <p14:creationId xmlns:p14="http://schemas.microsoft.com/office/powerpoint/2010/main" val="467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2990306"/>
          </a:xfrm>
          <a:prstGeom prst="rect">
            <a:avLst/>
          </a:prstGeom>
        </p:spPr>
        <p:txBody>
          <a:bodyPr wrap="square">
            <a:spAutoFit/>
          </a:bodyPr>
          <a:lstStyle/>
          <a:p>
            <a:pPr algn="ctr">
              <a:lnSpc>
                <a:spcPct val="107000"/>
              </a:lnSpc>
            </a:pPr>
            <a:r>
              <a:rPr lang="en-US" sz="8800" b="1" dirty="0" err="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Sheol</a:t>
            </a: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a:t>
            </a:r>
            <a:r>
              <a:rPr lang="en-US" sz="8800" b="1" dirty="0" err="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Gehenna</a:t>
            </a: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Hades, Or Hell?</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1261407458"/>
              </p:ext>
            </p:extLst>
          </p:nvPr>
        </p:nvGraphicFramePr>
        <p:xfrm>
          <a:off x="143105" y="132801"/>
          <a:ext cx="11918662" cy="5205222"/>
        </p:xfrm>
        <a:graphic>
          <a:graphicData uri="http://schemas.openxmlformats.org/drawingml/2006/table">
            <a:tbl>
              <a:tblPr firstRow="1" firstCol="1" bandRow="1">
                <a:tableStyleId>{46F890A9-2807-4EBB-B81D-B2AA78EC7F39}</a:tableStyleId>
              </a:tblPr>
              <a:tblGrid>
                <a:gridCol w="5959331">
                  <a:extLst>
                    <a:ext uri="{9D8B030D-6E8A-4147-A177-3AD203B41FA5}">
                      <a16:colId xmlns:a16="http://schemas.microsoft.com/office/drawing/2014/main" val="20000"/>
                    </a:ext>
                  </a:extLst>
                </a:gridCol>
                <a:gridCol w="5959331">
                  <a:extLst>
                    <a:ext uri="{9D8B030D-6E8A-4147-A177-3AD203B41FA5}">
                      <a16:colId xmlns:a16="http://schemas.microsoft.com/office/drawing/2014/main" val="20001"/>
                    </a:ext>
                  </a:extLst>
                </a:gridCol>
              </a:tblGrid>
              <a:tr h="0">
                <a:tc>
                  <a:txBody>
                    <a:bodyPr/>
                    <a:lstStyle/>
                    <a:p>
                      <a:pPr marL="0" marR="0">
                        <a:lnSpc>
                          <a:spcPct val="107000"/>
                        </a:lnSpc>
                        <a:spcBef>
                          <a:spcPts val="0"/>
                        </a:spcBef>
                        <a:spcAft>
                          <a:spcPts val="0"/>
                        </a:spcAft>
                      </a:pPr>
                      <a:r>
                        <a:rPr lang="en-US" sz="5400">
                          <a:effectLst/>
                        </a:rPr>
                        <a:t>King James Bible</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5400">
                          <a:effectLst/>
                        </a:rPr>
                        <a:t>NIV 1984</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5400">
                          <a:effectLst/>
                        </a:rPr>
                        <a:t>Psalm 9:17   The wicked shall be turned into hell, and all the nations that forget God.</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5400" dirty="0">
                          <a:effectLst/>
                        </a:rPr>
                        <a:t>Psalm 9:17   The wicked return to the grave, all the nations that forget God.</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989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Matthew 5:29-30   And if thy right eye offend thee, pluck it out, and cast it from thee: for it is profitable for thee that one of thy members should perish, and not that thy whole body should be cast into hell.  30 And if thy right hand offend thee, cut it off, and cast it from thee: for it is profitable for thee that one of thy members should perish, and not that thy whole body should be cast into hell.</a:t>
            </a:r>
          </a:p>
        </p:txBody>
      </p:sp>
    </p:spTree>
    <p:extLst>
      <p:ext uri="{BB962C8B-B14F-4D97-AF65-F5344CB8AC3E}">
        <p14:creationId xmlns:p14="http://schemas.microsoft.com/office/powerpoint/2010/main" val="284614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61760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James 3:6   And the tongue is a fire, a world of iniquity: so is the tongue among our members, that it </a:t>
            </a:r>
            <a:r>
              <a:rPr lang="en-US" sz="5400" b="1" dirty="0" err="1">
                <a:solidFill>
                  <a:schemeClr val="bg1"/>
                </a:solidFill>
                <a:latin typeface="Georgia" panose="02040502050405020303" pitchFamily="18" charset="0"/>
              </a:rPr>
              <a:t>defileth</a:t>
            </a:r>
            <a:r>
              <a:rPr lang="en-US" sz="5400" b="1" dirty="0">
                <a:solidFill>
                  <a:schemeClr val="bg1"/>
                </a:solidFill>
                <a:latin typeface="Georgia" panose="02040502050405020303" pitchFamily="18" charset="0"/>
              </a:rPr>
              <a:t> the whole body, and </a:t>
            </a:r>
            <a:r>
              <a:rPr lang="en-US" sz="5400" b="1" dirty="0" err="1">
                <a:solidFill>
                  <a:schemeClr val="bg1"/>
                </a:solidFill>
                <a:latin typeface="Georgia" panose="02040502050405020303" pitchFamily="18" charset="0"/>
              </a:rPr>
              <a:t>setteth</a:t>
            </a:r>
            <a:r>
              <a:rPr lang="en-US" sz="5400" b="1" dirty="0">
                <a:solidFill>
                  <a:schemeClr val="bg1"/>
                </a:solidFill>
                <a:latin typeface="Georgia" panose="02040502050405020303" pitchFamily="18" charset="0"/>
              </a:rPr>
              <a:t> on fire the course of nature; and it is set on fire of hell.</a:t>
            </a:r>
          </a:p>
        </p:txBody>
      </p:sp>
    </p:spTree>
    <p:extLst>
      <p:ext uri="{BB962C8B-B14F-4D97-AF65-F5344CB8AC3E}">
        <p14:creationId xmlns:p14="http://schemas.microsoft.com/office/powerpoint/2010/main" val="195679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Revelation 20:15   And whosoever was not found written in the book of life was cast into the lake of fire.</a:t>
            </a:r>
          </a:p>
        </p:txBody>
      </p:sp>
    </p:spTree>
    <p:extLst>
      <p:ext uri="{BB962C8B-B14F-4D97-AF65-F5344CB8AC3E}">
        <p14:creationId xmlns:p14="http://schemas.microsoft.com/office/powerpoint/2010/main" val="356839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cy-GB" sz="5400" b="1" dirty="0">
                <a:solidFill>
                  <a:schemeClr val="bg1"/>
                </a:solidFill>
                <a:latin typeface="Georgia" panose="02040502050405020303" pitchFamily="18" charset="0"/>
              </a:rPr>
              <a:t>Revelation 20:15   And [kaí] whosoever [eí tis] was [heurískō] not [ou] found [heurískō] written [gráphō] in [en] the book [bíblos] of life [zōḗ] was cast [bállō] into [eis] the lake [límnē] of fire [pŷr].</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5000" b="1" dirty="0" err="1">
                <a:solidFill>
                  <a:schemeClr val="bg1"/>
                </a:solidFill>
                <a:latin typeface="Georgia" panose="02040502050405020303" pitchFamily="18" charset="0"/>
              </a:rPr>
              <a:t>γέενν</a:t>
            </a:r>
            <a:r>
              <a:rPr lang="en-US" sz="5000" b="1" dirty="0">
                <a:solidFill>
                  <a:schemeClr val="bg1"/>
                </a:solidFill>
                <a:latin typeface="Georgia" panose="02040502050405020303" pitchFamily="18" charset="0"/>
              </a:rPr>
              <a:t>α géenna, gheh'-en-nah</a:t>
            </a:r>
          </a:p>
          <a:p>
            <a:pPr algn="just"/>
            <a:r>
              <a:rPr lang="en-US" sz="5000" b="1" dirty="0">
                <a:solidFill>
                  <a:schemeClr val="bg1"/>
                </a:solidFill>
                <a:latin typeface="Georgia" panose="02040502050405020303" pitchFamily="18" charset="0"/>
              </a:rPr>
              <a:t>of Hebrew origin (H1516 and H2011); valley of (the son of) </a:t>
            </a:r>
            <a:r>
              <a:rPr lang="en-US" sz="5000" b="1" dirty="0" err="1">
                <a:solidFill>
                  <a:schemeClr val="bg1"/>
                </a:solidFill>
                <a:latin typeface="Georgia" panose="02040502050405020303" pitchFamily="18" charset="0"/>
              </a:rPr>
              <a:t>Hinnom</a:t>
            </a:r>
            <a:r>
              <a:rPr lang="en-US" sz="5000" b="1" dirty="0">
                <a:solidFill>
                  <a:schemeClr val="bg1"/>
                </a:solidFill>
                <a:latin typeface="Georgia" panose="02040502050405020303" pitchFamily="18" charset="0"/>
              </a:rPr>
              <a:t>; </a:t>
            </a:r>
            <a:r>
              <a:rPr lang="en-US" sz="5000" b="1" dirty="0" err="1">
                <a:solidFill>
                  <a:schemeClr val="bg1"/>
                </a:solidFill>
                <a:latin typeface="Georgia" panose="02040502050405020303" pitchFamily="18" charset="0"/>
              </a:rPr>
              <a:t>ge</a:t>
            </a:r>
            <a:r>
              <a:rPr lang="en-US" sz="5000" b="1" dirty="0">
                <a:solidFill>
                  <a:schemeClr val="bg1"/>
                </a:solidFill>
                <a:latin typeface="Georgia" panose="02040502050405020303" pitchFamily="18" charset="0"/>
              </a:rPr>
              <a:t>-henna (or Ge-</a:t>
            </a:r>
            <a:r>
              <a:rPr lang="en-US" sz="5000" b="1" dirty="0" err="1">
                <a:solidFill>
                  <a:schemeClr val="bg1"/>
                </a:solidFill>
                <a:latin typeface="Georgia" panose="02040502050405020303" pitchFamily="18" charset="0"/>
              </a:rPr>
              <a:t>Hinnom</a:t>
            </a:r>
            <a:r>
              <a:rPr lang="en-US" sz="5000" b="1" dirty="0">
                <a:solidFill>
                  <a:schemeClr val="bg1"/>
                </a:solidFill>
                <a:latin typeface="Georgia" panose="02040502050405020303" pitchFamily="18" charset="0"/>
              </a:rPr>
              <a:t>), a valley of Jerusalem, used (figuratively) as a name for the place (or state) of everlasting punishment:—hell. </a:t>
            </a:r>
          </a:p>
        </p:txBody>
      </p:sp>
    </p:spTree>
    <p:extLst>
      <p:ext uri="{BB962C8B-B14F-4D97-AF65-F5344CB8AC3E}">
        <p14:creationId xmlns:p14="http://schemas.microsoft.com/office/powerpoint/2010/main" val="2174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240984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39416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Matthew 5:22   But I say unto you, That whosoever is angry with his brother without a cause shall be in danger of the judgment: and whosoever shall say to his brother, </a:t>
            </a:r>
            <a:r>
              <a:rPr lang="en-US" sz="4600" b="1" dirty="0" err="1">
                <a:solidFill>
                  <a:schemeClr val="bg1"/>
                </a:solidFill>
                <a:latin typeface="Georgia" panose="02040502050405020303" pitchFamily="18" charset="0"/>
              </a:rPr>
              <a:t>Raca</a:t>
            </a:r>
            <a:r>
              <a:rPr lang="en-US" sz="4600" b="1" dirty="0">
                <a:solidFill>
                  <a:schemeClr val="bg1"/>
                </a:solidFill>
                <a:latin typeface="Georgia" panose="02040502050405020303" pitchFamily="18" charset="0"/>
              </a:rPr>
              <a:t>, shall be in danger of the council: but whosoever shall say, Thou fool, shall be in danger of hell fire.</a:t>
            </a:r>
          </a:p>
        </p:txBody>
      </p:sp>
    </p:spTree>
    <p:extLst>
      <p:ext uri="{BB962C8B-B14F-4D97-AF65-F5344CB8AC3E}">
        <p14:creationId xmlns:p14="http://schemas.microsoft.com/office/powerpoint/2010/main" val="241556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6001643"/>
          </a:xfrm>
          <a:prstGeom prst="rect">
            <a:avLst/>
          </a:prstGeom>
        </p:spPr>
        <p:txBody>
          <a:bodyPr wrap="square">
            <a:spAutoFit/>
          </a:bodyPr>
          <a:lstStyle/>
          <a:p>
            <a:pPr algn="just"/>
            <a:r>
              <a:rPr lang="pl-PL" sz="9600" b="1" dirty="0">
                <a:solidFill>
                  <a:schemeClr val="bg1"/>
                </a:solidFill>
                <a:latin typeface="Georgia" panose="02040502050405020303" pitchFamily="18" charset="0"/>
              </a:rPr>
              <a:t>Ezra 4:8 – 6:18</a:t>
            </a:r>
          </a:p>
          <a:p>
            <a:pPr algn="just"/>
            <a:r>
              <a:rPr lang="pl-PL" sz="9600" b="1" dirty="0">
                <a:solidFill>
                  <a:schemeClr val="bg1"/>
                </a:solidFill>
                <a:latin typeface="Georgia" panose="02040502050405020303" pitchFamily="18" charset="0"/>
              </a:rPr>
              <a:t>Ezra 7:12 – 7:26</a:t>
            </a:r>
          </a:p>
          <a:p>
            <a:pPr algn="just"/>
            <a:r>
              <a:rPr lang="pl-PL" sz="9600" b="1" dirty="0">
                <a:solidFill>
                  <a:schemeClr val="bg1"/>
                </a:solidFill>
                <a:latin typeface="Georgia" panose="02040502050405020303" pitchFamily="18" charset="0"/>
              </a:rPr>
              <a:t>Daniel 2:4 – 7:28</a:t>
            </a:r>
          </a:p>
          <a:p>
            <a:pPr algn="just"/>
            <a:r>
              <a:rPr lang="pl-PL" sz="9600" b="1" dirty="0">
                <a:solidFill>
                  <a:schemeClr val="bg1"/>
                </a:solidFill>
                <a:latin typeface="Georgia" panose="02040502050405020303" pitchFamily="18" charset="0"/>
              </a:rPr>
              <a:t>Jeremiah 10:11</a:t>
            </a:r>
          </a:p>
        </p:txBody>
      </p:sp>
    </p:spTree>
    <p:extLst>
      <p:ext uri="{BB962C8B-B14F-4D97-AF65-F5344CB8AC3E}">
        <p14:creationId xmlns:p14="http://schemas.microsoft.com/office/powerpoint/2010/main" val="355726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191789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18:9   And if thine eye offend thee, pluck it out, and cast it from thee: it is better for thee to enter into life with one eye, rather than having two eyes to be cast into hell fire.</a:t>
            </a:r>
          </a:p>
        </p:txBody>
      </p:sp>
    </p:spTree>
    <p:extLst>
      <p:ext uri="{BB962C8B-B14F-4D97-AF65-F5344CB8AC3E}">
        <p14:creationId xmlns:p14="http://schemas.microsoft.com/office/powerpoint/2010/main" val="277055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23:15   Woe unto you, scribes and Pharisees, hypocrites! for ye compass sea and land to make one proselyte, and when he is made, ye make him twofold more the child of hell than yourselves.</a:t>
            </a:r>
          </a:p>
        </p:txBody>
      </p:sp>
    </p:spTree>
    <p:extLst>
      <p:ext uri="{BB962C8B-B14F-4D97-AF65-F5344CB8AC3E}">
        <p14:creationId xmlns:p14="http://schemas.microsoft.com/office/powerpoint/2010/main" val="602346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23:33   Ye serpents, ye generation of vipers, how can ye escape the damnation of hell?</a:t>
            </a:r>
          </a:p>
        </p:txBody>
      </p:sp>
    </p:spTree>
    <p:extLst>
      <p:ext uri="{BB962C8B-B14F-4D97-AF65-F5344CB8AC3E}">
        <p14:creationId xmlns:p14="http://schemas.microsoft.com/office/powerpoint/2010/main" val="3398617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9:43-44   And if thy hand offend thee, cut it off: it is better for thee to enter into life maimed, than having two hands to go into hell, into the fire that never shall be quenched:  44 Where their worm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not, and the fire is not quenched.</a:t>
            </a:r>
          </a:p>
        </p:txBody>
      </p:sp>
    </p:spTree>
    <p:extLst>
      <p:ext uri="{BB962C8B-B14F-4D97-AF65-F5344CB8AC3E}">
        <p14:creationId xmlns:p14="http://schemas.microsoft.com/office/powerpoint/2010/main" val="69357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1:1   James, a servant of God and of the Lord Jesus Christ, to the twelve tribes which are scattered abroad, greeting.</a:t>
            </a:r>
          </a:p>
        </p:txBody>
      </p:sp>
    </p:spTree>
    <p:extLst>
      <p:ext uri="{BB962C8B-B14F-4D97-AF65-F5344CB8AC3E}">
        <p14:creationId xmlns:p14="http://schemas.microsoft.com/office/powerpoint/2010/main" val="2783456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2:27   Because thou wilt not leave my soul in hell, neither wilt thou suffer thine Holy One to see corruption.</a:t>
            </a:r>
          </a:p>
        </p:txBody>
      </p:sp>
    </p:spTree>
    <p:extLst>
      <p:ext uri="{BB962C8B-B14F-4D97-AF65-F5344CB8AC3E}">
        <p14:creationId xmlns:p14="http://schemas.microsoft.com/office/powerpoint/2010/main" val="293393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2:31   He seeing this before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of the resurrection of Christ, that his soul was not left in hell, neither his flesh did see corruption.</a:t>
            </a:r>
          </a:p>
        </p:txBody>
      </p:sp>
    </p:spTree>
    <p:extLst>
      <p:ext uri="{BB962C8B-B14F-4D97-AF65-F5344CB8AC3E}">
        <p14:creationId xmlns:p14="http://schemas.microsoft.com/office/powerpoint/2010/main" val="862036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16:23-24   And in hell he lift up his eyes, being in torments, and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Abraham afar off, and Lazarus in his bosom.  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6966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15133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27:46   And about the ninth hour Jesus cried with a loud voice, saying, Eli, Eli, lama </a:t>
            </a:r>
            <a:r>
              <a:rPr lang="en-US" sz="6000" b="1" dirty="0" err="1">
                <a:solidFill>
                  <a:schemeClr val="bg1"/>
                </a:solidFill>
                <a:latin typeface="Georgia" panose="02040502050405020303" pitchFamily="18" charset="0"/>
              </a:rPr>
              <a:t>sabachthani</a:t>
            </a:r>
            <a:r>
              <a:rPr lang="en-US" sz="6000" b="1" dirty="0">
                <a:solidFill>
                  <a:schemeClr val="bg1"/>
                </a:solidFill>
                <a:latin typeface="Georgia" panose="02040502050405020303" pitchFamily="18" charset="0"/>
              </a:rPr>
              <a:t>? that is to say, My God, my God, why hast thou forsaken me?</a:t>
            </a:r>
          </a:p>
        </p:txBody>
      </p:sp>
    </p:spTree>
    <p:extLst>
      <p:ext uri="{BB962C8B-B14F-4D97-AF65-F5344CB8AC3E}">
        <p14:creationId xmlns:p14="http://schemas.microsoft.com/office/powerpoint/2010/main" val="293572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32:22   For a fire is kindled in mine anger, and shall burn unto the lowest hell, and shall consume the earth with her increase, and set on fire the foundations of the mountains.</a:t>
            </a:r>
          </a:p>
        </p:txBody>
      </p:sp>
    </p:spTree>
    <p:extLst>
      <p:ext uri="{BB962C8B-B14F-4D97-AF65-F5344CB8AC3E}">
        <p14:creationId xmlns:p14="http://schemas.microsoft.com/office/powerpoint/2010/main" val="153859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9:17   The wicked shall be turned into hell, and all the nations that forget God.</a:t>
            </a:r>
          </a:p>
        </p:txBody>
      </p:sp>
    </p:spTree>
    <p:extLst>
      <p:ext uri="{BB962C8B-B14F-4D97-AF65-F5344CB8AC3E}">
        <p14:creationId xmlns:p14="http://schemas.microsoft.com/office/powerpoint/2010/main" val="2137907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15:11   Hell and destruction are before the LORD: how much more then the hearts of the children of men?</a:t>
            </a:r>
          </a:p>
        </p:txBody>
      </p:sp>
    </p:spTree>
    <p:extLst>
      <p:ext uri="{BB962C8B-B14F-4D97-AF65-F5344CB8AC3E}">
        <p14:creationId xmlns:p14="http://schemas.microsoft.com/office/powerpoint/2010/main" val="290615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139:7-8   Whither shall I go from thy spirit? or whither shall I flee from thy presence?  8 If I ascend up into heaven, thou art there: if I make my bed in hell, behold, thou art there.</a:t>
            </a:r>
          </a:p>
        </p:txBody>
      </p:sp>
    </p:spTree>
    <p:extLst>
      <p:ext uri="{BB962C8B-B14F-4D97-AF65-F5344CB8AC3E}">
        <p14:creationId xmlns:p14="http://schemas.microsoft.com/office/powerpoint/2010/main" val="2507432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8:29   And, behold, they cried out, saying, What have we to do with thee, Jesus, thou Son of God? art thou come hither to torment us before the time?</a:t>
            </a:r>
          </a:p>
        </p:txBody>
      </p:sp>
    </p:spTree>
    <p:extLst>
      <p:ext uri="{BB962C8B-B14F-4D97-AF65-F5344CB8AC3E}">
        <p14:creationId xmlns:p14="http://schemas.microsoft.com/office/powerpoint/2010/main" val="3930883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5:5-7   And always, night and day, he was in the mountains, and in the tombs, crying, and cutting himself with stones.  6 But when he saw Jesus afar off, he ran and worshipped him,  7 And cried with a loud voice, and said, What have I to do with thee, Jesus, thou Son of the most high God? I adjure thee by God, that thou torment me not.</a:t>
            </a:r>
          </a:p>
        </p:txBody>
      </p:sp>
    </p:spTree>
    <p:extLst>
      <p:ext uri="{BB962C8B-B14F-4D97-AF65-F5344CB8AC3E}">
        <p14:creationId xmlns:p14="http://schemas.microsoft.com/office/powerpoint/2010/main" val="2749306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13:49-51   So shall it be at the end of the world: the angels shall come forth, and sever the wicked from among the just,  50 And shall cast them into the furnace of fire: there shall be wailing and gnashing of teeth.  51 Jesus </a:t>
            </a:r>
            <a:r>
              <a:rPr lang="en-US" sz="4500" b="1" dirty="0" err="1">
                <a:solidFill>
                  <a:prstClr val="white"/>
                </a:solidFill>
                <a:latin typeface="Georgia" panose="02040502050405020303" pitchFamily="18" charset="0"/>
              </a:rPr>
              <a:t>saith</a:t>
            </a:r>
            <a:r>
              <a:rPr lang="en-US" sz="4500" b="1" dirty="0">
                <a:solidFill>
                  <a:prstClr val="white"/>
                </a:solidFill>
                <a:latin typeface="Georgia" panose="02040502050405020303" pitchFamily="18" charset="0"/>
              </a:rPr>
              <a:t> unto them, Have ye understood all these things? They say unto him, Yea, Lord.</a:t>
            </a:r>
          </a:p>
        </p:txBody>
      </p:sp>
    </p:spTree>
    <p:extLst>
      <p:ext uri="{BB962C8B-B14F-4D97-AF65-F5344CB8AC3E}">
        <p14:creationId xmlns:p14="http://schemas.microsoft.com/office/powerpoint/2010/main" val="4225528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a:t>
            </a:r>
            <a:r>
              <a:rPr lang="en-US" sz="6600" b="1" dirty="0" err="1">
                <a:solidFill>
                  <a:prstClr val="white"/>
                </a:solidFill>
                <a:latin typeface="Georgia" panose="02040502050405020303" pitchFamily="18" charset="0"/>
              </a:rPr>
              <a:t>liveth</a:t>
            </a:r>
            <a:r>
              <a:rPr lang="en-US" sz="6600" b="1" dirty="0">
                <a:solidFill>
                  <a:prstClr val="white"/>
                </a:solidFill>
                <a:latin typeface="Georgia" panose="02040502050405020303" pitchFamily="18" charset="0"/>
              </a:rPr>
              <a:t>, and was dead; and, behold, I am alive for evermore, Amen; and have the keys of hell and of death.</a:t>
            </a:r>
          </a:p>
        </p:txBody>
      </p:sp>
    </p:spTree>
    <p:extLst>
      <p:ext uri="{BB962C8B-B14F-4D97-AF65-F5344CB8AC3E}">
        <p14:creationId xmlns:p14="http://schemas.microsoft.com/office/powerpoint/2010/main" val="3423919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14:10-11   The same shall drink of the wine of the wrath of God, which is poured out without mixture into the cup of his indignation; and he shall be tormented with fire and brimstone in the presence of the holy angels, and in the presence of the Lamb:  11 And the smoke of their torment </a:t>
            </a:r>
            <a:r>
              <a:rPr lang="en-US" sz="3800" b="1" dirty="0" err="1">
                <a:solidFill>
                  <a:prstClr val="white"/>
                </a:solidFill>
                <a:latin typeface="Georgia" panose="02040502050405020303" pitchFamily="18" charset="0"/>
              </a:rPr>
              <a:t>ascendeth</a:t>
            </a:r>
            <a:r>
              <a:rPr lang="en-US" sz="3800" b="1" dirty="0">
                <a:solidFill>
                  <a:prstClr val="white"/>
                </a:solidFill>
                <a:latin typeface="Georgia" panose="02040502050405020303" pitchFamily="18" charset="0"/>
              </a:rPr>
              <a:t> up for ever and ever: and they have no rest day nor night, who worship the beast and his image, and whosoever </a:t>
            </a:r>
            <a:r>
              <a:rPr lang="en-US" sz="3800" b="1" dirty="0" err="1">
                <a:solidFill>
                  <a:prstClr val="white"/>
                </a:solidFill>
                <a:latin typeface="Georgia" panose="02040502050405020303" pitchFamily="18" charset="0"/>
              </a:rPr>
              <a:t>receiveth</a:t>
            </a:r>
            <a:r>
              <a:rPr lang="en-US" sz="3800" b="1" dirty="0">
                <a:solidFill>
                  <a:prstClr val="white"/>
                </a:solidFill>
                <a:latin typeface="Georgia" panose="02040502050405020303" pitchFamily="18" charset="0"/>
              </a:rPr>
              <a:t> the mark of his name.</a:t>
            </a:r>
          </a:p>
        </p:txBody>
      </p:sp>
    </p:spTree>
    <p:extLst>
      <p:ext uri="{BB962C8B-B14F-4D97-AF65-F5344CB8AC3E}">
        <p14:creationId xmlns:p14="http://schemas.microsoft.com/office/powerpoint/2010/main" val="1692788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Peter 2:4   For if God spared not the angels that sinned, but cast them down to hell, and delivered them into chains of darkness, to be reserved unto judgment;</a:t>
            </a:r>
          </a:p>
        </p:txBody>
      </p:sp>
    </p:spTree>
    <p:extLst>
      <p:ext uri="{BB962C8B-B14F-4D97-AF65-F5344CB8AC3E}">
        <p14:creationId xmlns:p14="http://schemas.microsoft.com/office/powerpoint/2010/main" val="127446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stretch>
            <a:fillRect/>
          </a:stretch>
        </p:blipFill>
        <p:spPr>
          <a:xfrm>
            <a:off x="667591" y="0"/>
            <a:ext cx="10920381" cy="6858000"/>
          </a:xfrm>
          <a:prstGeom prst="rect">
            <a:avLst/>
          </a:prstGeom>
        </p:spPr>
      </p:pic>
    </p:spTree>
    <p:extLst>
      <p:ext uri="{BB962C8B-B14F-4D97-AF65-F5344CB8AC3E}">
        <p14:creationId xmlns:p14="http://schemas.microsoft.com/office/powerpoint/2010/main" val="13805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909310"/>
          </a:xfrm>
          <a:prstGeom prst="rect">
            <a:avLst/>
          </a:prstGeom>
        </p:spPr>
        <p:txBody>
          <a:bodyPr wrap="square">
            <a:spAutoFit/>
          </a:bodyPr>
          <a:lstStyle/>
          <a:p>
            <a:pPr algn="just"/>
            <a:r>
              <a:rPr lang="en-US" sz="5400" b="1" dirty="0" err="1">
                <a:solidFill>
                  <a:schemeClr val="bg1"/>
                </a:solidFill>
                <a:latin typeface="Georgia" panose="02040502050405020303" pitchFamily="18" charset="0"/>
              </a:rPr>
              <a:t>Sheol</a:t>
            </a:r>
            <a:r>
              <a:rPr lang="en-US" sz="5400" b="1" dirty="0">
                <a:solidFill>
                  <a:schemeClr val="bg1"/>
                </a:solidFill>
                <a:latin typeface="Georgia" panose="02040502050405020303" pitchFamily="18" charset="0"/>
              </a:rPr>
              <a:t> = Hebrew, Hell = English</a:t>
            </a:r>
          </a:p>
          <a:p>
            <a:pPr algn="just"/>
            <a:endParaRPr lang="en-US" sz="5400" b="1" dirty="0">
              <a:solidFill>
                <a:schemeClr val="bg1"/>
              </a:solidFill>
              <a:latin typeface="Georgia" panose="02040502050405020303" pitchFamily="18" charset="0"/>
            </a:endParaRPr>
          </a:p>
          <a:p>
            <a:pPr algn="just"/>
            <a:r>
              <a:rPr lang="en-US" sz="5400" b="1" dirty="0" err="1">
                <a:solidFill>
                  <a:schemeClr val="bg1"/>
                </a:solidFill>
                <a:latin typeface="Georgia" panose="02040502050405020303" pitchFamily="18" charset="0"/>
              </a:rPr>
              <a:t>Gehenna</a:t>
            </a:r>
            <a:r>
              <a:rPr lang="en-US" sz="5400" b="1" dirty="0">
                <a:solidFill>
                  <a:schemeClr val="bg1"/>
                </a:solidFill>
                <a:latin typeface="Georgia" panose="02040502050405020303" pitchFamily="18" charset="0"/>
              </a:rPr>
              <a:t> = Greek, Hell = English</a:t>
            </a:r>
          </a:p>
          <a:p>
            <a:pPr algn="just"/>
            <a:endParaRPr lang="en-US" sz="5400" b="1" dirty="0">
              <a:solidFill>
                <a:schemeClr val="bg1"/>
              </a:solidFill>
              <a:latin typeface="Georgia" panose="02040502050405020303" pitchFamily="18" charset="0"/>
            </a:endParaRPr>
          </a:p>
          <a:p>
            <a:pPr algn="just"/>
            <a:r>
              <a:rPr lang="en-US" sz="5400" b="1" dirty="0">
                <a:solidFill>
                  <a:schemeClr val="bg1"/>
                </a:solidFill>
                <a:latin typeface="Georgia" panose="02040502050405020303" pitchFamily="18" charset="0"/>
              </a:rPr>
              <a:t>Hades = Greek, Hell = English</a:t>
            </a:r>
          </a:p>
          <a:p>
            <a:pPr algn="just"/>
            <a:endParaRPr lang="en-US" sz="5400" b="1" dirty="0">
              <a:solidFill>
                <a:schemeClr val="bg1"/>
              </a:solidFill>
              <a:latin typeface="Georgia" panose="02040502050405020303" pitchFamily="18" charset="0"/>
            </a:endParaRPr>
          </a:p>
          <a:p>
            <a:pPr algn="just"/>
            <a:r>
              <a:rPr lang="en-US" sz="5400" b="1" dirty="0" err="1">
                <a:solidFill>
                  <a:schemeClr val="bg1"/>
                </a:solidFill>
                <a:latin typeface="Georgia" panose="02040502050405020303" pitchFamily="18" charset="0"/>
              </a:rPr>
              <a:t>Tartaros</a:t>
            </a:r>
            <a:r>
              <a:rPr lang="en-US" sz="5400" b="1" dirty="0">
                <a:solidFill>
                  <a:schemeClr val="bg1"/>
                </a:solidFill>
                <a:latin typeface="Georgia" panose="02040502050405020303" pitchFamily="18" charset="0"/>
              </a:rPr>
              <a:t> = Greek, Hell = English</a:t>
            </a:r>
          </a:p>
        </p:txBody>
      </p:sp>
    </p:spTree>
    <p:extLst>
      <p:ext uri="{BB962C8B-B14F-4D97-AF65-F5344CB8AC3E}">
        <p14:creationId xmlns:p14="http://schemas.microsoft.com/office/powerpoint/2010/main" val="160551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405994261"/>
              </p:ext>
            </p:extLst>
          </p:nvPr>
        </p:nvGraphicFramePr>
        <p:xfrm>
          <a:off x="99756" y="540325"/>
          <a:ext cx="11995263" cy="5459566"/>
        </p:xfrm>
        <a:graphic>
          <a:graphicData uri="http://schemas.openxmlformats.org/drawingml/2006/table">
            <a:tbl>
              <a:tblPr firstRow="1" firstCol="1" bandRow="1">
                <a:tableStyleId>{46F890A9-2807-4EBB-B81D-B2AA78EC7F39}</a:tableStyleId>
              </a:tblPr>
              <a:tblGrid>
                <a:gridCol w="1424600">
                  <a:extLst>
                    <a:ext uri="{9D8B030D-6E8A-4147-A177-3AD203B41FA5}">
                      <a16:colId xmlns:a16="http://schemas.microsoft.com/office/drawing/2014/main" val="20000"/>
                    </a:ext>
                  </a:extLst>
                </a:gridCol>
                <a:gridCol w="1547622">
                  <a:extLst>
                    <a:ext uri="{9D8B030D-6E8A-4147-A177-3AD203B41FA5}">
                      <a16:colId xmlns:a16="http://schemas.microsoft.com/office/drawing/2014/main" val="20001"/>
                    </a:ext>
                  </a:extLst>
                </a:gridCol>
                <a:gridCol w="1646970">
                  <a:extLst>
                    <a:ext uri="{9D8B030D-6E8A-4147-A177-3AD203B41FA5}">
                      <a16:colId xmlns:a16="http://schemas.microsoft.com/office/drawing/2014/main" val="20002"/>
                    </a:ext>
                  </a:extLst>
                </a:gridCol>
                <a:gridCol w="1372274">
                  <a:extLst>
                    <a:ext uri="{9D8B030D-6E8A-4147-A177-3AD203B41FA5}">
                      <a16:colId xmlns:a16="http://schemas.microsoft.com/office/drawing/2014/main" val="20003"/>
                    </a:ext>
                  </a:extLst>
                </a:gridCol>
                <a:gridCol w="2238660">
                  <a:extLst>
                    <a:ext uri="{9D8B030D-6E8A-4147-A177-3AD203B41FA5}">
                      <a16:colId xmlns:a16="http://schemas.microsoft.com/office/drawing/2014/main" val="20004"/>
                    </a:ext>
                  </a:extLst>
                </a:gridCol>
                <a:gridCol w="1603694">
                  <a:extLst>
                    <a:ext uri="{9D8B030D-6E8A-4147-A177-3AD203B41FA5}">
                      <a16:colId xmlns:a16="http://schemas.microsoft.com/office/drawing/2014/main" val="20005"/>
                    </a:ext>
                  </a:extLst>
                </a:gridCol>
                <a:gridCol w="2161443">
                  <a:extLst>
                    <a:ext uri="{9D8B030D-6E8A-4147-A177-3AD203B41FA5}">
                      <a16:colId xmlns:a16="http://schemas.microsoft.com/office/drawing/2014/main" val="20006"/>
                    </a:ext>
                  </a:extLst>
                </a:gridCol>
              </a:tblGrid>
              <a:tr h="1047406">
                <a:tc>
                  <a:txBody>
                    <a:bodyPr/>
                    <a:lstStyle/>
                    <a:p>
                      <a:pPr marL="0" marR="0" algn="ctr">
                        <a:lnSpc>
                          <a:spcPct val="107000"/>
                        </a:lnSpc>
                        <a:spcBef>
                          <a:spcPts val="0"/>
                        </a:spcBef>
                        <a:spcAft>
                          <a:spcPts val="0"/>
                        </a:spcAft>
                      </a:pPr>
                      <a:r>
                        <a:rPr lang="en-US" sz="3200" dirty="0">
                          <a:effectLst/>
                        </a:rPr>
                        <a:t>Bible Version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Hell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a:effectLst/>
                        </a:rPr>
                        <a:t>Doctrine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Saints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Fornication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Damned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3200" dirty="0">
                          <a:effectLst/>
                        </a:rPr>
                        <a:t>Human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882432">
                <a:tc>
                  <a:txBody>
                    <a:bodyPr/>
                    <a:lstStyle/>
                    <a:p>
                      <a:pPr marL="0" marR="0">
                        <a:lnSpc>
                          <a:spcPct val="107000"/>
                        </a:lnSpc>
                        <a:spcBef>
                          <a:spcPts val="0"/>
                        </a:spcBef>
                        <a:spcAft>
                          <a:spcPts val="0"/>
                        </a:spcAft>
                      </a:pPr>
                      <a:r>
                        <a:rPr lang="en-US" sz="3200">
                          <a:effectLst/>
                        </a:rPr>
                        <a:t>KJB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53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56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98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82432">
                <a:tc>
                  <a:txBody>
                    <a:bodyPr/>
                    <a:lstStyle/>
                    <a:p>
                      <a:pPr marL="0" marR="0">
                        <a:lnSpc>
                          <a:spcPct val="107000"/>
                        </a:lnSpc>
                        <a:spcBef>
                          <a:spcPts val="0"/>
                        </a:spcBef>
                        <a:spcAft>
                          <a:spcPts val="0"/>
                        </a:spcAft>
                      </a:pPr>
                      <a:r>
                        <a:rPr lang="en-US" sz="3200">
                          <a:effectLst/>
                        </a:rPr>
                        <a:t>NKJV</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42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98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82432">
                <a:tc>
                  <a:txBody>
                    <a:bodyPr/>
                    <a:lstStyle/>
                    <a:p>
                      <a:pPr marL="0" marR="0">
                        <a:lnSpc>
                          <a:spcPct val="107000"/>
                        </a:lnSpc>
                        <a:spcBef>
                          <a:spcPts val="0"/>
                        </a:spcBef>
                        <a:spcAft>
                          <a:spcPts val="0"/>
                        </a:spcAft>
                      </a:pPr>
                      <a:r>
                        <a:rPr lang="en-US" sz="3200">
                          <a:effectLst/>
                        </a:rPr>
                        <a:t>NASB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68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39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82432">
                <a:tc>
                  <a:txBody>
                    <a:bodyPr/>
                    <a:lstStyle/>
                    <a:p>
                      <a:pPr marL="0" marR="0">
                        <a:lnSpc>
                          <a:spcPct val="107000"/>
                        </a:lnSpc>
                        <a:spcBef>
                          <a:spcPts val="0"/>
                        </a:spcBef>
                        <a:spcAft>
                          <a:spcPts val="0"/>
                        </a:spcAft>
                      </a:pPr>
                      <a:r>
                        <a:rPr lang="en-US" sz="3200">
                          <a:effectLst/>
                        </a:rPr>
                        <a:t>ESV</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82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65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82432">
                <a:tc>
                  <a:txBody>
                    <a:bodyPr/>
                    <a:lstStyle/>
                    <a:p>
                      <a:pPr marL="0" marR="0">
                        <a:lnSpc>
                          <a:spcPct val="107000"/>
                        </a:lnSpc>
                        <a:spcBef>
                          <a:spcPts val="0"/>
                        </a:spcBef>
                        <a:spcAft>
                          <a:spcPts val="0"/>
                        </a:spcAft>
                      </a:pPr>
                      <a:r>
                        <a:rPr lang="en-US" sz="3200">
                          <a:effectLst/>
                        </a:rPr>
                        <a:t>NIV</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214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300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1:27   So God created man in his own image, in the image of God created he him; male and female created he them.</a:t>
            </a:r>
          </a:p>
        </p:txBody>
      </p:sp>
    </p:spTree>
    <p:extLst>
      <p:ext uri="{BB962C8B-B14F-4D97-AF65-F5344CB8AC3E}">
        <p14:creationId xmlns:p14="http://schemas.microsoft.com/office/powerpoint/2010/main" val="110700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1:27 (False NLT)   So God created human beings in his own image. In the image of God he created them; male and female he created them.</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33234</TotalTime>
  <Words>2080</Words>
  <Application>Microsoft Office PowerPoint</Application>
  <PresentationFormat>Widescreen</PresentationFormat>
  <Paragraphs>159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383</cp:revision>
  <cp:lastPrinted>2020-01-28T17:57:24Z</cp:lastPrinted>
  <dcterms:created xsi:type="dcterms:W3CDTF">2019-08-31T20:33:16Z</dcterms:created>
  <dcterms:modified xsi:type="dcterms:W3CDTF">2021-09-02T02:50:03Z</dcterms:modified>
</cp:coreProperties>
</file>