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14" r:id="rId4"/>
    <p:sldId id="520" r:id="rId5"/>
    <p:sldId id="531" r:id="rId6"/>
    <p:sldId id="532" r:id="rId7"/>
    <p:sldId id="533" r:id="rId8"/>
    <p:sldId id="534" r:id="rId9"/>
    <p:sldId id="541" r:id="rId10"/>
    <p:sldId id="542" r:id="rId11"/>
    <p:sldId id="546" r:id="rId12"/>
    <p:sldId id="547" r:id="rId13"/>
    <p:sldId id="548" r:id="rId14"/>
    <p:sldId id="552" r:id="rId15"/>
    <p:sldId id="553" r:id="rId16"/>
    <p:sldId id="558" r:id="rId17"/>
    <p:sldId id="559" r:id="rId18"/>
    <p:sldId id="560" r:id="rId19"/>
    <p:sldId id="562" r:id="rId20"/>
    <p:sldId id="563" r:id="rId21"/>
    <p:sldId id="564" r:id="rId22"/>
    <p:sldId id="566" r:id="rId23"/>
    <p:sldId id="567" r:id="rId24"/>
    <p:sldId id="569" r:id="rId25"/>
    <p:sldId id="570" r:id="rId26"/>
    <p:sldId id="571" r:id="rId27"/>
    <p:sldId id="573" r:id="rId28"/>
    <p:sldId id="574" r:id="rId29"/>
    <p:sldId id="575" r:id="rId30"/>
    <p:sldId id="576" r:id="rId31"/>
    <p:sldId id="577" r:id="rId32"/>
    <p:sldId id="578" r:id="rId33"/>
    <p:sldId id="579" r:id="rId34"/>
    <p:sldId id="580" r:id="rId35"/>
    <p:sldId id="601" r:id="rId36"/>
    <p:sldId id="581" r:id="rId37"/>
    <p:sldId id="602" r:id="rId38"/>
    <p:sldId id="603" r:id="rId39"/>
    <p:sldId id="604" r:id="rId40"/>
    <p:sldId id="605" r:id="rId41"/>
    <p:sldId id="606" r:id="rId42"/>
    <p:sldId id="607" r:id="rId43"/>
    <p:sldId id="608" r:id="rId44"/>
    <p:sldId id="609" r:id="rId45"/>
    <p:sldId id="610" r:id="rId46"/>
    <p:sldId id="611" r:id="rId47"/>
    <p:sldId id="582" r:id="rId48"/>
    <p:sldId id="587" r:id="rId49"/>
    <p:sldId id="612" r:id="rId50"/>
    <p:sldId id="613" r:id="rId51"/>
    <p:sldId id="614" r:id="rId52"/>
    <p:sldId id="615" r:id="rId53"/>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3" autoAdjust="0"/>
    <p:restoredTop sz="94660"/>
  </p:normalViewPr>
  <p:slideViewPr>
    <p:cSldViewPr snapToGrid="0">
      <p:cViewPr varScale="1">
        <p:scale>
          <a:sx n="157" d="100"/>
          <a:sy n="157" d="100"/>
        </p:scale>
        <p:origin x="156" y="5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CB30F-22F0-4C62-BDD3-2949EA4DFCF9}" type="datetimeFigureOut">
              <a:rPr lang="en-US" smtClean="0"/>
              <a:t>9/1/2021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CB30F-22F0-4C62-BDD3-2949EA4DFCF9}" type="datetimeFigureOut">
              <a:rPr lang="en-US" smtClean="0"/>
              <a:t>9/1/2021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9/1/2021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9/1/2021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760997828"/>
              </p:ext>
            </p:extLst>
          </p:nvPr>
        </p:nvGraphicFramePr>
        <p:xfrm>
          <a:off x="0" y="335796"/>
          <a:ext cx="12191999" cy="5812536"/>
        </p:xfrm>
        <a:graphic>
          <a:graphicData uri="http://schemas.openxmlformats.org/drawingml/2006/table">
            <a:tbl>
              <a:tblPr firstRow="1" firstCol="1" bandRow="1"/>
              <a:tblGrid>
                <a:gridCol w="5902627"/>
                <a:gridCol w="6289372"/>
              </a:tblGrid>
              <a:tr h="0">
                <a:tc>
                  <a:txBody>
                    <a:bodyPr/>
                    <a:lstStyle/>
                    <a:p>
                      <a:pPr marL="0" marR="0">
                        <a:lnSpc>
                          <a:spcPct val="107000"/>
                        </a:lnSpc>
                        <a:spcBef>
                          <a:spcPts val="0"/>
                        </a:spcBef>
                        <a:spcAft>
                          <a:spcPts val="0"/>
                        </a:spcAft>
                      </a:pPr>
                      <a:r>
                        <a:rPr lang="en-US" sz="4000" b="1">
                          <a:effectLst/>
                          <a:latin typeface="Calibri" panose="020F0502020204030204" pitchFamily="34" charset="0"/>
                          <a:ea typeface="Calibri" panose="020F0502020204030204" pitchFamily="34" charset="0"/>
                          <a:cs typeface="Times New Roman" panose="02020603050405020304" pitchFamily="18" charset="0"/>
                        </a:rPr>
                        <a:t>TRUMPET 1</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4000" b="1">
                          <a:effectLst/>
                          <a:latin typeface="Calibri" panose="020F0502020204030204" pitchFamily="34" charset="0"/>
                          <a:ea typeface="Calibri" panose="020F0502020204030204" pitchFamily="34" charset="0"/>
                          <a:cs typeface="Times New Roman" panose="02020603050405020304" pitchFamily="18" charset="0"/>
                        </a:rPr>
                        <a:t>VIAL 1</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0">
                <a:tc>
                  <a:txBody>
                    <a:bodyPr/>
                    <a:lstStyle/>
                    <a:p>
                      <a:pPr marL="0" marR="0">
                        <a:lnSpc>
                          <a:spcPct val="107000"/>
                        </a:lnSpc>
                        <a:spcBef>
                          <a:spcPts val="0"/>
                        </a:spcBef>
                        <a:spcAft>
                          <a:spcPts val="0"/>
                        </a:spcAft>
                      </a:pPr>
                      <a:r>
                        <a:rPr lang="en-US" sz="4000">
                          <a:effectLst/>
                          <a:latin typeface="Calibri" panose="020F0502020204030204" pitchFamily="34" charset="0"/>
                          <a:ea typeface="Calibri" panose="020F0502020204030204" pitchFamily="34" charset="0"/>
                          <a:cs typeface="Times New Roman" panose="02020603050405020304" pitchFamily="18" charset="0"/>
                        </a:rPr>
                        <a:t>Revelation 8:7   The first angel sounded, and there followed hail and fire mingled with blood, and they were cast </a:t>
                      </a:r>
                      <a:r>
                        <a:rPr lang="en-US" sz="4000" u="sng">
                          <a:effectLst/>
                          <a:latin typeface="Calibri" panose="020F0502020204030204" pitchFamily="34" charset="0"/>
                          <a:ea typeface="Calibri" panose="020F0502020204030204" pitchFamily="34" charset="0"/>
                          <a:cs typeface="Times New Roman" panose="02020603050405020304" pitchFamily="18" charset="0"/>
                        </a:rPr>
                        <a:t>upon the earth</a:t>
                      </a:r>
                      <a:r>
                        <a:rPr lang="en-US" sz="4000">
                          <a:effectLst/>
                          <a:latin typeface="Calibri" panose="020F0502020204030204" pitchFamily="34" charset="0"/>
                          <a:ea typeface="Calibri" panose="020F0502020204030204" pitchFamily="34" charset="0"/>
                          <a:cs typeface="Times New Roman" panose="02020603050405020304" pitchFamily="18" charset="0"/>
                        </a:rPr>
                        <a:t>: and the third part of trees was burnt up, and all green grass was burnt up.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4000" dirty="0">
                          <a:effectLst/>
                          <a:latin typeface="Calibri" panose="020F0502020204030204" pitchFamily="34" charset="0"/>
                          <a:ea typeface="Calibri" panose="020F0502020204030204" pitchFamily="34" charset="0"/>
                          <a:cs typeface="Times New Roman" panose="02020603050405020304" pitchFamily="18" charset="0"/>
                        </a:rPr>
                        <a:t>Revelation 16:2   And the first went, and poured out his vial </a:t>
                      </a:r>
                      <a:r>
                        <a:rPr lang="en-US" sz="4000" u="sng" dirty="0">
                          <a:effectLst/>
                          <a:latin typeface="Calibri" panose="020F0502020204030204" pitchFamily="34" charset="0"/>
                          <a:ea typeface="Calibri" panose="020F0502020204030204" pitchFamily="34" charset="0"/>
                          <a:cs typeface="Times New Roman" panose="02020603050405020304" pitchFamily="18" charset="0"/>
                        </a:rPr>
                        <a:t>upon the earth</a:t>
                      </a:r>
                      <a:r>
                        <a:rPr lang="en-US" sz="4000" dirty="0">
                          <a:effectLst/>
                          <a:latin typeface="Calibri" panose="020F0502020204030204" pitchFamily="34" charset="0"/>
                          <a:ea typeface="Calibri" panose="020F0502020204030204" pitchFamily="34" charset="0"/>
                          <a:cs typeface="Times New Roman" panose="02020603050405020304" pitchFamily="18" charset="0"/>
                        </a:rPr>
                        <a:t>; and there fell a noisome and grievous sore upon the men which had the mark of the beast, and upon them which worshipped his image.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5693062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52251"/>
            <a:ext cx="11504813"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Exodus 9:9-11   And it shall become small dust in all the land of Egypt, and shall be a boil breaking forth with blains upon man, and upon beast, throughout all the land of Egypt.  10 And they took ashes of the furnace, and stood before Pharaoh; and Moses sprinkled it up toward heaven; and it became a boil breaking forth with blains upon man, and upon beast.  11 And the magicians could not stand before Moses because of the boils; for the boil was upon the magicians, and upon all the Egyptians.</a:t>
            </a:r>
          </a:p>
        </p:txBody>
      </p:sp>
    </p:spTree>
    <p:extLst>
      <p:ext uri="{BB962C8B-B14F-4D97-AF65-F5344CB8AC3E}">
        <p14:creationId xmlns:p14="http://schemas.microsoft.com/office/powerpoint/2010/main" val="18735647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Deuteronomy 28:27   The LORD will smite thee with the botch of Egypt, and with the </a:t>
            </a:r>
            <a:r>
              <a:rPr lang="en-US" sz="5400" b="1" dirty="0" err="1">
                <a:solidFill>
                  <a:prstClr val="white"/>
                </a:solidFill>
                <a:latin typeface="Georgia" panose="02040502050405020303" pitchFamily="18" charset="0"/>
              </a:rPr>
              <a:t>emerods</a:t>
            </a:r>
            <a:r>
              <a:rPr lang="en-US" sz="5400" b="1" dirty="0">
                <a:solidFill>
                  <a:prstClr val="white"/>
                </a:solidFill>
                <a:latin typeface="Georgia" panose="02040502050405020303" pitchFamily="18" charset="0"/>
              </a:rPr>
              <a:t>, and with the scab, and with the itch, whereof thou canst not be healed.</a:t>
            </a:r>
          </a:p>
        </p:txBody>
      </p:sp>
    </p:spTree>
    <p:extLst>
      <p:ext uri="{BB962C8B-B14F-4D97-AF65-F5344CB8AC3E}">
        <p14:creationId xmlns:p14="http://schemas.microsoft.com/office/powerpoint/2010/main" val="34906724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Job 2:7-9   So went Satan forth from the presence of the LORD, and smote Job with sore boils from the sole of his foot unto his crown.  8 And he took him a potsherd to scrape himself withal; and he sat down among the ashes.  9 Then said his wife unto him, </a:t>
            </a:r>
            <a:r>
              <a:rPr lang="en-US" sz="4400" b="1" dirty="0" err="1">
                <a:solidFill>
                  <a:prstClr val="white"/>
                </a:solidFill>
                <a:latin typeface="Georgia" panose="02040502050405020303" pitchFamily="18" charset="0"/>
              </a:rPr>
              <a:t>Dost</a:t>
            </a:r>
            <a:r>
              <a:rPr lang="en-US" sz="4400" b="1" dirty="0">
                <a:solidFill>
                  <a:prstClr val="white"/>
                </a:solidFill>
                <a:latin typeface="Georgia" panose="02040502050405020303" pitchFamily="18" charset="0"/>
              </a:rPr>
              <a:t> thou still retain thine integrity? curse God, and die.</a:t>
            </a:r>
          </a:p>
        </p:txBody>
      </p:sp>
    </p:spTree>
    <p:extLst>
      <p:ext uri="{BB962C8B-B14F-4D97-AF65-F5344CB8AC3E}">
        <p14:creationId xmlns:p14="http://schemas.microsoft.com/office/powerpoint/2010/main" val="29357251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Isaiah 1:6   From the sole of the foot even unto the head there is no soundness in it; but wounds, and bruises, and </a:t>
            </a:r>
            <a:r>
              <a:rPr lang="en-US" sz="4800" b="1" dirty="0" err="1">
                <a:solidFill>
                  <a:prstClr val="white"/>
                </a:solidFill>
                <a:latin typeface="Georgia" panose="02040502050405020303" pitchFamily="18" charset="0"/>
              </a:rPr>
              <a:t>putrifying</a:t>
            </a:r>
            <a:r>
              <a:rPr lang="en-US" sz="4800" b="1" dirty="0">
                <a:solidFill>
                  <a:prstClr val="white"/>
                </a:solidFill>
                <a:latin typeface="Georgia" panose="02040502050405020303" pitchFamily="18" charset="0"/>
              </a:rPr>
              <a:t> sores: they have not been closed, neither bound up, neither mollified with ointment.</a:t>
            </a:r>
          </a:p>
        </p:txBody>
      </p:sp>
    </p:spTree>
    <p:extLst>
      <p:ext uri="{BB962C8B-B14F-4D97-AF65-F5344CB8AC3E}">
        <p14:creationId xmlns:p14="http://schemas.microsoft.com/office/powerpoint/2010/main" val="9390477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22215"/>
            <a:ext cx="11504813"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Isaiah 3:16-17   Moreover the LORD </a:t>
            </a:r>
            <a:r>
              <a:rPr lang="en-US" sz="4200" b="1" dirty="0" err="1">
                <a:solidFill>
                  <a:prstClr val="white"/>
                </a:solidFill>
                <a:latin typeface="Georgia" panose="02040502050405020303" pitchFamily="18" charset="0"/>
              </a:rPr>
              <a:t>saith</a:t>
            </a:r>
            <a:r>
              <a:rPr lang="en-US" sz="4200" b="1" dirty="0">
                <a:solidFill>
                  <a:prstClr val="white"/>
                </a:solidFill>
                <a:latin typeface="Georgia" panose="02040502050405020303" pitchFamily="18" charset="0"/>
              </a:rPr>
              <a:t>, Because the daughters of Zion are haughty, and walk with stretched forth necks and wanton eyes, walking and mincing as they go, and making a tinkling with their feet:  17 Therefore the Lord will smite with a scab the crown of the head of the daughters of Zion, and the LORD will discover their secret parts.</a:t>
            </a:r>
          </a:p>
        </p:txBody>
      </p:sp>
    </p:spTree>
    <p:extLst>
      <p:ext uri="{BB962C8B-B14F-4D97-AF65-F5344CB8AC3E}">
        <p14:creationId xmlns:p14="http://schemas.microsoft.com/office/powerpoint/2010/main" val="12159832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Isaiah 3:18   In that day the Lord will take away the bravery of their tinkling ornaments about their feet, and their cauls, and their round tires like the moon,</a:t>
            </a:r>
          </a:p>
        </p:txBody>
      </p:sp>
    </p:spTree>
    <p:extLst>
      <p:ext uri="{BB962C8B-B14F-4D97-AF65-F5344CB8AC3E}">
        <p14:creationId xmlns:p14="http://schemas.microsoft.com/office/powerpoint/2010/main" val="1815576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21967"/>
            <a:ext cx="11504813" cy="6401753"/>
          </a:xfrm>
          <a:prstGeom prst="rect">
            <a:avLst/>
          </a:prstGeom>
        </p:spPr>
        <p:txBody>
          <a:bodyPr wrap="square">
            <a:spAutoFit/>
          </a:bodyPr>
          <a:lstStyle/>
          <a:p>
            <a:pPr algn="just"/>
            <a:r>
              <a:rPr lang="en-US" sz="4100" b="1" dirty="0">
                <a:solidFill>
                  <a:prstClr val="white"/>
                </a:solidFill>
                <a:latin typeface="Georgia" panose="02040502050405020303" pitchFamily="18" charset="0"/>
              </a:rPr>
              <a:t>Isaiah 3:19-23   The chains, and the bracelets, and the mufflers,  20 The bonnets, and the ornaments of the legs, and the headbands, and the tablets, and the earrings,  21 The rings, and nose jewels,  22 The changeable suits of apparel, and the mantles, and the wimples, and the crisping pins,  23 The glasses, and the fine linen, and the hoods, and the vails.</a:t>
            </a:r>
          </a:p>
        </p:txBody>
      </p:sp>
    </p:spTree>
    <p:extLst>
      <p:ext uri="{BB962C8B-B14F-4D97-AF65-F5344CB8AC3E}">
        <p14:creationId xmlns:p14="http://schemas.microsoft.com/office/powerpoint/2010/main" val="8982363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47154"/>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Isaiah 3:24   And it shall come to pass, that instead of sweet smell there shall be stink; and instead of a girdle a rent; and instead of well set hair baldness; and instead of a stomacher a girding of sackcloth; and burning instead of beauty.</a:t>
            </a:r>
          </a:p>
        </p:txBody>
      </p:sp>
    </p:spTree>
    <p:extLst>
      <p:ext uri="{BB962C8B-B14F-4D97-AF65-F5344CB8AC3E}">
        <p14:creationId xmlns:p14="http://schemas.microsoft.com/office/powerpoint/2010/main" val="34260929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Luke 16:20-21   And there was a certain beggar named Lazarus, which was laid at his gate, full of sores,  21 And desiring to be fed with the crumbs which fell from the rich man's table: moreover the dogs came and licked his sores.</a:t>
            </a:r>
          </a:p>
        </p:txBody>
      </p:sp>
    </p:spTree>
    <p:extLst>
      <p:ext uri="{BB962C8B-B14F-4D97-AF65-F5344CB8AC3E}">
        <p14:creationId xmlns:p14="http://schemas.microsoft.com/office/powerpoint/2010/main" val="39792358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214897"/>
            <a:ext cx="12192000" cy="2990306"/>
          </a:xfrm>
          <a:prstGeom prst="rect">
            <a:avLst/>
          </a:prstGeom>
        </p:spPr>
        <p:txBody>
          <a:bodyPr wrap="square">
            <a:spAutoFit/>
          </a:bodyPr>
          <a:lstStyle/>
          <a:p>
            <a:pPr algn="ctr">
              <a:lnSpc>
                <a:spcPct val="107000"/>
              </a:lnSpc>
            </a:pP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Revelation</a:t>
            </a:r>
          </a:p>
          <a:p>
            <a:pPr algn="ctr">
              <a:lnSpc>
                <a:spcPct val="107000"/>
              </a:lnSpc>
            </a:pP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Chapter 16</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894215743"/>
              </p:ext>
            </p:extLst>
          </p:nvPr>
        </p:nvGraphicFramePr>
        <p:xfrm>
          <a:off x="0" y="81596"/>
          <a:ext cx="12192000" cy="6303138"/>
        </p:xfrm>
        <a:graphic>
          <a:graphicData uri="http://schemas.openxmlformats.org/drawingml/2006/table">
            <a:tbl>
              <a:tblPr firstRow="1" firstCol="1" bandRow="1"/>
              <a:tblGrid>
                <a:gridCol w="7431578"/>
                <a:gridCol w="4760422"/>
              </a:tblGrid>
              <a:tr h="0">
                <a:tc>
                  <a:txBody>
                    <a:bodyPr/>
                    <a:lstStyle/>
                    <a:p>
                      <a:pPr marL="0" marR="0">
                        <a:lnSpc>
                          <a:spcPct val="107000"/>
                        </a:lnSpc>
                        <a:spcBef>
                          <a:spcPts val="0"/>
                        </a:spcBef>
                        <a:spcAft>
                          <a:spcPts val="0"/>
                        </a:spcAft>
                      </a:pPr>
                      <a:r>
                        <a:rPr lang="en-US" sz="3900" b="1">
                          <a:effectLst/>
                          <a:latin typeface="Calibri" panose="020F0502020204030204" pitchFamily="34" charset="0"/>
                          <a:ea typeface="Calibri" panose="020F0502020204030204" pitchFamily="34" charset="0"/>
                          <a:cs typeface="Times New Roman" panose="02020603050405020304" pitchFamily="18" charset="0"/>
                        </a:rPr>
                        <a:t>TRUMPET 2</a:t>
                      </a:r>
                      <a:endParaRPr lang="en-US" sz="3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3900" b="1">
                          <a:effectLst/>
                          <a:latin typeface="Calibri" panose="020F0502020204030204" pitchFamily="34" charset="0"/>
                          <a:ea typeface="Calibri" panose="020F0502020204030204" pitchFamily="34" charset="0"/>
                          <a:cs typeface="Times New Roman" panose="02020603050405020304" pitchFamily="18" charset="0"/>
                        </a:rPr>
                        <a:t>VIAL 2</a:t>
                      </a:r>
                      <a:endParaRPr lang="en-US" sz="3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0">
                <a:tc>
                  <a:txBody>
                    <a:bodyPr/>
                    <a:lstStyle/>
                    <a:p>
                      <a:pPr marL="0" marR="0">
                        <a:lnSpc>
                          <a:spcPct val="107000"/>
                        </a:lnSpc>
                        <a:spcBef>
                          <a:spcPts val="0"/>
                        </a:spcBef>
                        <a:spcAft>
                          <a:spcPts val="0"/>
                        </a:spcAft>
                      </a:pPr>
                      <a:r>
                        <a:rPr lang="en-US" sz="3900">
                          <a:effectLst/>
                          <a:latin typeface="Calibri" panose="020F0502020204030204" pitchFamily="34" charset="0"/>
                          <a:ea typeface="Calibri" panose="020F0502020204030204" pitchFamily="34" charset="0"/>
                          <a:cs typeface="Times New Roman" panose="02020603050405020304" pitchFamily="18" charset="0"/>
                        </a:rPr>
                        <a:t>Revelation 8:8-9   And the second angel sounded, and as it were a great mountain burning with fire was cast </a:t>
                      </a:r>
                      <a:r>
                        <a:rPr lang="en-US" sz="3900" u="sng">
                          <a:effectLst/>
                          <a:latin typeface="Calibri" panose="020F0502020204030204" pitchFamily="34" charset="0"/>
                          <a:ea typeface="Calibri" panose="020F0502020204030204" pitchFamily="34" charset="0"/>
                          <a:cs typeface="Times New Roman" panose="02020603050405020304" pitchFamily="18" charset="0"/>
                        </a:rPr>
                        <a:t>into the sea</a:t>
                      </a:r>
                      <a:r>
                        <a:rPr lang="en-US" sz="3900">
                          <a:effectLst/>
                          <a:latin typeface="Calibri" panose="020F0502020204030204" pitchFamily="34" charset="0"/>
                          <a:ea typeface="Calibri" panose="020F0502020204030204" pitchFamily="34" charset="0"/>
                          <a:cs typeface="Times New Roman" panose="02020603050405020304" pitchFamily="18" charset="0"/>
                        </a:rPr>
                        <a:t>: and the third part of the sea became blood;  9 And the third part of the creatures which were in the sea, and had life, died; and the third part of the ships were destroyed.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3900" dirty="0">
                          <a:effectLst/>
                          <a:latin typeface="Calibri" panose="020F0502020204030204" pitchFamily="34" charset="0"/>
                          <a:ea typeface="Calibri" panose="020F0502020204030204" pitchFamily="34" charset="0"/>
                          <a:cs typeface="Times New Roman" panose="02020603050405020304" pitchFamily="18" charset="0"/>
                        </a:rPr>
                        <a:t>Revelation 16:3   And the second angel poured out his vial </a:t>
                      </a:r>
                      <a:r>
                        <a:rPr lang="en-US" sz="3900" u="sng" dirty="0">
                          <a:effectLst/>
                          <a:latin typeface="Calibri" panose="020F0502020204030204" pitchFamily="34" charset="0"/>
                          <a:ea typeface="Calibri" panose="020F0502020204030204" pitchFamily="34" charset="0"/>
                          <a:cs typeface="Times New Roman" panose="02020603050405020304" pitchFamily="18" charset="0"/>
                        </a:rPr>
                        <a:t>upon the sea</a:t>
                      </a:r>
                      <a:r>
                        <a:rPr lang="en-US" sz="3900" dirty="0">
                          <a:effectLst/>
                          <a:latin typeface="Calibri" panose="020F0502020204030204" pitchFamily="34" charset="0"/>
                          <a:ea typeface="Calibri" panose="020F0502020204030204" pitchFamily="34" charset="0"/>
                          <a:cs typeface="Times New Roman" panose="02020603050405020304" pitchFamily="18" charset="0"/>
                        </a:rPr>
                        <a:t>; and it became as the blood of a dead man: and every living soul died in the sea.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6038124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Exodus 7:21   And the fish that was in the river died; and the river stank, and the Egyptians could not drink of the water of the river; and there was blood throughout all the land of Egypt.</a:t>
            </a:r>
          </a:p>
        </p:txBody>
      </p:sp>
    </p:spTree>
    <p:extLst>
      <p:ext uri="{BB962C8B-B14F-4D97-AF65-F5344CB8AC3E}">
        <p14:creationId xmlns:p14="http://schemas.microsoft.com/office/powerpoint/2010/main" val="13805954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079140190"/>
              </p:ext>
            </p:extLst>
          </p:nvPr>
        </p:nvGraphicFramePr>
        <p:xfrm>
          <a:off x="0" y="118336"/>
          <a:ext cx="12192000" cy="6215888"/>
        </p:xfrm>
        <a:graphic>
          <a:graphicData uri="http://schemas.openxmlformats.org/drawingml/2006/table">
            <a:tbl>
              <a:tblPr firstRow="1" firstCol="1" bandRow="1"/>
              <a:tblGrid>
                <a:gridCol w="5902628"/>
                <a:gridCol w="6289372"/>
              </a:tblGrid>
              <a:tr h="0">
                <a:tc>
                  <a:txBody>
                    <a:bodyPr/>
                    <a:lstStyle/>
                    <a:p>
                      <a:pPr marL="0" marR="0">
                        <a:lnSpc>
                          <a:spcPct val="107000"/>
                        </a:lnSpc>
                        <a:spcBef>
                          <a:spcPts val="0"/>
                        </a:spcBef>
                        <a:spcAft>
                          <a:spcPts val="0"/>
                        </a:spcAft>
                      </a:pPr>
                      <a:r>
                        <a:rPr lang="en-US" sz="3200" b="1">
                          <a:effectLst/>
                          <a:latin typeface="Calibri" panose="020F0502020204030204" pitchFamily="34" charset="0"/>
                          <a:ea typeface="Calibri" panose="020F0502020204030204" pitchFamily="34" charset="0"/>
                          <a:cs typeface="Times New Roman" panose="02020603050405020304" pitchFamily="18" charset="0"/>
                        </a:rPr>
                        <a:t>TRUMPET 3</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3200" b="1">
                          <a:effectLst/>
                          <a:latin typeface="Calibri" panose="020F0502020204030204" pitchFamily="34" charset="0"/>
                          <a:ea typeface="Calibri" panose="020F0502020204030204" pitchFamily="34" charset="0"/>
                          <a:cs typeface="Times New Roman" panose="02020603050405020304" pitchFamily="18" charset="0"/>
                        </a:rPr>
                        <a:t>VIAL 3</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0">
                <a:tc>
                  <a:txBody>
                    <a:bodyPr/>
                    <a:lstStyle/>
                    <a:p>
                      <a:pPr marL="0" marR="0">
                        <a:lnSpc>
                          <a:spcPct val="107000"/>
                        </a:lnSpc>
                        <a:spcBef>
                          <a:spcPts val="0"/>
                        </a:spcBef>
                        <a:spcAft>
                          <a:spcPts val="0"/>
                        </a:spcAft>
                      </a:pPr>
                      <a:r>
                        <a:rPr lang="en-US" sz="3200">
                          <a:effectLst/>
                          <a:latin typeface="Calibri" panose="020F0502020204030204" pitchFamily="34" charset="0"/>
                          <a:ea typeface="Calibri" panose="020F0502020204030204" pitchFamily="34" charset="0"/>
                          <a:cs typeface="Times New Roman" panose="02020603050405020304" pitchFamily="18" charset="0"/>
                        </a:rPr>
                        <a:t>Revelation 8:10-11   And the third angel sounded, and there fell a great star from heaven, burning as it were a lamp, and it fell upon the third part </a:t>
                      </a:r>
                      <a:r>
                        <a:rPr lang="en-US" sz="3200" u="sng">
                          <a:effectLst/>
                          <a:latin typeface="Calibri" panose="020F0502020204030204" pitchFamily="34" charset="0"/>
                          <a:ea typeface="Calibri" panose="020F0502020204030204" pitchFamily="34" charset="0"/>
                          <a:cs typeface="Times New Roman" panose="02020603050405020304" pitchFamily="18" charset="0"/>
                        </a:rPr>
                        <a:t>of the rivers, and upon the fountains of waters</a:t>
                      </a:r>
                      <a:r>
                        <a:rPr lang="en-US" sz="3200">
                          <a:effectLst/>
                          <a:latin typeface="Calibri" panose="020F0502020204030204" pitchFamily="34" charset="0"/>
                          <a:ea typeface="Calibri" panose="020F0502020204030204" pitchFamily="34" charset="0"/>
                          <a:cs typeface="Times New Roman" panose="02020603050405020304" pitchFamily="18" charset="0"/>
                        </a:rPr>
                        <a:t>;  11 And the name of the star is called Wormwood: and the third part of the waters became wormwood; and many men died of the waters, because they were made bitter.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Revelation 16:4-6   And the third angel poured out his vial </a:t>
                      </a:r>
                      <a:r>
                        <a:rPr lang="en-US" sz="3200" u="sng" dirty="0">
                          <a:effectLst/>
                          <a:latin typeface="Calibri" panose="020F0502020204030204" pitchFamily="34" charset="0"/>
                          <a:ea typeface="Calibri" panose="020F0502020204030204" pitchFamily="34" charset="0"/>
                          <a:cs typeface="Times New Roman" panose="02020603050405020304" pitchFamily="18" charset="0"/>
                        </a:rPr>
                        <a:t>upon the rivers and fountains of waters</a:t>
                      </a:r>
                      <a:r>
                        <a:rPr lang="en-US" sz="3200" dirty="0">
                          <a:effectLst/>
                          <a:latin typeface="Calibri" panose="020F0502020204030204" pitchFamily="34" charset="0"/>
                          <a:ea typeface="Calibri" panose="020F0502020204030204" pitchFamily="34" charset="0"/>
                          <a:cs typeface="Times New Roman" panose="02020603050405020304" pitchFamily="18" charset="0"/>
                        </a:rPr>
                        <a:t>; and they became blood.  5 And I heard the angel of the waters say, Thou art righteous, O Lord, which art, and </a:t>
                      </a:r>
                      <a:r>
                        <a:rPr lang="en-US" sz="3200" dirty="0" err="1">
                          <a:effectLst/>
                          <a:latin typeface="Calibri" panose="020F0502020204030204" pitchFamily="34" charset="0"/>
                          <a:ea typeface="Calibri" panose="020F0502020204030204" pitchFamily="34" charset="0"/>
                          <a:cs typeface="Times New Roman" panose="02020603050405020304" pitchFamily="18" charset="0"/>
                        </a:rPr>
                        <a:t>wast</a:t>
                      </a:r>
                      <a:r>
                        <a:rPr lang="en-US" sz="3200" dirty="0">
                          <a:effectLst/>
                          <a:latin typeface="Calibri" panose="020F0502020204030204" pitchFamily="34" charset="0"/>
                          <a:ea typeface="Calibri" panose="020F0502020204030204" pitchFamily="34" charset="0"/>
                          <a:cs typeface="Times New Roman" panose="02020603050405020304" pitchFamily="18" charset="0"/>
                        </a:rPr>
                        <a:t>, and shalt be, because thou hast judged thus.  6 For they have shed the blood of saints and prophets, and thou hast given them blood to drink; for they are worthy.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9064575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44387"/>
            <a:ext cx="11504813"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16:5-7   And I heard the angel of the waters say, Thou art righteous, O Lord, which art, and </a:t>
            </a:r>
            <a:r>
              <a:rPr lang="en-US" sz="4000" b="1" dirty="0" err="1">
                <a:solidFill>
                  <a:prstClr val="white"/>
                </a:solidFill>
                <a:latin typeface="Georgia" panose="02040502050405020303" pitchFamily="18" charset="0"/>
              </a:rPr>
              <a:t>wast</a:t>
            </a:r>
            <a:r>
              <a:rPr lang="en-US" sz="4000" b="1" dirty="0">
                <a:solidFill>
                  <a:prstClr val="white"/>
                </a:solidFill>
                <a:latin typeface="Georgia" panose="02040502050405020303" pitchFamily="18" charset="0"/>
              </a:rPr>
              <a:t>, and shalt be, because thou hast judged thus.  6 For they have shed the blood of saints and prophets, and thou hast given them blood to drink; for they are worthy.  7 And I heard another out of the altar say, Even so, Lord God Almighty, true and righteous are thy judgments.</a:t>
            </a:r>
          </a:p>
        </p:txBody>
      </p:sp>
    </p:spTree>
    <p:extLst>
      <p:ext uri="{BB962C8B-B14F-4D97-AF65-F5344CB8AC3E}">
        <p14:creationId xmlns:p14="http://schemas.microsoft.com/office/powerpoint/2010/main" val="16055159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Deuteronomy 32:43   Rejoice, O ye nations, with his people: for he will avenge the blood of his servants, and will render vengeance to his adversaries, and will be merciful unto his land, and to his people.</a:t>
            </a:r>
          </a:p>
        </p:txBody>
      </p:sp>
    </p:spTree>
    <p:extLst>
      <p:ext uri="{BB962C8B-B14F-4D97-AF65-F5344CB8AC3E}">
        <p14:creationId xmlns:p14="http://schemas.microsoft.com/office/powerpoint/2010/main" val="39885041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Isaiah 49:26   And I will feed them that oppress thee with their own flesh; and they shall be drunken with their own blood, as with sweet wine: and all flesh shall know that I the LORD am thy </a:t>
            </a:r>
            <a:r>
              <a:rPr lang="en-US" sz="4800" b="1" dirty="0" err="1">
                <a:solidFill>
                  <a:prstClr val="white"/>
                </a:solidFill>
                <a:latin typeface="Georgia" panose="02040502050405020303" pitchFamily="18" charset="0"/>
              </a:rPr>
              <a:t>Saviour</a:t>
            </a:r>
            <a:r>
              <a:rPr lang="en-US" sz="4800" b="1" dirty="0">
                <a:solidFill>
                  <a:prstClr val="white"/>
                </a:solidFill>
                <a:latin typeface="Georgia" panose="02040502050405020303" pitchFamily="18" charset="0"/>
              </a:rPr>
              <a:t> and thy Redeemer, the mighty One of Jacob.</a:t>
            </a:r>
          </a:p>
        </p:txBody>
      </p:sp>
    </p:spTree>
    <p:extLst>
      <p:ext uri="{BB962C8B-B14F-4D97-AF65-F5344CB8AC3E}">
        <p14:creationId xmlns:p14="http://schemas.microsoft.com/office/powerpoint/2010/main" val="19901742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106899036"/>
              </p:ext>
            </p:extLst>
          </p:nvPr>
        </p:nvGraphicFramePr>
        <p:xfrm>
          <a:off x="0" y="272792"/>
          <a:ext cx="12192000" cy="6405563"/>
        </p:xfrm>
        <a:graphic>
          <a:graphicData uri="http://schemas.openxmlformats.org/drawingml/2006/table">
            <a:tbl>
              <a:tblPr firstRow="1" firstCol="1" bandRow="1"/>
              <a:tblGrid>
                <a:gridCol w="5902628"/>
                <a:gridCol w="6289372"/>
              </a:tblGrid>
              <a:tr h="0">
                <a:tc>
                  <a:txBody>
                    <a:bodyPr/>
                    <a:lstStyle/>
                    <a:p>
                      <a:pPr marL="0" marR="0">
                        <a:lnSpc>
                          <a:spcPct val="107000"/>
                        </a:lnSpc>
                        <a:spcBef>
                          <a:spcPts val="0"/>
                        </a:spcBef>
                        <a:spcAft>
                          <a:spcPts val="0"/>
                        </a:spcAft>
                      </a:pPr>
                      <a:r>
                        <a:rPr lang="en-US" sz="3600" b="1">
                          <a:effectLst/>
                          <a:latin typeface="Calibri" panose="020F0502020204030204" pitchFamily="34" charset="0"/>
                          <a:ea typeface="Calibri" panose="020F0502020204030204" pitchFamily="34" charset="0"/>
                          <a:cs typeface="Times New Roman" panose="02020603050405020304" pitchFamily="18" charset="0"/>
                        </a:rPr>
                        <a:t>TRUMPET 4</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3600" b="1">
                          <a:effectLst/>
                          <a:latin typeface="Calibri" panose="020F0502020204030204" pitchFamily="34" charset="0"/>
                          <a:ea typeface="Calibri" panose="020F0502020204030204" pitchFamily="34" charset="0"/>
                          <a:cs typeface="Times New Roman" panose="02020603050405020304" pitchFamily="18" charset="0"/>
                        </a:rPr>
                        <a:t>VIAL 4</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0">
                <a:tc>
                  <a:txBody>
                    <a:bodyPr/>
                    <a:lstStyle/>
                    <a:p>
                      <a:pPr marL="0" marR="0">
                        <a:lnSpc>
                          <a:spcPct val="107000"/>
                        </a:lnSpc>
                        <a:spcBef>
                          <a:spcPts val="0"/>
                        </a:spcBef>
                        <a:spcAft>
                          <a:spcPts val="0"/>
                        </a:spcAft>
                      </a:pPr>
                      <a:r>
                        <a:rPr lang="en-US" sz="3600" dirty="0">
                          <a:effectLst/>
                          <a:latin typeface="Calibri" panose="020F0502020204030204" pitchFamily="34" charset="0"/>
                          <a:ea typeface="Calibri" panose="020F0502020204030204" pitchFamily="34" charset="0"/>
                          <a:cs typeface="Times New Roman" panose="02020603050405020304" pitchFamily="18" charset="0"/>
                        </a:rPr>
                        <a:t>Revelation 8:12   And the fourth angel sounded, and the third part </a:t>
                      </a:r>
                      <a:r>
                        <a:rPr lang="en-US" sz="3600" u="sng" dirty="0">
                          <a:effectLst/>
                          <a:latin typeface="Calibri" panose="020F0502020204030204" pitchFamily="34" charset="0"/>
                          <a:ea typeface="Calibri" panose="020F0502020204030204" pitchFamily="34" charset="0"/>
                          <a:cs typeface="Times New Roman" panose="02020603050405020304" pitchFamily="18" charset="0"/>
                        </a:rPr>
                        <a:t>of the sun</a:t>
                      </a:r>
                      <a:r>
                        <a:rPr lang="en-US" sz="3600" dirty="0">
                          <a:effectLst/>
                          <a:latin typeface="Calibri" panose="020F0502020204030204" pitchFamily="34" charset="0"/>
                          <a:ea typeface="Calibri" panose="020F0502020204030204" pitchFamily="34" charset="0"/>
                          <a:cs typeface="Times New Roman" panose="02020603050405020304" pitchFamily="18" charset="0"/>
                        </a:rPr>
                        <a:t> was smitten, and the third part of the moon, and the third part of the stars; so as the third part of them was darkened, and the day shone not for a third part of it, and the night likewise.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3600" dirty="0">
                          <a:effectLst/>
                          <a:latin typeface="Calibri" panose="020F0502020204030204" pitchFamily="34" charset="0"/>
                          <a:ea typeface="Calibri" panose="020F0502020204030204" pitchFamily="34" charset="0"/>
                          <a:cs typeface="Times New Roman" panose="02020603050405020304" pitchFamily="18" charset="0"/>
                        </a:rPr>
                        <a:t>Revelation 16:8-9   And the fourth angel poured out his vial </a:t>
                      </a:r>
                      <a:r>
                        <a:rPr lang="en-US" sz="3600" u="sng" dirty="0">
                          <a:effectLst/>
                          <a:latin typeface="Calibri" panose="020F0502020204030204" pitchFamily="34" charset="0"/>
                          <a:ea typeface="Calibri" panose="020F0502020204030204" pitchFamily="34" charset="0"/>
                          <a:cs typeface="Times New Roman" panose="02020603050405020304" pitchFamily="18" charset="0"/>
                        </a:rPr>
                        <a:t>upon the sun</a:t>
                      </a:r>
                      <a:r>
                        <a:rPr lang="en-US" sz="3600" dirty="0">
                          <a:effectLst/>
                          <a:latin typeface="Calibri" panose="020F0502020204030204" pitchFamily="34" charset="0"/>
                          <a:ea typeface="Calibri" panose="020F0502020204030204" pitchFamily="34" charset="0"/>
                          <a:cs typeface="Times New Roman" panose="02020603050405020304" pitchFamily="18" charset="0"/>
                        </a:rPr>
                        <a:t>; and power was given unto him to scorch men with fire.  9 And men were scorched with great heat, and blasphemed the name of God, which hath power over these plagues: and they repented not to give him glory.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5238984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2 Chronicles 30:8   Now be ye not </a:t>
            </a:r>
            <a:r>
              <a:rPr lang="en-US" sz="4800" b="1" dirty="0" err="1">
                <a:solidFill>
                  <a:prstClr val="white"/>
                </a:solidFill>
                <a:latin typeface="Georgia" panose="02040502050405020303" pitchFamily="18" charset="0"/>
              </a:rPr>
              <a:t>stiffnecked</a:t>
            </a:r>
            <a:r>
              <a:rPr lang="en-US" sz="4800" b="1" dirty="0">
                <a:solidFill>
                  <a:prstClr val="white"/>
                </a:solidFill>
                <a:latin typeface="Georgia" panose="02040502050405020303" pitchFamily="18" charset="0"/>
              </a:rPr>
              <a:t>, as your fathers were, but yield yourselves unto the LORD, and enter into his sanctuary, which he hath sanctified for ever: and serve the LORD your God, that the fierceness of his wrath may turn away from you.</a:t>
            </a:r>
          </a:p>
        </p:txBody>
      </p:sp>
    </p:spTree>
    <p:extLst>
      <p:ext uri="{BB962C8B-B14F-4D97-AF65-F5344CB8AC3E}">
        <p14:creationId xmlns:p14="http://schemas.microsoft.com/office/powerpoint/2010/main" val="25257059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Acts 7:51   Ye </a:t>
            </a:r>
            <a:r>
              <a:rPr lang="en-US" sz="6000" b="1" dirty="0" err="1">
                <a:solidFill>
                  <a:prstClr val="white"/>
                </a:solidFill>
                <a:latin typeface="Georgia" panose="02040502050405020303" pitchFamily="18" charset="0"/>
              </a:rPr>
              <a:t>stiffnecked</a:t>
            </a:r>
            <a:r>
              <a:rPr lang="en-US" sz="6000" b="1" dirty="0">
                <a:solidFill>
                  <a:prstClr val="white"/>
                </a:solidFill>
                <a:latin typeface="Georgia" panose="02040502050405020303" pitchFamily="18" charset="0"/>
              </a:rPr>
              <a:t> and uncircumcised in heart and ears, ye do always resist the Holy Ghost: as your fathers did, so do ye.</a:t>
            </a:r>
          </a:p>
        </p:txBody>
      </p:sp>
    </p:spTree>
    <p:extLst>
      <p:ext uri="{BB962C8B-B14F-4D97-AF65-F5344CB8AC3E}">
        <p14:creationId xmlns:p14="http://schemas.microsoft.com/office/powerpoint/2010/main" val="29430018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Job 9:1-4   Then Job answered and said,  2 I know it is so of a truth: but how should man be just with God?  3 If he will contend with him, he cannot answer him one of a thousand.  4 He is wise in heart, and mighty in strength: who hath hardened himself against him, and hath prospered?</a:t>
            </a:r>
          </a:p>
        </p:txBody>
      </p:sp>
    </p:spTree>
    <p:extLst>
      <p:ext uri="{BB962C8B-B14F-4D97-AF65-F5344CB8AC3E}">
        <p14:creationId xmlns:p14="http://schemas.microsoft.com/office/powerpoint/2010/main" val="4593788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447645"/>
          </a:xfrm>
          <a:prstGeom prst="rect">
            <a:avLst/>
          </a:prstGeom>
        </p:spPr>
        <p:txBody>
          <a:bodyPr wrap="square">
            <a:spAutoFit/>
          </a:bodyPr>
          <a:lstStyle/>
          <a:p>
            <a:pPr algn="just"/>
            <a:r>
              <a:rPr lang="en-US" sz="5800" b="1" dirty="0">
                <a:solidFill>
                  <a:prstClr val="white"/>
                </a:solidFill>
                <a:latin typeface="Georgia" panose="02040502050405020303" pitchFamily="18" charset="0"/>
              </a:rPr>
              <a:t>Revelation 16:1   And I heard a great voice out of the temple saying to the seven angels, Go your ways, and pour out the vials of the wrath of God upon the earth.</a:t>
            </a:r>
          </a:p>
        </p:txBody>
      </p:sp>
    </p:spTree>
    <p:extLst>
      <p:ext uri="{BB962C8B-B14F-4D97-AF65-F5344CB8AC3E}">
        <p14:creationId xmlns:p14="http://schemas.microsoft.com/office/powerpoint/2010/main" val="14899441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553927003"/>
              </p:ext>
            </p:extLst>
          </p:nvPr>
        </p:nvGraphicFramePr>
        <p:xfrm>
          <a:off x="0" y="257912"/>
          <a:ext cx="12192000" cy="6409436"/>
        </p:xfrm>
        <a:graphic>
          <a:graphicData uri="http://schemas.openxmlformats.org/drawingml/2006/table">
            <a:tbl>
              <a:tblPr firstRow="1" firstCol="1" bandRow="1"/>
              <a:tblGrid>
                <a:gridCol w="5902628"/>
                <a:gridCol w="6289372"/>
              </a:tblGrid>
              <a:tr h="0">
                <a:tc>
                  <a:txBody>
                    <a:bodyPr/>
                    <a:lstStyle/>
                    <a:p>
                      <a:pPr marL="0" marR="0">
                        <a:lnSpc>
                          <a:spcPct val="107000"/>
                        </a:lnSpc>
                        <a:spcBef>
                          <a:spcPts val="0"/>
                        </a:spcBef>
                        <a:spcAft>
                          <a:spcPts val="0"/>
                        </a:spcAft>
                      </a:pPr>
                      <a:r>
                        <a:rPr lang="en-US" sz="3300" b="1">
                          <a:effectLst/>
                          <a:latin typeface="Calibri" panose="020F0502020204030204" pitchFamily="34" charset="0"/>
                          <a:ea typeface="Calibri" panose="020F0502020204030204" pitchFamily="34" charset="0"/>
                          <a:cs typeface="Times New Roman" panose="02020603050405020304" pitchFamily="18" charset="0"/>
                        </a:rPr>
                        <a:t>TRUMPET 5</a:t>
                      </a:r>
                      <a:endParaRPr lang="en-US" sz="3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3300" b="1">
                          <a:effectLst/>
                          <a:latin typeface="Calibri" panose="020F0502020204030204" pitchFamily="34" charset="0"/>
                          <a:ea typeface="Calibri" panose="020F0502020204030204" pitchFamily="34" charset="0"/>
                          <a:cs typeface="Times New Roman" panose="02020603050405020304" pitchFamily="18" charset="0"/>
                        </a:rPr>
                        <a:t>VIAL 5</a:t>
                      </a:r>
                      <a:endParaRPr lang="en-US" sz="3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0">
                <a:tc>
                  <a:txBody>
                    <a:bodyPr/>
                    <a:lstStyle/>
                    <a:p>
                      <a:pPr marL="0" marR="0">
                        <a:lnSpc>
                          <a:spcPct val="107000"/>
                        </a:lnSpc>
                        <a:spcBef>
                          <a:spcPts val="0"/>
                        </a:spcBef>
                        <a:spcAft>
                          <a:spcPts val="0"/>
                        </a:spcAft>
                      </a:pPr>
                      <a:r>
                        <a:rPr lang="en-US" sz="3300">
                          <a:effectLst/>
                          <a:latin typeface="Calibri" panose="020F0502020204030204" pitchFamily="34" charset="0"/>
                          <a:ea typeface="Calibri" panose="020F0502020204030204" pitchFamily="34" charset="0"/>
                          <a:cs typeface="Times New Roman" panose="02020603050405020304" pitchFamily="18" charset="0"/>
                        </a:rPr>
                        <a:t>Revelation 9:1-2   And the fifth angel sounded, and I saw a star fall from heaven unto the earth: and to him was given the key of the bottomless pit.  2 And he opened the bottomless pit; and there arose a smoke out of the pit, as the smoke of a great furnace; and the sun and the air were </a:t>
                      </a:r>
                      <a:r>
                        <a:rPr lang="en-US" sz="3300" u="sng">
                          <a:effectLst/>
                          <a:latin typeface="Calibri" panose="020F0502020204030204" pitchFamily="34" charset="0"/>
                          <a:ea typeface="Calibri" panose="020F0502020204030204" pitchFamily="34" charset="0"/>
                          <a:cs typeface="Times New Roman" panose="02020603050405020304" pitchFamily="18" charset="0"/>
                        </a:rPr>
                        <a:t>darkened</a:t>
                      </a:r>
                      <a:r>
                        <a:rPr lang="en-US" sz="3300">
                          <a:effectLst/>
                          <a:latin typeface="Calibri" panose="020F0502020204030204" pitchFamily="34" charset="0"/>
                          <a:ea typeface="Calibri" panose="020F0502020204030204" pitchFamily="34" charset="0"/>
                          <a:cs typeface="Times New Roman" panose="02020603050405020304" pitchFamily="18" charset="0"/>
                        </a:rPr>
                        <a:t> by reason of the smoke of the pit.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3300" dirty="0">
                          <a:effectLst/>
                          <a:latin typeface="Calibri" panose="020F0502020204030204" pitchFamily="34" charset="0"/>
                          <a:ea typeface="Calibri" panose="020F0502020204030204" pitchFamily="34" charset="0"/>
                          <a:cs typeface="Times New Roman" panose="02020603050405020304" pitchFamily="18" charset="0"/>
                        </a:rPr>
                        <a:t>Revelation 16:10-11   And the fifth angel poured out his vial upon the seat of the beast; and his kingdom was full of </a:t>
                      </a:r>
                      <a:r>
                        <a:rPr lang="en-US" sz="3300" u="sng" dirty="0">
                          <a:effectLst/>
                          <a:latin typeface="Calibri" panose="020F0502020204030204" pitchFamily="34" charset="0"/>
                          <a:ea typeface="Calibri" panose="020F0502020204030204" pitchFamily="34" charset="0"/>
                          <a:cs typeface="Times New Roman" panose="02020603050405020304" pitchFamily="18" charset="0"/>
                        </a:rPr>
                        <a:t>darkness</a:t>
                      </a:r>
                      <a:r>
                        <a:rPr lang="en-US" sz="3300" dirty="0">
                          <a:effectLst/>
                          <a:latin typeface="Calibri" panose="020F0502020204030204" pitchFamily="34" charset="0"/>
                          <a:ea typeface="Calibri" panose="020F0502020204030204" pitchFamily="34" charset="0"/>
                          <a:cs typeface="Times New Roman" panose="02020603050405020304" pitchFamily="18" charset="0"/>
                        </a:rPr>
                        <a:t>; and they gnawed their tongues for pain,  11 And blasphemed the God of heaven because of their pains and their sores, and repented not of their deeds.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0012085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30525"/>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16:10   And the fifth angel poured out his vial upon the seat of the beast; and his kingdom was full of darkness; and they gnawed their tongues for pain,</a:t>
            </a:r>
          </a:p>
        </p:txBody>
      </p:sp>
    </p:spTree>
    <p:extLst>
      <p:ext uri="{BB962C8B-B14F-4D97-AF65-F5344CB8AC3E}">
        <p14:creationId xmlns:p14="http://schemas.microsoft.com/office/powerpoint/2010/main" val="31407743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Revelation 13:3-5   And I saw one of his heads as it were wounded to death; and his deadly wound was healed: and all the world wondered after the beast.  4 And they worshipped the dragon which gave power unto the beast: and they worshipped the beast, saying, Who is like unto the beast? who is able to make war with him?  5 And there was given unto him a mouth speaking great things and blasphemies; and power was given unto him to continue forty and two months.</a:t>
            </a:r>
          </a:p>
        </p:txBody>
      </p:sp>
    </p:spTree>
    <p:extLst>
      <p:ext uri="{BB962C8B-B14F-4D97-AF65-F5344CB8AC3E}">
        <p14:creationId xmlns:p14="http://schemas.microsoft.com/office/powerpoint/2010/main" val="20577765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16:10   And the fifth angel poured out his vial upon the seat of the beast; and his kingdom was full of darkness; and they gnawed their tongues for pain,</a:t>
            </a:r>
          </a:p>
        </p:txBody>
      </p:sp>
    </p:spTree>
    <p:extLst>
      <p:ext uri="{BB962C8B-B14F-4D97-AF65-F5344CB8AC3E}">
        <p14:creationId xmlns:p14="http://schemas.microsoft.com/office/powerpoint/2010/main" val="1245987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11:15   And the seventh angel sounded; and there were great voices in heaven, saying, The kingdoms of this world are become the kingdoms of our Lord, and of his Christ; and he shall reign for ever and ever.</a:t>
            </a:r>
          </a:p>
        </p:txBody>
      </p:sp>
    </p:spTree>
    <p:extLst>
      <p:ext uri="{BB962C8B-B14F-4D97-AF65-F5344CB8AC3E}">
        <p14:creationId xmlns:p14="http://schemas.microsoft.com/office/powerpoint/2010/main" val="33790484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Revelation 10:10-11   And I took the little book out of the angel's hand, and ate it up; and it was in my mouth sweet as honey: and as soon as I had eaten it, my belly was bitter.  11 And he said unto me, Thou must prophesy again before many peoples, and nations, and tongues, and kings.</a:t>
            </a:r>
          </a:p>
        </p:txBody>
      </p:sp>
    </p:spTree>
    <p:extLst>
      <p:ext uri="{BB962C8B-B14F-4D97-AF65-F5344CB8AC3E}">
        <p14:creationId xmlns:p14="http://schemas.microsoft.com/office/powerpoint/2010/main" val="3681406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832203118"/>
              </p:ext>
            </p:extLst>
          </p:nvPr>
        </p:nvGraphicFramePr>
        <p:xfrm>
          <a:off x="0" y="267971"/>
          <a:ext cx="12192000" cy="6405563"/>
        </p:xfrm>
        <a:graphic>
          <a:graphicData uri="http://schemas.openxmlformats.org/drawingml/2006/table">
            <a:tbl>
              <a:tblPr firstRow="1" firstCol="1" bandRow="1"/>
              <a:tblGrid>
                <a:gridCol w="8030095"/>
                <a:gridCol w="4161905"/>
              </a:tblGrid>
              <a:tr h="0">
                <a:tc>
                  <a:txBody>
                    <a:bodyPr/>
                    <a:lstStyle/>
                    <a:p>
                      <a:pPr marL="0" marR="0">
                        <a:lnSpc>
                          <a:spcPct val="107000"/>
                        </a:lnSpc>
                        <a:spcBef>
                          <a:spcPts val="0"/>
                        </a:spcBef>
                        <a:spcAft>
                          <a:spcPts val="0"/>
                        </a:spcAft>
                      </a:pPr>
                      <a:r>
                        <a:rPr lang="en-US" sz="3600" b="1">
                          <a:effectLst/>
                          <a:latin typeface="Calibri" panose="020F0502020204030204" pitchFamily="34" charset="0"/>
                          <a:ea typeface="Calibri" panose="020F0502020204030204" pitchFamily="34" charset="0"/>
                          <a:cs typeface="Times New Roman" panose="02020603050405020304" pitchFamily="18" charset="0"/>
                        </a:rPr>
                        <a:t>TRUMPET 6</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3600" b="1">
                          <a:effectLst/>
                          <a:latin typeface="Calibri" panose="020F0502020204030204" pitchFamily="34" charset="0"/>
                          <a:ea typeface="Calibri" panose="020F0502020204030204" pitchFamily="34" charset="0"/>
                          <a:cs typeface="Times New Roman" panose="02020603050405020304" pitchFamily="18" charset="0"/>
                        </a:rPr>
                        <a:t>VIAL 6</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0">
                <a:tc>
                  <a:txBody>
                    <a:bodyPr/>
                    <a:lstStyle/>
                    <a:p>
                      <a:pPr marL="0" marR="0">
                        <a:lnSpc>
                          <a:spcPct val="107000"/>
                        </a:lnSpc>
                        <a:spcBef>
                          <a:spcPts val="0"/>
                        </a:spcBef>
                        <a:spcAft>
                          <a:spcPts val="0"/>
                        </a:spcAft>
                      </a:pPr>
                      <a:r>
                        <a:rPr lang="en-US" sz="3600">
                          <a:effectLst/>
                          <a:latin typeface="Calibri" panose="020F0502020204030204" pitchFamily="34" charset="0"/>
                          <a:ea typeface="Calibri" panose="020F0502020204030204" pitchFamily="34" charset="0"/>
                          <a:cs typeface="Times New Roman" panose="02020603050405020304" pitchFamily="18" charset="0"/>
                        </a:rPr>
                        <a:t>Revelation 9:13-15   And the sixth angel sounded, and I heard a voice from the four horns of the golden altar which is before God,  14 Saying to the sixth angel which had the trumpet, Loose the four angels which are bound in </a:t>
                      </a:r>
                      <a:r>
                        <a:rPr lang="en-US" sz="3600" u="sng">
                          <a:effectLst/>
                          <a:latin typeface="Calibri" panose="020F0502020204030204" pitchFamily="34" charset="0"/>
                          <a:ea typeface="Calibri" panose="020F0502020204030204" pitchFamily="34" charset="0"/>
                          <a:cs typeface="Times New Roman" panose="02020603050405020304" pitchFamily="18" charset="0"/>
                        </a:rPr>
                        <a:t>the great river Euphrates</a:t>
                      </a:r>
                      <a:r>
                        <a:rPr lang="en-US" sz="3600">
                          <a:effectLst/>
                          <a:latin typeface="Calibri" panose="020F0502020204030204" pitchFamily="34" charset="0"/>
                          <a:ea typeface="Calibri" panose="020F0502020204030204" pitchFamily="34" charset="0"/>
                          <a:cs typeface="Times New Roman" panose="02020603050405020304" pitchFamily="18" charset="0"/>
                        </a:rPr>
                        <a:t>.  15 And the four angels were loosed, which were prepared for an hour, and a day, and a month, and a year, for to slay the third part of men.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3600" dirty="0">
                          <a:effectLst/>
                          <a:latin typeface="Calibri" panose="020F0502020204030204" pitchFamily="34" charset="0"/>
                          <a:ea typeface="Calibri" panose="020F0502020204030204" pitchFamily="34" charset="0"/>
                          <a:cs typeface="Times New Roman" panose="02020603050405020304" pitchFamily="18" charset="0"/>
                        </a:rPr>
                        <a:t>Revelation 16:12   And the sixth angel poured out his vial upon </a:t>
                      </a:r>
                      <a:r>
                        <a:rPr lang="en-US" sz="3600" u="sng" dirty="0">
                          <a:effectLst/>
                          <a:latin typeface="Calibri" panose="020F0502020204030204" pitchFamily="34" charset="0"/>
                          <a:ea typeface="Calibri" panose="020F0502020204030204" pitchFamily="34" charset="0"/>
                          <a:cs typeface="Times New Roman" panose="02020603050405020304" pitchFamily="18" charset="0"/>
                        </a:rPr>
                        <a:t>the great river Euphrates</a:t>
                      </a:r>
                      <a:r>
                        <a:rPr lang="en-US" sz="3600" dirty="0">
                          <a:effectLst/>
                          <a:latin typeface="Calibri" panose="020F0502020204030204" pitchFamily="34" charset="0"/>
                          <a:ea typeface="Calibri" panose="020F0502020204030204" pitchFamily="34" charset="0"/>
                          <a:cs typeface="Times New Roman" panose="02020603050405020304" pitchFamily="18" charset="0"/>
                        </a:rPr>
                        <a:t>; and the water thereof was dried up, that the way of the kings of the east might be prepared.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3591130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Genesis 3:24   So he drove out the man; and he placed at the east of the garden of Eden </a:t>
            </a:r>
            <a:r>
              <a:rPr lang="en-US" sz="5400" b="1" dirty="0" err="1">
                <a:solidFill>
                  <a:prstClr val="white"/>
                </a:solidFill>
                <a:latin typeface="Georgia" panose="02040502050405020303" pitchFamily="18" charset="0"/>
              </a:rPr>
              <a:t>Cherubims</a:t>
            </a:r>
            <a:r>
              <a:rPr lang="en-US" sz="5400" b="1" dirty="0">
                <a:solidFill>
                  <a:prstClr val="white"/>
                </a:solidFill>
                <a:latin typeface="Georgia" panose="02040502050405020303" pitchFamily="18" charset="0"/>
              </a:rPr>
              <a:t>, and a flaming sword which turned every way, to keep the way of the tree of life.</a:t>
            </a:r>
          </a:p>
        </p:txBody>
      </p:sp>
    </p:spTree>
    <p:extLst>
      <p:ext uri="{BB962C8B-B14F-4D97-AF65-F5344CB8AC3E}">
        <p14:creationId xmlns:p14="http://schemas.microsoft.com/office/powerpoint/2010/main" val="11070035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16:12   And the sixth angel poured out his vial upon the great river Euphrates; and the water thereof was dried up, that the way of the kings of the east might be prepared.</a:t>
            </a:r>
          </a:p>
        </p:txBody>
      </p:sp>
    </p:spTree>
    <p:extLst>
      <p:ext uri="{BB962C8B-B14F-4D97-AF65-F5344CB8AC3E}">
        <p14:creationId xmlns:p14="http://schemas.microsoft.com/office/powerpoint/2010/main" val="17226574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16:13   And I saw three unclean spirits like frogs come out of the mouth of the dragon, and out of the mouth of the beast, and out of the mouth of the false prophet.</a:t>
            </a:r>
          </a:p>
        </p:txBody>
      </p:sp>
    </p:spTree>
    <p:extLst>
      <p:ext uri="{BB962C8B-B14F-4D97-AF65-F5344CB8AC3E}">
        <p14:creationId xmlns:p14="http://schemas.microsoft.com/office/powerpoint/2010/main" val="12990161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30282"/>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16:2   And the first went, and poured out his vial upon the earth; and there fell a noisome and grievous sore upon the men which had the mark of the beast, and upon them which worshipped his image.</a:t>
            </a:r>
          </a:p>
        </p:txBody>
      </p:sp>
    </p:spTree>
    <p:extLst>
      <p:ext uri="{BB962C8B-B14F-4D97-AF65-F5344CB8AC3E}">
        <p14:creationId xmlns:p14="http://schemas.microsoft.com/office/powerpoint/2010/main" val="18395041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16:14   For they are the spirits of devils, working miracles, which go forth unto the kings of the earth and of the whole world, to gather them to the battle of that great day of God Almighty.</a:t>
            </a:r>
          </a:p>
        </p:txBody>
      </p:sp>
    </p:spTree>
    <p:extLst>
      <p:ext uri="{BB962C8B-B14F-4D97-AF65-F5344CB8AC3E}">
        <p14:creationId xmlns:p14="http://schemas.microsoft.com/office/powerpoint/2010/main" val="18400841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16:15   Behold, I come as a thief. Blessed is he that </a:t>
            </a:r>
            <a:r>
              <a:rPr lang="en-US" sz="5400" b="1" dirty="0" err="1">
                <a:solidFill>
                  <a:prstClr val="white"/>
                </a:solidFill>
                <a:latin typeface="Georgia" panose="02040502050405020303" pitchFamily="18" charset="0"/>
              </a:rPr>
              <a:t>watcheth</a:t>
            </a:r>
            <a:r>
              <a:rPr lang="en-US" sz="5400" b="1" dirty="0">
                <a:solidFill>
                  <a:prstClr val="white"/>
                </a:solidFill>
                <a:latin typeface="Georgia" panose="02040502050405020303" pitchFamily="18" charset="0"/>
              </a:rPr>
              <a:t>, and </a:t>
            </a:r>
            <a:r>
              <a:rPr lang="en-US" sz="5400" b="1" dirty="0" err="1">
                <a:solidFill>
                  <a:prstClr val="white"/>
                </a:solidFill>
                <a:latin typeface="Georgia" panose="02040502050405020303" pitchFamily="18" charset="0"/>
              </a:rPr>
              <a:t>keepeth</a:t>
            </a:r>
            <a:r>
              <a:rPr lang="en-US" sz="5400" b="1" dirty="0">
                <a:solidFill>
                  <a:prstClr val="white"/>
                </a:solidFill>
                <a:latin typeface="Georgia" panose="02040502050405020303" pitchFamily="18" charset="0"/>
              </a:rPr>
              <a:t> his garments, lest he walk naked, and they see his shame.</a:t>
            </a:r>
          </a:p>
        </p:txBody>
      </p:sp>
    </p:spTree>
    <p:extLst>
      <p:ext uri="{BB962C8B-B14F-4D97-AF65-F5344CB8AC3E}">
        <p14:creationId xmlns:p14="http://schemas.microsoft.com/office/powerpoint/2010/main" val="26219139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22:7   Behold, I come quickly: blessed is he that </a:t>
            </a:r>
            <a:r>
              <a:rPr lang="en-US" sz="5400" b="1" dirty="0" err="1">
                <a:solidFill>
                  <a:prstClr val="white"/>
                </a:solidFill>
                <a:latin typeface="Georgia" panose="02040502050405020303" pitchFamily="18" charset="0"/>
              </a:rPr>
              <a:t>keepeth</a:t>
            </a:r>
            <a:r>
              <a:rPr lang="en-US" sz="5400" b="1" dirty="0">
                <a:solidFill>
                  <a:prstClr val="white"/>
                </a:solidFill>
                <a:latin typeface="Georgia" panose="02040502050405020303" pitchFamily="18" charset="0"/>
              </a:rPr>
              <a:t> the sayings of the prophecy of this book.</a:t>
            </a:r>
          </a:p>
        </p:txBody>
      </p:sp>
    </p:spTree>
    <p:extLst>
      <p:ext uri="{BB962C8B-B14F-4D97-AF65-F5344CB8AC3E}">
        <p14:creationId xmlns:p14="http://schemas.microsoft.com/office/powerpoint/2010/main" val="5919965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16:16   And he gathered them together into a place called in the Hebrew tongue Armageddon.</a:t>
            </a:r>
          </a:p>
        </p:txBody>
      </p:sp>
    </p:spTree>
    <p:extLst>
      <p:ext uri="{BB962C8B-B14F-4D97-AF65-F5344CB8AC3E}">
        <p14:creationId xmlns:p14="http://schemas.microsoft.com/office/powerpoint/2010/main" val="12770336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19:19   And I saw the beast, and the kings of the earth, and their armies, gathered together to make war against him that sat on the horse, and against his army.</a:t>
            </a:r>
          </a:p>
        </p:txBody>
      </p:sp>
    </p:spTree>
    <p:extLst>
      <p:ext uri="{BB962C8B-B14F-4D97-AF65-F5344CB8AC3E}">
        <p14:creationId xmlns:p14="http://schemas.microsoft.com/office/powerpoint/2010/main" val="32689360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Revelation 19:20   And the beast was taken, and with him the false prophet that wrought miracles before him, with which he deceived them that had received the mark of the beast, and them that worshipped his image. These both were cast alive into a lake of fire burning with brimstone.</a:t>
            </a:r>
          </a:p>
        </p:txBody>
      </p:sp>
    </p:spTree>
    <p:extLst>
      <p:ext uri="{BB962C8B-B14F-4D97-AF65-F5344CB8AC3E}">
        <p14:creationId xmlns:p14="http://schemas.microsoft.com/office/powerpoint/2010/main" val="13349167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19:21   And the remnant were slain with the sword of him that sat upon the horse, which sword proceeded out of his mouth: and all the fowls were filled with their flesh.</a:t>
            </a:r>
          </a:p>
        </p:txBody>
      </p:sp>
    </p:spTree>
    <p:extLst>
      <p:ext uri="{BB962C8B-B14F-4D97-AF65-F5344CB8AC3E}">
        <p14:creationId xmlns:p14="http://schemas.microsoft.com/office/powerpoint/2010/main" val="24914691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783222890"/>
              </p:ext>
            </p:extLst>
          </p:nvPr>
        </p:nvGraphicFramePr>
        <p:xfrm>
          <a:off x="0" y="241069"/>
          <a:ext cx="12192000" cy="6476302"/>
        </p:xfrm>
        <a:graphic>
          <a:graphicData uri="http://schemas.openxmlformats.org/drawingml/2006/table">
            <a:tbl>
              <a:tblPr firstRow="1" firstCol="1" bandRow="1"/>
              <a:tblGrid>
                <a:gridCol w="6550429"/>
                <a:gridCol w="5641571"/>
              </a:tblGrid>
              <a:tr h="0">
                <a:tc>
                  <a:txBody>
                    <a:bodyPr/>
                    <a:lstStyle/>
                    <a:p>
                      <a:pPr marL="0" marR="0">
                        <a:lnSpc>
                          <a:spcPct val="107000"/>
                        </a:lnSpc>
                        <a:spcBef>
                          <a:spcPts val="0"/>
                        </a:spcBef>
                        <a:spcAft>
                          <a:spcPts val="0"/>
                        </a:spcAft>
                      </a:pPr>
                      <a:r>
                        <a:rPr lang="en-US" sz="2100" b="1">
                          <a:effectLst/>
                          <a:latin typeface="Calibri" panose="020F0502020204030204" pitchFamily="34" charset="0"/>
                          <a:ea typeface="Calibri" panose="020F0502020204030204" pitchFamily="34" charset="0"/>
                          <a:cs typeface="Times New Roman" panose="02020603050405020304" pitchFamily="18" charset="0"/>
                        </a:rPr>
                        <a:t>TRUMPET 7</a:t>
                      </a:r>
                      <a:endParaRPr lang="en-US" sz="2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100" b="1">
                          <a:effectLst/>
                          <a:latin typeface="Calibri" panose="020F0502020204030204" pitchFamily="34" charset="0"/>
                          <a:ea typeface="Calibri" panose="020F0502020204030204" pitchFamily="34" charset="0"/>
                          <a:cs typeface="Times New Roman" panose="02020603050405020304" pitchFamily="18" charset="0"/>
                        </a:rPr>
                        <a:t>VIAL 7</a:t>
                      </a:r>
                      <a:endParaRPr lang="en-US" sz="2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0">
                <a:tc>
                  <a:txBody>
                    <a:bodyPr/>
                    <a:lstStyle/>
                    <a:p>
                      <a:pPr marL="0" marR="0">
                        <a:lnSpc>
                          <a:spcPct val="107000"/>
                        </a:lnSpc>
                        <a:spcBef>
                          <a:spcPts val="0"/>
                        </a:spcBef>
                        <a:spcAft>
                          <a:spcPts val="0"/>
                        </a:spcAft>
                      </a:pPr>
                      <a:r>
                        <a:rPr lang="en-US" sz="2100" dirty="0">
                          <a:effectLst/>
                          <a:latin typeface="Calibri" panose="020F0502020204030204" pitchFamily="34" charset="0"/>
                          <a:ea typeface="Calibri" panose="020F0502020204030204" pitchFamily="34" charset="0"/>
                          <a:cs typeface="Times New Roman" panose="02020603050405020304" pitchFamily="18" charset="0"/>
                        </a:rPr>
                        <a:t>Revelation 11:15-19   And the seventh angel sounded; and there were great voices in heaven, saying, The kingdoms of this world are become the kingdoms of our Lord, and of his Christ; and he shall reign for ever and ever.  16 And the four and twenty elders, which sat before God on their seats, fell upon their faces, and worshipped God,  17 Saying, We give thee thanks, O Lord God Almighty, which art, and </a:t>
                      </a:r>
                      <a:r>
                        <a:rPr lang="en-US" sz="2100" dirty="0" err="1">
                          <a:effectLst/>
                          <a:latin typeface="Calibri" panose="020F0502020204030204" pitchFamily="34" charset="0"/>
                          <a:ea typeface="Calibri" panose="020F0502020204030204" pitchFamily="34" charset="0"/>
                          <a:cs typeface="Times New Roman" panose="02020603050405020304" pitchFamily="18" charset="0"/>
                        </a:rPr>
                        <a:t>wast</a:t>
                      </a:r>
                      <a:r>
                        <a:rPr lang="en-US" sz="2100" dirty="0">
                          <a:effectLst/>
                          <a:latin typeface="Calibri" panose="020F0502020204030204" pitchFamily="34" charset="0"/>
                          <a:ea typeface="Calibri" panose="020F0502020204030204" pitchFamily="34" charset="0"/>
                          <a:cs typeface="Times New Roman" panose="02020603050405020304" pitchFamily="18" charset="0"/>
                        </a:rPr>
                        <a:t>, and art to come; because thou hast taken to thee thy great power, and hast reigned.  18 And the nations were angry, and thy wrath is come, and the time of the dead, that they should be judged, and that thou </a:t>
                      </a:r>
                      <a:r>
                        <a:rPr lang="en-US" sz="2100" dirty="0" err="1">
                          <a:effectLst/>
                          <a:latin typeface="Calibri" panose="020F0502020204030204" pitchFamily="34" charset="0"/>
                          <a:ea typeface="Calibri" panose="020F0502020204030204" pitchFamily="34" charset="0"/>
                          <a:cs typeface="Times New Roman" panose="02020603050405020304" pitchFamily="18" charset="0"/>
                        </a:rPr>
                        <a:t>shouldest</a:t>
                      </a:r>
                      <a:r>
                        <a:rPr lang="en-US" sz="2100" dirty="0">
                          <a:effectLst/>
                          <a:latin typeface="Calibri" panose="020F0502020204030204" pitchFamily="34" charset="0"/>
                          <a:ea typeface="Calibri" panose="020F0502020204030204" pitchFamily="34" charset="0"/>
                          <a:cs typeface="Times New Roman" panose="02020603050405020304" pitchFamily="18" charset="0"/>
                        </a:rPr>
                        <a:t> give reward unto thy servants the prophets, and to the saints, and them that fear thy name, small and great; and </a:t>
                      </a:r>
                      <a:r>
                        <a:rPr lang="en-US" sz="2100" dirty="0" err="1">
                          <a:effectLst/>
                          <a:latin typeface="Calibri" panose="020F0502020204030204" pitchFamily="34" charset="0"/>
                          <a:ea typeface="Calibri" panose="020F0502020204030204" pitchFamily="34" charset="0"/>
                          <a:cs typeface="Times New Roman" panose="02020603050405020304" pitchFamily="18" charset="0"/>
                        </a:rPr>
                        <a:t>shouldest</a:t>
                      </a:r>
                      <a:r>
                        <a:rPr lang="en-US" sz="2100" dirty="0">
                          <a:effectLst/>
                          <a:latin typeface="Calibri" panose="020F0502020204030204" pitchFamily="34" charset="0"/>
                          <a:ea typeface="Calibri" panose="020F0502020204030204" pitchFamily="34" charset="0"/>
                          <a:cs typeface="Times New Roman" panose="02020603050405020304" pitchFamily="18" charset="0"/>
                        </a:rPr>
                        <a:t> destroy them which destroy the earth.  19 And the temple of God was opened in heaven, and there was seen in his temple the ark of his testament: and there were </a:t>
                      </a:r>
                      <a:r>
                        <a:rPr lang="en-US" sz="2100" u="sng" dirty="0" err="1">
                          <a:effectLst/>
                          <a:latin typeface="Calibri" panose="020F0502020204030204" pitchFamily="34" charset="0"/>
                          <a:ea typeface="Calibri" panose="020F0502020204030204" pitchFamily="34" charset="0"/>
                          <a:cs typeface="Times New Roman" panose="02020603050405020304" pitchFamily="18" charset="0"/>
                        </a:rPr>
                        <a:t>lightnings</a:t>
                      </a:r>
                      <a:r>
                        <a:rPr lang="en-US" sz="2100" dirty="0">
                          <a:effectLst/>
                          <a:latin typeface="Calibri" panose="020F0502020204030204" pitchFamily="34" charset="0"/>
                          <a:ea typeface="Calibri" panose="020F0502020204030204" pitchFamily="34" charset="0"/>
                          <a:cs typeface="Times New Roman" panose="02020603050405020304" pitchFamily="18" charset="0"/>
                        </a:rPr>
                        <a:t>, and </a:t>
                      </a:r>
                      <a:r>
                        <a:rPr lang="en-US" sz="2100" u="sng" dirty="0">
                          <a:effectLst/>
                          <a:latin typeface="Calibri" panose="020F0502020204030204" pitchFamily="34" charset="0"/>
                          <a:ea typeface="Calibri" panose="020F0502020204030204" pitchFamily="34" charset="0"/>
                          <a:cs typeface="Times New Roman" panose="02020603050405020304" pitchFamily="18" charset="0"/>
                        </a:rPr>
                        <a:t>voices</a:t>
                      </a:r>
                      <a:r>
                        <a:rPr lang="en-US" sz="2100" dirty="0">
                          <a:effectLst/>
                          <a:latin typeface="Calibri" panose="020F0502020204030204" pitchFamily="34" charset="0"/>
                          <a:ea typeface="Calibri" panose="020F0502020204030204" pitchFamily="34" charset="0"/>
                          <a:cs typeface="Times New Roman" panose="02020603050405020304" pitchFamily="18" charset="0"/>
                        </a:rPr>
                        <a:t>, and </a:t>
                      </a:r>
                      <a:r>
                        <a:rPr lang="en-US" sz="2100" u="sng" dirty="0" err="1">
                          <a:effectLst/>
                          <a:latin typeface="Calibri" panose="020F0502020204030204" pitchFamily="34" charset="0"/>
                          <a:ea typeface="Calibri" panose="020F0502020204030204" pitchFamily="34" charset="0"/>
                          <a:cs typeface="Times New Roman" panose="02020603050405020304" pitchFamily="18" charset="0"/>
                        </a:rPr>
                        <a:t>thunderings</a:t>
                      </a:r>
                      <a:r>
                        <a:rPr lang="en-US" sz="2100" dirty="0">
                          <a:effectLst/>
                          <a:latin typeface="Calibri" panose="020F0502020204030204" pitchFamily="34" charset="0"/>
                          <a:ea typeface="Calibri" panose="020F0502020204030204" pitchFamily="34" charset="0"/>
                          <a:cs typeface="Times New Roman" panose="02020603050405020304" pitchFamily="18" charset="0"/>
                        </a:rPr>
                        <a:t>, and an </a:t>
                      </a:r>
                      <a:r>
                        <a:rPr lang="en-US" sz="2100" u="sng" dirty="0">
                          <a:effectLst/>
                          <a:latin typeface="Calibri" panose="020F0502020204030204" pitchFamily="34" charset="0"/>
                          <a:ea typeface="Calibri" panose="020F0502020204030204" pitchFamily="34" charset="0"/>
                          <a:cs typeface="Times New Roman" panose="02020603050405020304" pitchFamily="18" charset="0"/>
                        </a:rPr>
                        <a:t>earthquake</a:t>
                      </a:r>
                      <a:r>
                        <a:rPr lang="en-US" sz="2100" dirty="0">
                          <a:effectLst/>
                          <a:latin typeface="Calibri" panose="020F0502020204030204" pitchFamily="34" charset="0"/>
                          <a:ea typeface="Calibri" panose="020F0502020204030204" pitchFamily="34" charset="0"/>
                          <a:cs typeface="Times New Roman" panose="02020603050405020304" pitchFamily="18" charset="0"/>
                        </a:rPr>
                        <a:t>, and </a:t>
                      </a:r>
                      <a:r>
                        <a:rPr lang="en-US" sz="2100" u="sng" dirty="0">
                          <a:effectLst/>
                          <a:latin typeface="Calibri" panose="020F0502020204030204" pitchFamily="34" charset="0"/>
                          <a:ea typeface="Calibri" panose="020F0502020204030204" pitchFamily="34" charset="0"/>
                          <a:cs typeface="Times New Roman" panose="02020603050405020304" pitchFamily="18" charset="0"/>
                        </a:rPr>
                        <a:t>great hail</a:t>
                      </a:r>
                      <a:r>
                        <a:rPr lang="en-US" sz="21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100" dirty="0">
                          <a:effectLst/>
                          <a:latin typeface="Calibri" panose="020F0502020204030204" pitchFamily="34" charset="0"/>
                          <a:ea typeface="Calibri" panose="020F0502020204030204" pitchFamily="34" charset="0"/>
                          <a:cs typeface="Times New Roman" panose="02020603050405020304" pitchFamily="18" charset="0"/>
                        </a:rPr>
                        <a:t>Revelation 16:17-21   And the seventh angel poured out his vial into the air; and there came a great voice out of the temple of heaven, from the throne, saying, It is done.  18 And there were </a:t>
                      </a:r>
                      <a:r>
                        <a:rPr lang="en-US" sz="2100" u="sng" dirty="0">
                          <a:effectLst/>
                          <a:latin typeface="Calibri" panose="020F0502020204030204" pitchFamily="34" charset="0"/>
                          <a:ea typeface="Calibri" panose="020F0502020204030204" pitchFamily="34" charset="0"/>
                          <a:cs typeface="Times New Roman" panose="02020603050405020304" pitchFamily="18" charset="0"/>
                        </a:rPr>
                        <a:t>voices</a:t>
                      </a:r>
                      <a:r>
                        <a:rPr lang="en-US" sz="2100" dirty="0">
                          <a:effectLst/>
                          <a:latin typeface="Calibri" panose="020F0502020204030204" pitchFamily="34" charset="0"/>
                          <a:ea typeface="Calibri" panose="020F0502020204030204" pitchFamily="34" charset="0"/>
                          <a:cs typeface="Times New Roman" panose="02020603050405020304" pitchFamily="18" charset="0"/>
                        </a:rPr>
                        <a:t>, and </a:t>
                      </a:r>
                      <a:r>
                        <a:rPr lang="en-US" sz="2100" u="sng" dirty="0">
                          <a:effectLst/>
                          <a:latin typeface="Calibri" panose="020F0502020204030204" pitchFamily="34" charset="0"/>
                          <a:ea typeface="Calibri" panose="020F0502020204030204" pitchFamily="34" charset="0"/>
                          <a:cs typeface="Times New Roman" panose="02020603050405020304" pitchFamily="18" charset="0"/>
                        </a:rPr>
                        <a:t>thunders</a:t>
                      </a:r>
                      <a:r>
                        <a:rPr lang="en-US" sz="2100" dirty="0">
                          <a:effectLst/>
                          <a:latin typeface="Calibri" panose="020F0502020204030204" pitchFamily="34" charset="0"/>
                          <a:ea typeface="Calibri" panose="020F0502020204030204" pitchFamily="34" charset="0"/>
                          <a:cs typeface="Times New Roman" panose="02020603050405020304" pitchFamily="18" charset="0"/>
                        </a:rPr>
                        <a:t>, and </a:t>
                      </a:r>
                      <a:r>
                        <a:rPr lang="en-US" sz="2100" u="sng" dirty="0" err="1">
                          <a:effectLst/>
                          <a:latin typeface="Calibri" panose="020F0502020204030204" pitchFamily="34" charset="0"/>
                          <a:ea typeface="Calibri" panose="020F0502020204030204" pitchFamily="34" charset="0"/>
                          <a:cs typeface="Times New Roman" panose="02020603050405020304" pitchFamily="18" charset="0"/>
                        </a:rPr>
                        <a:t>lightnings</a:t>
                      </a:r>
                      <a:r>
                        <a:rPr lang="en-US" sz="2100" dirty="0">
                          <a:effectLst/>
                          <a:latin typeface="Calibri" panose="020F0502020204030204" pitchFamily="34" charset="0"/>
                          <a:ea typeface="Calibri" panose="020F0502020204030204" pitchFamily="34" charset="0"/>
                          <a:cs typeface="Times New Roman" panose="02020603050405020304" pitchFamily="18" charset="0"/>
                        </a:rPr>
                        <a:t>; and there was a </a:t>
                      </a:r>
                      <a:r>
                        <a:rPr lang="en-US" sz="2100" u="sng" dirty="0">
                          <a:effectLst/>
                          <a:latin typeface="Calibri" panose="020F0502020204030204" pitchFamily="34" charset="0"/>
                          <a:ea typeface="Calibri" panose="020F0502020204030204" pitchFamily="34" charset="0"/>
                          <a:cs typeface="Times New Roman" panose="02020603050405020304" pitchFamily="18" charset="0"/>
                        </a:rPr>
                        <a:t>great earthquake</a:t>
                      </a:r>
                      <a:r>
                        <a:rPr lang="en-US" sz="2100" dirty="0">
                          <a:effectLst/>
                          <a:latin typeface="Calibri" panose="020F0502020204030204" pitchFamily="34" charset="0"/>
                          <a:ea typeface="Calibri" panose="020F0502020204030204" pitchFamily="34" charset="0"/>
                          <a:cs typeface="Times New Roman" panose="02020603050405020304" pitchFamily="18" charset="0"/>
                        </a:rPr>
                        <a:t>, such as was not since men were upon the earth, so mighty an earthquake, and so great.  19 And the great city was divided into three parts, and the cities of the nations fell: and great Babylon came in remembrance before God, to give unto her the cup of the wine of the fierceness of his wrath.  20 And every island fled away, and the mountains were not found.  21 And there fell upon men a </a:t>
                      </a:r>
                      <a:r>
                        <a:rPr lang="en-US" sz="2100" u="sng" dirty="0">
                          <a:effectLst/>
                          <a:latin typeface="Calibri" panose="020F0502020204030204" pitchFamily="34" charset="0"/>
                          <a:ea typeface="Calibri" panose="020F0502020204030204" pitchFamily="34" charset="0"/>
                          <a:cs typeface="Times New Roman" panose="02020603050405020304" pitchFamily="18" charset="0"/>
                        </a:rPr>
                        <a:t>great hail</a:t>
                      </a:r>
                      <a:r>
                        <a:rPr lang="en-US" sz="2100" dirty="0">
                          <a:effectLst/>
                          <a:latin typeface="Calibri" panose="020F0502020204030204" pitchFamily="34" charset="0"/>
                          <a:ea typeface="Calibri" panose="020F0502020204030204" pitchFamily="34" charset="0"/>
                          <a:cs typeface="Times New Roman" panose="02020603050405020304" pitchFamily="18" charset="0"/>
                        </a:rPr>
                        <a:t> out of heaven, every stone about the weight of a talent: and men blasphemed God because of the plague of the hail; for the plague thereof was exceeding great</a:t>
                      </a:r>
                      <a:r>
                        <a:rPr lang="en-US" sz="2100" dirty="0" smtClean="0">
                          <a:effectLst/>
                          <a:latin typeface="Calibri" panose="020F0502020204030204" pitchFamily="34" charset="0"/>
                          <a:ea typeface="Calibri" panose="020F0502020204030204" pitchFamily="34" charset="0"/>
                          <a:cs typeface="Times New Roman" panose="02020603050405020304" pitchFamily="18" charset="0"/>
                        </a:rPr>
                        <a:t>.</a:t>
                      </a:r>
                      <a:r>
                        <a:rPr lang="en-US" sz="2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61693618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16:17   And the seventh angel poured out his vial into the air; and there came a great voice out of the temple of heaven, from the throne, saying, It is done.</a:t>
            </a:r>
          </a:p>
        </p:txBody>
      </p:sp>
    </p:spTree>
    <p:extLst>
      <p:ext uri="{BB962C8B-B14F-4D97-AF65-F5344CB8AC3E}">
        <p14:creationId xmlns:p14="http://schemas.microsoft.com/office/powerpoint/2010/main" val="281071345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16:18   And there were voices, and thunders, and </a:t>
            </a:r>
            <a:r>
              <a:rPr lang="en-US" sz="5400" b="1" dirty="0" err="1">
                <a:solidFill>
                  <a:prstClr val="white"/>
                </a:solidFill>
                <a:latin typeface="Georgia" panose="02040502050405020303" pitchFamily="18" charset="0"/>
              </a:rPr>
              <a:t>lightnings</a:t>
            </a:r>
            <a:r>
              <a:rPr lang="en-US" sz="5400" b="1" dirty="0">
                <a:solidFill>
                  <a:prstClr val="white"/>
                </a:solidFill>
                <a:latin typeface="Georgia" panose="02040502050405020303" pitchFamily="18" charset="0"/>
              </a:rPr>
              <a:t>; and there was a great earthquake, such as was not since men were upon the earth, so mighty an earthquake, and so great.</a:t>
            </a:r>
          </a:p>
        </p:txBody>
      </p:sp>
    </p:spTree>
    <p:extLst>
      <p:ext uri="{BB962C8B-B14F-4D97-AF65-F5344CB8AC3E}">
        <p14:creationId xmlns:p14="http://schemas.microsoft.com/office/powerpoint/2010/main" val="25476077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3" name="TextBox 2"/>
          <p:cNvSpPr txBox="1"/>
          <p:nvPr/>
        </p:nvSpPr>
        <p:spPr>
          <a:xfrm>
            <a:off x="6018414" y="864524"/>
            <a:ext cx="2131224" cy="369332"/>
          </a:xfrm>
          <a:prstGeom prst="rect">
            <a:avLst/>
          </a:prstGeom>
          <a:noFill/>
        </p:spPr>
        <p:txBody>
          <a:bodyPr wrap="none" rtlCol="0">
            <a:spAutoFit/>
          </a:bodyPr>
          <a:lstStyle/>
          <a:p>
            <a:r>
              <a:rPr lang="en-US" dirty="0" smtClean="0"/>
              <a:t>Modern Day TURKEY</a:t>
            </a:r>
            <a:endParaRPr lang="en-US" dirty="0"/>
          </a:p>
        </p:txBody>
      </p:sp>
    </p:spTree>
    <p:extLst>
      <p:ext uri="{BB962C8B-B14F-4D97-AF65-F5344CB8AC3E}">
        <p14:creationId xmlns:p14="http://schemas.microsoft.com/office/powerpoint/2010/main" val="19919949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16:19   And the great city was divided into three parts, and the cities of the nations fell: and great Babylon came in remembrance before God, to give unto her the cup of the wine of the fierceness of his wrath.</a:t>
            </a:r>
          </a:p>
        </p:txBody>
      </p:sp>
    </p:spTree>
    <p:extLst>
      <p:ext uri="{BB962C8B-B14F-4D97-AF65-F5344CB8AC3E}">
        <p14:creationId xmlns:p14="http://schemas.microsoft.com/office/powerpoint/2010/main" val="348663640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Revelation 18:18-19   And cried when they saw the smoke of her burning, saying, What city is like unto this great city!  19 And they cast dust on their heads, and cried, weeping and wailing, saying, Alas, alas, that great city, wherein were made rich all that had ships in the sea by reason of her costliness! for in one hour is she made desolate.</a:t>
            </a:r>
          </a:p>
        </p:txBody>
      </p:sp>
    </p:spTree>
    <p:extLst>
      <p:ext uri="{BB962C8B-B14F-4D97-AF65-F5344CB8AC3E}">
        <p14:creationId xmlns:p14="http://schemas.microsoft.com/office/powerpoint/2010/main" val="428799785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Revelation 16:20-21   And every island fled away, and the mountains were not found.  21 And there fell upon men a great hail out of heaven, every stone about the weight of a talent: and men blasphemed God because of the plague of the hail; for the plague thereof was exceeding great.</a:t>
            </a:r>
          </a:p>
        </p:txBody>
      </p:sp>
    </p:spTree>
    <p:extLst>
      <p:ext uri="{BB962C8B-B14F-4D97-AF65-F5344CB8AC3E}">
        <p14:creationId xmlns:p14="http://schemas.microsoft.com/office/powerpoint/2010/main" val="41441626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1:19   Write the things which thou hast seen, and the things which are, and the things which shall be hereafter;</a:t>
            </a:r>
          </a:p>
        </p:txBody>
      </p:sp>
    </p:spTree>
    <p:extLst>
      <p:ext uri="{BB962C8B-B14F-4D97-AF65-F5344CB8AC3E}">
        <p14:creationId xmlns:p14="http://schemas.microsoft.com/office/powerpoint/2010/main" val="14516790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4:1   After this I looked, and, behold, a door was opened in heaven: and the first voice which I heard was as it were of a trumpet talking with me; which said, Come up hither, and I will shew thee things which must be hereafter.</a:t>
            </a:r>
          </a:p>
        </p:txBody>
      </p:sp>
    </p:spTree>
    <p:extLst>
      <p:ext uri="{BB962C8B-B14F-4D97-AF65-F5344CB8AC3E}">
        <p14:creationId xmlns:p14="http://schemas.microsoft.com/office/powerpoint/2010/main" val="35572669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11:15   And the seventh angel sounded; and there were great voices in heaven, saying, The kingdoms of this world are become the kingdoms of our Lord, and of his Christ; and he shall reign for ever and ever.</a:t>
            </a:r>
          </a:p>
        </p:txBody>
      </p:sp>
    </p:spTree>
    <p:extLst>
      <p:ext uri="{BB962C8B-B14F-4D97-AF65-F5344CB8AC3E}">
        <p14:creationId xmlns:p14="http://schemas.microsoft.com/office/powerpoint/2010/main" val="31351942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267499886"/>
              </p:ext>
            </p:extLst>
          </p:nvPr>
        </p:nvGraphicFramePr>
        <p:xfrm>
          <a:off x="796637" y="285428"/>
          <a:ext cx="10515600" cy="5921502"/>
        </p:xfrm>
        <a:graphic>
          <a:graphicData uri="http://schemas.openxmlformats.org/drawingml/2006/table">
            <a:tbl>
              <a:tblPr firstRow="1" firstCol="1" bandRow="1"/>
              <a:tblGrid>
                <a:gridCol w="3505200"/>
                <a:gridCol w="3505200"/>
                <a:gridCol w="3505200"/>
              </a:tblGrid>
              <a:tr h="0">
                <a:tc>
                  <a:txBody>
                    <a:bodyPr/>
                    <a:lstStyle/>
                    <a:p>
                      <a:pPr marL="0" marR="0" algn="ctr">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1</a:t>
                      </a:r>
                      <a:r>
                        <a:rPr lang="en-US" sz="2000" b="1" baseline="30000" dirty="0">
                          <a:effectLst/>
                          <a:latin typeface="Calibri" panose="020F0502020204030204" pitchFamily="34" charset="0"/>
                          <a:ea typeface="Calibri" panose="020F0502020204030204" pitchFamily="34" charset="0"/>
                          <a:cs typeface="Times New Roman" panose="02020603050405020304" pitchFamily="18" charset="0"/>
                        </a:rPr>
                        <a:t>st</a:t>
                      </a:r>
                      <a:r>
                        <a:rPr lang="en-US" sz="2000" b="1" dirty="0">
                          <a:effectLst/>
                          <a:latin typeface="Calibri" panose="020F0502020204030204" pitchFamily="34" charset="0"/>
                          <a:ea typeface="Calibri" panose="020F0502020204030204" pitchFamily="34" charset="0"/>
                          <a:cs typeface="Times New Roman" panose="02020603050405020304" pitchFamily="18" charset="0"/>
                        </a:rPr>
                        <a:t> Half Revelation Chapter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Summary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2</a:t>
                      </a:r>
                      <a:r>
                        <a:rPr lang="en-US" sz="2000" b="1" baseline="30000" dirty="0">
                          <a:effectLst/>
                          <a:latin typeface="Calibri" panose="020F0502020204030204" pitchFamily="34" charset="0"/>
                          <a:ea typeface="Calibri" panose="020F0502020204030204" pitchFamily="34" charset="0"/>
                          <a:cs typeface="Times New Roman" panose="02020603050405020304" pitchFamily="18" charset="0"/>
                        </a:rPr>
                        <a:t>nd</a:t>
                      </a:r>
                      <a:r>
                        <a:rPr lang="en-US" sz="2000" b="1" dirty="0">
                          <a:effectLst/>
                          <a:latin typeface="Calibri" panose="020F0502020204030204" pitchFamily="34" charset="0"/>
                          <a:ea typeface="Calibri" panose="020F0502020204030204" pitchFamily="34" charset="0"/>
                          <a:cs typeface="Times New Roman" panose="02020603050405020304" pitchFamily="18" charset="0"/>
                        </a:rPr>
                        <a:t> Half Revelation Chapter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0">
                <a:tc>
                  <a:txBody>
                    <a:bodyPr/>
                    <a:lstStyle/>
                    <a:p>
                      <a:pPr marL="0" marR="0" algn="ctr">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5">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1</a:t>
                      </a:r>
                      <a:r>
                        <a:rPr lang="en-US" sz="2000" baseline="30000" dirty="0">
                          <a:effectLst/>
                          <a:latin typeface="Calibri" panose="020F0502020204030204" pitchFamily="34" charset="0"/>
                          <a:ea typeface="Calibri" panose="020F0502020204030204" pitchFamily="34" charset="0"/>
                          <a:cs typeface="Times New Roman" panose="02020603050405020304" pitchFamily="18" charset="0"/>
                        </a:rPr>
                        <a:t>st</a:t>
                      </a:r>
                      <a:r>
                        <a:rPr lang="en-US" sz="2000" dirty="0">
                          <a:effectLst/>
                          <a:latin typeface="Calibri" panose="020F0502020204030204" pitchFamily="34" charset="0"/>
                          <a:ea typeface="Calibri" panose="020F0502020204030204" pitchFamily="34" charset="0"/>
                          <a:cs typeface="Times New Roman" panose="02020603050405020304" pitchFamily="18" charset="0"/>
                        </a:rPr>
                        <a:t> Century</a:t>
                      </a:r>
                    </a:p>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After Jesus Christ Ascended</a:t>
                      </a:r>
                    </a:p>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7 Churches in Asia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5">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0">
                <a:tc>
                  <a:txBody>
                    <a:bodyPr/>
                    <a:lstStyle/>
                    <a:p>
                      <a:pPr marL="0" marR="0" algn="ctr">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vMerge="1">
                  <a:txBody>
                    <a:bodyPr/>
                    <a:lstStyle/>
                    <a:p>
                      <a:endParaRPr lang="en-US"/>
                    </a:p>
                  </a:txBody>
                  <a:tcPr/>
                </a:tc>
                <a:tc vMerge="1">
                  <a:txBody>
                    <a:bodyPr/>
                    <a:lstStyle/>
                    <a:p>
                      <a:endParaRPr lang="en-US"/>
                    </a:p>
                  </a:txBody>
                  <a:tcPr/>
                </a:tc>
              </a:tr>
              <a:tr h="0">
                <a:tc>
                  <a:txBody>
                    <a:bodyPr/>
                    <a:lstStyle/>
                    <a:p>
                      <a:pPr marL="0" marR="0" algn="ctr">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vMerge="1">
                  <a:txBody>
                    <a:bodyPr/>
                    <a:lstStyle/>
                    <a:p>
                      <a:endParaRPr lang="en-US"/>
                    </a:p>
                  </a:txBody>
                  <a:tcPr/>
                </a:tc>
                <a:tc vMerge="1">
                  <a:txBody>
                    <a:bodyPr/>
                    <a:lstStyle/>
                    <a:p>
                      <a:endParaRPr lang="en-US"/>
                    </a:p>
                  </a:txBody>
                  <a:tcPr/>
                </a:tc>
              </a:tr>
              <a:tr h="0">
                <a:tc>
                  <a:txBody>
                    <a:bodyPr/>
                    <a:lstStyle/>
                    <a:p>
                      <a:pPr marL="0" marR="0" algn="ctr">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vMerge="1">
                  <a:txBody>
                    <a:bodyPr/>
                    <a:lstStyle/>
                    <a:p>
                      <a:endParaRPr lang="en-US"/>
                    </a:p>
                  </a:txBody>
                  <a:tcPr/>
                </a:tc>
                <a:tc vMerge="1">
                  <a:txBody>
                    <a:bodyPr/>
                    <a:lstStyle/>
                    <a:p>
                      <a:endParaRPr lang="en-US"/>
                    </a:p>
                  </a:txBody>
                  <a:tcPr/>
                </a:tc>
              </a:tr>
              <a:tr h="0">
                <a:tc>
                  <a:txBody>
                    <a:bodyPr/>
                    <a:lstStyle/>
                    <a:p>
                      <a:pPr marL="0" marR="0" algn="ctr">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vMerge="1">
                  <a:txBody>
                    <a:bodyPr/>
                    <a:lstStyle/>
                    <a:p>
                      <a:endParaRPr lang="en-US"/>
                    </a:p>
                  </a:txBody>
                  <a:tcPr/>
                </a:tc>
                <a:tc vMerge="1">
                  <a:txBody>
                    <a:bodyPr/>
                    <a:lstStyle/>
                    <a:p>
                      <a:endParaRPr lang="en-US"/>
                    </a:p>
                  </a:txBody>
                  <a:tcPr/>
                </a:tc>
              </a:tr>
              <a:tr h="0">
                <a:tc>
                  <a:txBody>
                    <a:bodyPr/>
                    <a:lstStyle/>
                    <a:p>
                      <a:pPr marL="0" marR="0" algn="ctr">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marL="0" marR="0" algn="ctr">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Seals are Opened / Tribulation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marL="0" marR="0" algn="ctr">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r>
              <a:tr h="0">
                <a:tc rowSpan="2">
                  <a:txBody>
                    <a:bodyPr/>
                    <a:lstStyle/>
                    <a:p>
                      <a:pPr marL="0" marR="0" algn="ctr">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rowSpan="2">
                  <a:txBody>
                    <a:bodyPr/>
                    <a:lstStyle/>
                    <a:p>
                      <a:pPr marL="0" marR="0" algn="ctr">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Rapture / Resurrection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marL="0" marR="0" algn="ctr">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r>
              <a:tr h="0">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r>
              <a:tr h="0">
                <a:tc>
                  <a:txBody>
                    <a:bodyPr/>
                    <a:lstStyle/>
                    <a:p>
                      <a:pPr marL="0" marR="0" algn="ctr">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rowSpan="4">
                  <a:txBody>
                    <a:bodyPr/>
                    <a:lstStyle/>
                    <a:p>
                      <a:pPr marL="0" marR="0" algn="ctr">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Trumpets and Vials / God’s Wrath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rowSpan="4">
                  <a:txBody>
                    <a:bodyPr/>
                    <a:lstStyle/>
                    <a:p>
                      <a:pPr marL="0" marR="0" algn="ctr">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r>
              <a:tr h="0">
                <a:tc>
                  <a:txBody>
                    <a:bodyPr/>
                    <a:lstStyle/>
                    <a:p>
                      <a:pPr marL="0" marR="0" algn="ctr">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vMerge="1">
                  <a:txBody>
                    <a:bodyPr/>
                    <a:lstStyle/>
                    <a:p>
                      <a:endParaRPr lang="en-US"/>
                    </a:p>
                  </a:txBody>
                  <a:tcPr/>
                </a:tc>
                <a:tc vMerge="1">
                  <a:txBody>
                    <a:bodyPr/>
                    <a:lstStyle/>
                    <a:p>
                      <a:endParaRPr lang="en-US"/>
                    </a:p>
                  </a:txBody>
                  <a:tcPr/>
                </a:tc>
              </a:tr>
              <a:tr h="0">
                <a:tc>
                  <a:txBody>
                    <a:bodyPr/>
                    <a:lstStyle/>
                    <a:p>
                      <a:pPr marL="0" marR="0" algn="ctr">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vMerge="1">
                  <a:txBody>
                    <a:bodyPr/>
                    <a:lstStyle/>
                    <a:p>
                      <a:endParaRPr lang="en-US"/>
                    </a:p>
                  </a:txBody>
                  <a:tcPr/>
                </a:tc>
                <a:tc vMerge="1">
                  <a:txBody>
                    <a:bodyPr/>
                    <a:lstStyle/>
                    <a:p>
                      <a:endParaRPr lang="en-US"/>
                    </a:p>
                  </a:txBody>
                  <a:tcPr/>
                </a:tc>
              </a:tr>
              <a:tr h="0">
                <a:tc>
                  <a:txBody>
                    <a:bodyPr/>
                    <a:lstStyle/>
                    <a:p>
                      <a:pPr marL="0" marR="0" algn="ctr">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vMerge="1">
                  <a:txBody>
                    <a:bodyPr/>
                    <a:lstStyle/>
                    <a:p>
                      <a:endParaRPr lang="en-US"/>
                    </a:p>
                  </a:txBody>
                  <a:tcPr/>
                </a:tc>
                <a:tc vMerge="1">
                  <a:txBody>
                    <a:bodyPr/>
                    <a:lstStyle/>
                    <a:p>
                      <a:endParaRPr lang="en-US"/>
                    </a:p>
                  </a:txBody>
                  <a:tcPr/>
                </a:tc>
              </a:tr>
              <a:tr h="0">
                <a:tc rowSpan="2">
                  <a:txBody>
                    <a:bodyPr/>
                    <a:lstStyle/>
                    <a:p>
                      <a:pPr marL="0" marR="0" algn="ctr">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rowSpan="2">
                  <a:txBody>
                    <a:bodyPr/>
                    <a:lstStyle/>
                    <a:p>
                      <a:pPr marL="0" marR="0" algn="ctr">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Babylon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ctr">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r>
              <a:tr h="0">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r>
              <a:tr h="0">
                <a:tc>
                  <a:txBody>
                    <a:bodyPr/>
                    <a:lstStyle/>
                    <a:p>
                      <a:pPr marL="0" marR="0" algn="ctr">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Armageddon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0">
                <a:tc>
                  <a:txBody>
                    <a:bodyPr/>
                    <a:lstStyle/>
                    <a:p>
                      <a:pPr marL="0" marR="0" algn="ctr">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marL="0" marR="0" algn="ctr">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Great White Throne Judgment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marL="0" marR="0" algn="ctr">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r>
              <a:tr h="0">
                <a:tc rowSpan="2">
                  <a:txBody>
                    <a:bodyPr/>
                    <a:lstStyle/>
                    <a:p>
                      <a:pPr marL="0" marR="0" algn="ctr">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rowSpan="2">
                  <a:txBody>
                    <a:bodyPr/>
                    <a:lstStyle/>
                    <a:p>
                      <a:pPr marL="0" marR="0" algn="ctr">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New Heaven and New Earth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marL="0" marR="0" algn="ctr">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r>
              <a:tr h="0">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r>
            </a:tbl>
          </a:graphicData>
        </a:graphic>
      </p:graphicFrame>
    </p:spTree>
    <p:extLst>
      <p:ext uri="{BB962C8B-B14F-4D97-AF65-F5344CB8AC3E}">
        <p14:creationId xmlns:p14="http://schemas.microsoft.com/office/powerpoint/2010/main" val="2223616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22946</TotalTime>
  <Words>3401</Words>
  <Application>Microsoft Office PowerPoint</Application>
  <PresentationFormat>Widescreen</PresentationFormat>
  <Paragraphs>162</Paragraphs>
  <Slides>52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Josh</cp:lastModifiedBy>
  <cp:revision>279</cp:revision>
  <cp:lastPrinted>2020-01-28T17:57:24Z</cp:lastPrinted>
  <dcterms:created xsi:type="dcterms:W3CDTF">2019-08-31T20:33:16Z</dcterms:created>
  <dcterms:modified xsi:type="dcterms:W3CDTF">2021-09-02T02:30:55Z</dcterms:modified>
</cp:coreProperties>
</file>