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319"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320"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9" r:id="rId36"/>
    <p:sldId id="290" r:id="rId37"/>
    <p:sldId id="306" r:id="rId38"/>
    <p:sldId id="311" r:id="rId39"/>
    <p:sldId id="307" r:id="rId40"/>
    <p:sldId id="312" r:id="rId41"/>
    <p:sldId id="308" r:id="rId42"/>
    <p:sldId id="313" r:id="rId43"/>
    <p:sldId id="314" r:id="rId44"/>
    <p:sldId id="315" r:id="rId45"/>
    <p:sldId id="316" r:id="rId46"/>
    <p:sldId id="317" r:id="rId47"/>
    <p:sldId id="309" r:id="rId48"/>
    <p:sldId id="310" r:id="rId49"/>
    <p:sldId id="291" r:id="rId50"/>
    <p:sldId id="292" r:id="rId51"/>
    <p:sldId id="293" r:id="rId52"/>
    <p:sldId id="294" r:id="rId53"/>
    <p:sldId id="295" r:id="rId54"/>
    <p:sldId id="296" r:id="rId55"/>
    <p:sldId id="32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 y="0"/>
            <a:ext cx="12185905" cy="6858000"/>
          </a:xfrm>
          <a:prstGeom prst="rect">
            <a:avLst/>
          </a:prstGeom>
        </p:spPr>
      </p:pic>
    </p:spTree>
    <p:extLst>
      <p:ext uri="{BB962C8B-B14F-4D97-AF65-F5344CB8AC3E}">
        <p14:creationId xmlns:p14="http://schemas.microsoft.com/office/powerpoint/2010/main" val="3546393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Jeremiah 23:29 Is not my word like as a fire? </a:t>
            </a:r>
            <a:r>
              <a:rPr lang="en-US" sz="4000" b="1" dirty="0" err="1" smtClean="0">
                <a:solidFill>
                  <a:prstClr val="white"/>
                </a:solidFill>
                <a:latin typeface="Georgia" panose="02040502050405020303" pitchFamily="18" charset="0"/>
              </a:rPr>
              <a:t>saith</a:t>
            </a:r>
            <a:r>
              <a:rPr lang="en-US" sz="4000" b="1" dirty="0" smtClean="0">
                <a:solidFill>
                  <a:prstClr val="white"/>
                </a:solidFill>
                <a:latin typeface="Georgia" panose="02040502050405020303" pitchFamily="18" charset="0"/>
              </a:rPr>
              <a:t> the LORD; and like a hammer that </a:t>
            </a:r>
            <a:r>
              <a:rPr lang="en-US" sz="4000" b="1" dirty="0" err="1" smtClean="0">
                <a:solidFill>
                  <a:prstClr val="white"/>
                </a:solidFill>
                <a:latin typeface="Georgia" panose="02040502050405020303" pitchFamily="18" charset="0"/>
              </a:rPr>
              <a:t>breaketh</a:t>
            </a:r>
            <a:r>
              <a:rPr lang="en-US" sz="4000" b="1" dirty="0" smtClean="0">
                <a:solidFill>
                  <a:prstClr val="white"/>
                </a:solidFill>
                <a:latin typeface="Georgia" panose="02040502050405020303" pitchFamily="18" charset="0"/>
              </a:rPr>
              <a:t> the rock in pieces?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64154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4401205"/>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Jeremiah 23:39 Therefore, behold, I, even I, will utterly forget you, and I will forsake you, and the city that I gave you and your fathers, and cast you out of my presence: And I will bring an everlasting reproach upon you, and a perpetual shame, which shall not be forgotten.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48821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1323439"/>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John 17:17 Sanctify them through thy truth: thy word is truth.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5509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1323439"/>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Psalm 119:140 Thy word is very pure: therefore thy servant </a:t>
            </a:r>
            <a:r>
              <a:rPr lang="en-US" sz="4000" b="1" dirty="0" err="1" smtClean="0">
                <a:solidFill>
                  <a:prstClr val="white"/>
                </a:solidFill>
                <a:latin typeface="Georgia" panose="02040502050405020303" pitchFamily="18" charset="0"/>
              </a:rPr>
              <a:t>loveth</a:t>
            </a:r>
            <a:r>
              <a:rPr lang="en-US" sz="4000" b="1" dirty="0" smtClean="0">
                <a:solidFill>
                  <a:prstClr val="white"/>
                </a:solidFill>
                <a:latin typeface="Georgia" panose="02040502050405020303" pitchFamily="18" charset="0"/>
              </a:rPr>
              <a:t> it.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472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6247864"/>
          </a:xfrm>
          <a:prstGeom prst="rect">
            <a:avLst/>
          </a:prstGeom>
        </p:spPr>
        <p:txBody>
          <a:bodyPr wrap="square">
            <a:spAutoFit/>
          </a:bodyPr>
          <a:lstStyle/>
          <a:p>
            <a:pPr algn="just"/>
            <a:r>
              <a:rPr lang="en-US" sz="3900" b="1" dirty="0" smtClean="0">
                <a:solidFill>
                  <a:prstClr val="white"/>
                </a:solidFill>
                <a:latin typeface="Georgia" panose="02040502050405020303" pitchFamily="18" charset="0"/>
              </a:rPr>
              <a:t>Isaiah 55:10-11 For as the rain cometh down, and the snow from heaven, and </a:t>
            </a:r>
            <a:r>
              <a:rPr lang="en-US" sz="3900" b="1" dirty="0" err="1" smtClean="0">
                <a:solidFill>
                  <a:prstClr val="white"/>
                </a:solidFill>
                <a:latin typeface="Georgia" panose="02040502050405020303" pitchFamily="18" charset="0"/>
              </a:rPr>
              <a:t>returneth</a:t>
            </a:r>
            <a:r>
              <a:rPr lang="en-US" sz="3900" b="1" dirty="0" smtClean="0">
                <a:solidFill>
                  <a:prstClr val="white"/>
                </a:solidFill>
                <a:latin typeface="Georgia" panose="02040502050405020303" pitchFamily="18" charset="0"/>
              </a:rPr>
              <a:t> not thither, but </a:t>
            </a:r>
            <a:r>
              <a:rPr lang="en-US" sz="3900" b="1" dirty="0" err="1" smtClean="0">
                <a:solidFill>
                  <a:prstClr val="white"/>
                </a:solidFill>
                <a:latin typeface="Georgia" panose="02040502050405020303" pitchFamily="18" charset="0"/>
              </a:rPr>
              <a:t>watereth</a:t>
            </a:r>
            <a:r>
              <a:rPr lang="en-US" sz="3900" b="1" dirty="0" smtClean="0">
                <a:solidFill>
                  <a:prstClr val="white"/>
                </a:solidFill>
                <a:latin typeface="Georgia" panose="02040502050405020303" pitchFamily="18" charset="0"/>
              </a:rPr>
              <a:t> the earth, and </a:t>
            </a:r>
            <a:r>
              <a:rPr lang="en-US" sz="3900" b="1" dirty="0" err="1" smtClean="0">
                <a:solidFill>
                  <a:prstClr val="white"/>
                </a:solidFill>
                <a:latin typeface="Georgia" panose="02040502050405020303" pitchFamily="18" charset="0"/>
              </a:rPr>
              <a:t>maketh</a:t>
            </a:r>
            <a:r>
              <a:rPr lang="en-US" sz="3900" b="1" dirty="0" smtClean="0">
                <a:solidFill>
                  <a:prstClr val="white"/>
                </a:solidFill>
                <a:latin typeface="Georgia" panose="02040502050405020303" pitchFamily="18" charset="0"/>
              </a:rPr>
              <a:t> it bring forth and bud, that it may give seed to the sower, and bread to the eater: So shall my word be that </a:t>
            </a:r>
            <a:r>
              <a:rPr lang="en-US" sz="3900" b="1" dirty="0" err="1" smtClean="0">
                <a:solidFill>
                  <a:prstClr val="white"/>
                </a:solidFill>
                <a:latin typeface="Georgia" panose="02040502050405020303" pitchFamily="18" charset="0"/>
              </a:rPr>
              <a:t>goeth</a:t>
            </a:r>
            <a:r>
              <a:rPr lang="en-US" sz="3900" b="1" dirty="0" smtClean="0">
                <a:solidFill>
                  <a:prstClr val="white"/>
                </a:solidFill>
                <a:latin typeface="Georgia" panose="02040502050405020303" pitchFamily="18" charset="0"/>
              </a:rPr>
              <a:t> forth out of my mouth: it shall not return unto me void, but it shall accomplish that which I please, and it shall prosper in the thing whereto I sent it.</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3892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4401205"/>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1 Thessalonians 2:13 For this cause also thank we God without ceasing, because, when ye received the word of God which ye heard of us, ye received it not as the word of men, but as it is in truth, the word of God, which effectually </a:t>
            </a:r>
            <a:r>
              <a:rPr lang="en-US" sz="4000" b="1" dirty="0" err="1" smtClean="0">
                <a:solidFill>
                  <a:prstClr val="white"/>
                </a:solidFill>
                <a:latin typeface="Georgia" panose="02040502050405020303" pitchFamily="18" charset="0"/>
              </a:rPr>
              <a:t>worketh</a:t>
            </a:r>
            <a:r>
              <a:rPr lang="en-US" sz="4000" b="1" dirty="0" smtClean="0">
                <a:solidFill>
                  <a:prstClr val="white"/>
                </a:solidFill>
                <a:latin typeface="Georgia" panose="02040502050405020303" pitchFamily="18" charset="0"/>
              </a:rPr>
              <a:t> also in you that believe.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7269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Psalm 138:2  I will worship toward thy holy temple, and praise thy name for thy lovingkindness and for thy truth: for thou hast magnified thy word above all thy name.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54929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1323439"/>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Luke 21:33 Heaven and earth shall pass away: but my words shall not pass away.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4515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Proverbs 30:5-6 Every word of God is pure: he is a shield unto them that put their trust in him. Add thou not unto his words, lest he reprove thee, and thou be found a liar.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3551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1 Peter 1:25 But the word of the Lord </a:t>
            </a:r>
            <a:r>
              <a:rPr lang="en-US" sz="4000" b="1" dirty="0" err="1" smtClean="0">
                <a:solidFill>
                  <a:prstClr val="white"/>
                </a:solidFill>
                <a:latin typeface="Georgia" panose="02040502050405020303" pitchFamily="18" charset="0"/>
              </a:rPr>
              <a:t>endureth</a:t>
            </a:r>
            <a:r>
              <a:rPr lang="en-US" sz="4000" b="1" dirty="0" smtClean="0">
                <a:solidFill>
                  <a:prstClr val="white"/>
                </a:solidFill>
                <a:latin typeface="Georgia" panose="02040502050405020303" pitchFamily="18" charset="0"/>
              </a:rPr>
              <a:t> for ever. And this is the word which by the gospel is preached unto you.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94110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Inspired</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Word of God</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Hebrews 4:12 For the word of God is quick, and powerful, and sharper than any </a:t>
            </a:r>
            <a:r>
              <a:rPr lang="en-US" sz="4000" b="1" dirty="0" err="1" smtClean="0">
                <a:solidFill>
                  <a:prstClr val="white"/>
                </a:solidFill>
                <a:latin typeface="Georgia" panose="02040502050405020303" pitchFamily="18" charset="0"/>
              </a:rPr>
              <a:t>twoedged</a:t>
            </a:r>
            <a:r>
              <a:rPr lang="en-US" sz="4000" b="1" dirty="0" smtClean="0">
                <a:solidFill>
                  <a:prstClr val="white"/>
                </a:solidFill>
                <a:latin typeface="Georgia" panose="02040502050405020303" pitchFamily="18" charset="0"/>
              </a:rPr>
              <a:t> sword, piercing even to the dividing asunder of soul and spirit, and of the joints and marrow, and is a discerner of the thoughts and intents of the heart.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9969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1 Peter 2:2 As newborn babes, desire the sincere milk of the word, that ye may grow thereby: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11006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Deuteronomy 4:2 Ye shall not add unto the word which I command you, neither shall ye diminish ought from it, that ye may keep the commandments of the LORD your God which I command you.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7236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509200"/>
          </a:xfrm>
          <a:prstGeom prst="rect">
            <a:avLst/>
          </a:prstGeom>
        </p:spPr>
        <p:txBody>
          <a:bodyPr wrap="square">
            <a:spAutoFit/>
          </a:bodyPr>
          <a:lstStyle/>
          <a:p>
            <a:pPr algn="just"/>
            <a:r>
              <a:rPr lang="en-US" sz="3200" b="1" dirty="0" smtClean="0">
                <a:solidFill>
                  <a:prstClr val="white"/>
                </a:solidFill>
                <a:latin typeface="Georgia" panose="02040502050405020303" pitchFamily="18" charset="0"/>
              </a:rPr>
              <a:t>Matthew 17:18-21 says this: 18 And Jesus rebuked the devil; and he departed out of him: and the child was cured from that very hour. 19 Then came the disciples to Jesus apart, and said, Why could not we cast him out? 20 And Jesus said unto them, Because of your unbelief: for verily I say unto you, If ye have faith as a grain of mustard seed, ye shall say unto this mountain, Remove hence to yonder place; and it shall remove; and nothing shall be impossible unto you. 21 </a:t>
            </a:r>
            <a:r>
              <a:rPr lang="en-US" sz="3200" b="1" u="sng" dirty="0" smtClean="0">
                <a:solidFill>
                  <a:prstClr val="white"/>
                </a:solidFill>
                <a:latin typeface="Georgia" panose="02040502050405020303" pitchFamily="18" charset="0"/>
              </a:rPr>
              <a:t>Howbeit this kind </a:t>
            </a:r>
            <a:r>
              <a:rPr lang="en-US" sz="3200" b="1" u="sng" dirty="0" err="1" smtClean="0">
                <a:solidFill>
                  <a:prstClr val="white"/>
                </a:solidFill>
                <a:latin typeface="Georgia" panose="02040502050405020303" pitchFamily="18" charset="0"/>
              </a:rPr>
              <a:t>goeth</a:t>
            </a:r>
            <a:r>
              <a:rPr lang="en-US" sz="3200" b="1" u="sng" dirty="0" smtClean="0">
                <a:solidFill>
                  <a:prstClr val="white"/>
                </a:solidFill>
                <a:latin typeface="Georgia" panose="02040502050405020303" pitchFamily="18" charset="0"/>
              </a:rPr>
              <a:t> not out but by prayer and fasting.</a:t>
            </a:r>
            <a:endParaRPr lang="en-US" sz="3200" b="1" u="sng"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09144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3600" b="1" dirty="0" smtClean="0">
                <a:solidFill>
                  <a:prstClr val="white"/>
                </a:solidFill>
                <a:latin typeface="Georgia" panose="02040502050405020303" pitchFamily="18" charset="0"/>
              </a:rPr>
              <a:t>Matthew 18:10-12 says this: 10 Take heed that ye despise not one of these little ones; for I say unto you, That in heaven their angels do always behold the face of my Father which is in heaven. 11 </a:t>
            </a:r>
            <a:r>
              <a:rPr lang="en-US" sz="3600" b="1" u="sng" dirty="0" smtClean="0">
                <a:solidFill>
                  <a:prstClr val="white"/>
                </a:solidFill>
                <a:latin typeface="Georgia" panose="02040502050405020303" pitchFamily="18" charset="0"/>
              </a:rPr>
              <a:t>For the Son of man is come to save that which was lost.</a:t>
            </a:r>
            <a:r>
              <a:rPr lang="en-US" sz="3600" b="1" dirty="0" smtClean="0">
                <a:solidFill>
                  <a:prstClr val="white"/>
                </a:solidFill>
                <a:latin typeface="Georgia" panose="02040502050405020303" pitchFamily="18" charset="0"/>
              </a:rPr>
              <a:t> 12 How think ye? if a man have an hundred sheep, and one of them be gone astray, doth he not leave the ninety and nine, and </a:t>
            </a:r>
            <a:r>
              <a:rPr lang="en-US" sz="3600" b="1" dirty="0" err="1" smtClean="0">
                <a:solidFill>
                  <a:prstClr val="white"/>
                </a:solidFill>
                <a:latin typeface="Georgia" panose="02040502050405020303" pitchFamily="18" charset="0"/>
              </a:rPr>
              <a:t>goeth</a:t>
            </a:r>
            <a:r>
              <a:rPr lang="en-US" sz="3600" b="1" dirty="0" smtClean="0">
                <a:solidFill>
                  <a:prstClr val="white"/>
                </a:solidFill>
                <a:latin typeface="Georgia" panose="02040502050405020303" pitchFamily="18" charset="0"/>
              </a:rPr>
              <a:t> into the mountains, and </a:t>
            </a:r>
            <a:r>
              <a:rPr lang="en-US" sz="3600" b="1" dirty="0" err="1" smtClean="0">
                <a:solidFill>
                  <a:prstClr val="white"/>
                </a:solidFill>
                <a:latin typeface="Georgia" panose="02040502050405020303" pitchFamily="18" charset="0"/>
              </a:rPr>
              <a:t>seeketh</a:t>
            </a:r>
            <a:r>
              <a:rPr lang="en-US" sz="3600" b="1" dirty="0" smtClean="0">
                <a:solidFill>
                  <a:prstClr val="white"/>
                </a:solidFill>
                <a:latin typeface="Georgia" panose="02040502050405020303" pitchFamily="18" charset="0"/>
              </a:rPr>
              <a:t> that which is gone astray?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96283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Matthew 23:14 </a:t>
            </a:r>
            <a:r>
              <a:rPr lang="en-US" sz="4000" b="1" u="sng" dirty="0" smtClean="0">
                <a:solidFill>
                  <a:prstClr val="white"/>
                </a:solidFill>
                <a:latin typeface="Georgia" panose="02040502050405020303" pitchFamily="18" charset="0"/>
              </a:rPr>
              <a:t>Woe unto you, scribes and Pharisees, hypocrites! for ye devour widows’ houses, and for a </a:t>
            </a:r>
            <a:r>
              <a:rPr lang="en-US" sz="4000" b="1" u="sng" dirty="0" err="1" smtClean="0">
                <a:solidFill>
                  <a:prstClr val="white"/>
                </a:solidFill>
                <a:latin typeface="Georgia" panose="02040502050405020303" pitchFamily="18" charset="0"/>
              </a:rPr>
              <a:t>pretence</a:t>
            </a:r>
            <a:r>
              <a:rPr lang="en-US" sz="4000" b="1" u="sng" dirty="0" smtClean="0">
                <a:solidFill>
                  <a:prstClr val="white"/>
                </a:solidFill>
                <a:latin typeface="Georgia" panose="02040502050405020303" pitchFamily="18" charset="0"/>
              </a:rPr>
              <a:t> make long prayer: therefore ye shall receive the greater damnation.</a:t>
            </a:r>
            <a:endParaRPr lang="en-US" sz="4000" b="1" u="sng"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2448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Mark 7:15-16 says this: 15 There is nothing from without a man, that entering into him can defile him: but the things which come out of him, those are they that defile the man. 16 </a:t>
            </a:r>
            <a:r>
              <a:rPr lang="en-US" sz="4000" b="1" u="sng" dirty="0" smtClean="0">
                <a:solidFill>
                  <a:prstClr val="white"/>
                </a:solidFill>
                <a:latin typeface="Georgia" panose="02040502050405020303" pitchFamily="18" charset="0"/>
              </a:rPr>
              <a:t>If any man have ears to hear, let him hear.</a:t>
            </a:r>
            <a:endParaRPr lang="en-US" sz="4000" b="1" u="sng"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52643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6186309"/>
          </a:xfrm>
          <a:prstGeom prst="rect">
            <a:avLst/>
          </a:prstGeom>
        </p:spPr>
        <p:txBody>
          <a:bodyPr wrap="square">
            <a:spAutoFit/>
          </a:bodyPr>
          <a:lstStyle/>
          <a:p>
            <a:pPr algn="just"/>
            <a:r>
              <a:rPr lang="en-US" sz="3600" b="1" dirty="0" smtClean="0">
                <a:solidFill>
                  <a:prstClr val="white"/>
                </a:solidFill>
                <a:latin typeface="Georgia" panose="02040502050405020303" pitchFamily="18" charset="0"/>
              </a:rPr>
              <a:t>Mark 9:43-46 says this: 43 And if thy hand offend thee, cut it off: it is better for thee to enter into life maimed, than having two hands to go into hell, into the fire that never shall be quenched: 44 </a:t>
            </a:r>
            <a:r>
              <a:rPr lang="en-US" sz="3600" b="1" u="sng" dirty="0" smtClean="0">
                <a:solidFill>
                  <a:prstClr val="white"/>
                </a:solidFill>
                <a:latin typeface="Georgia" panose="02040502050405020303" pitchFamily="18" charset="0"/>
              </a:rPr>
              <a:t>Where their worm </a:t>
            </a:r>
            <a:r>
              <a:rPr lang="en-US" sz="3600" b="1" u="sng" dirty="0" err="1" smtClean="0">
                <a:solidFill>
                  <a:prstClr val="white"/>
                </a:solidFill>
                <a:latin typeface="Georgia" panose="02040502050405020303" pitchFamily="18" charset="0"/>
              </a:rPr>
              <a:t>dieth</a:t>
            </a:r>
            <a:r>
              <a:rPr lang="en-US" sz="3600" b="1" u="sng" dirty="0" smtClean="0">
                <a:solidFill>
                  <a:prstClr val="white"/>
                </a:solidFill>
                <a:latin typeface="Georgia" panose="02040502050405020303" pitchFamily="18" charset="0"/>
              </a:rPr>
              <a:t> not, and the fire is not quenched.</a:t>
            </a:r>
            <a:r>
              <a:rPr lang="en-US" sz="3600" b="1" dirty="0" smtClean="0">
                <a:solidFill>
                  <a:prstClr val="white"/>
                </a:solidFill>
                <a:latin typeface="Georgia" panose="02040502050405020303" pitchFamily="18" charset="0"/>
              </a:rPr>
              <a:t> 45 And if thy foot offend thee, cut it off: it is better for thee to enter halt into life, than having two feet to be cast into hell, into the fire that never shall be quenched: 46 </a:t>
            </a:r>
            <a:r>
              <a:rPr lang="en-US" sz="3600" b="1" u="sng" dirty="0" smtClean="0">
                <a:solidFill>
                  <a:prstClr val="white"/>
                </a:solidFill>
                <a:latin typeface="Georgia" panose="02040502050405020303" pitchFamily="18" charset="0"/>
              </a:rPr>
              <a:t>Where their worm </a:t>
            </a:r>
            <a:r>
              <a:rPr lang="en-US" sz="3600" b="1" u="sng" dirty="0" err="1" smtClean="0">
                <a:solidFill>
                  <a:prstClr val="white"/>
                </a:solidFill>
                <a:latin typeface="Georgia" panose="02040502050405020303" pitchFamily="18" charset="0"/>
              </a:rPr>
              <a:t>dieth</a:t>
            </a:r>
            <a:r>
              <a:rPr lang="en-US" sz="3600" b="1" u="sng" dirty="0" smtClean="0">
                <a:solidFill>
                  <a:prstClr val="white"/>
                </a:solidFill>
                <a:latin typeface="Georgia" panose="02040502050405020303" pitchFamily="18" charset="0"/>
              </a:rPr>
              <a:t> not, and the fire is not quenched.</a:t>
            </a:r>
            <a:endParaRPr lang="en-US" sz="3600" b="1" u="sng" dirty="0">
              <a:solidFill>
                <a:prstClr val="white"/>
              </a:solidFill>
              <a:latin typeface="Georgia" panose="02040502050405020303" pitchFamily="18" charset="0"/>
            </a:endParaRPr>
          </a:p>
        </p:txBody>
      </p:sp>
    </p:spTree>
    <p:extLst>
      <p:ext uri="{BB962C8B-B14F-4D97-AF65-F5344CB8AC3E}">
        <p14:creationId xmlns:p14="http://schemas.microsoft.com/office/powerpoint/2010/main" val="438461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4401205"/>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Mark 11:25-26 says this: 25 And when ye stand praying, forgive, if ye have ought against any: that your Father also which is in heaven may forgive you your trespasses. 26 </a:t>
            </a:r>
            <a:r>
              <a:rPr lang="en-US" sz="4000" b="1" u="sng" dirty="0" smtClean="0">
                <a:solidFill>
                  <a:prstClr val="white"/>
                </a:solidFill>
                <a:latin typeface="Georgia" panose="02040502050405020303" pitchFamily="18" charset="0"/>
              </a:rPr>
              <a:t>But if ye do not forgive, neither will your Father which is in heaven forgive your trespasses.</a:t>
            </a:r>
            <a:endParaRPr lang="en-US" sz="4000" b="1" u="sng"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4894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3600" b="1" dirty="0" smtClean="0">
                <a:solidFill>
                  <a:prstClr val="white"/>
                </a:solidFill>
                <a:latin typeface="Georgia" panose="02040502050405020303" pitchFamily="18" charset="0"/>
              </a:rPr>
              <a:t>Revelation 22:18-19 says this: 18 For I testify unto every man that </a:t>
            </a:r>
            <a:r>
              <a:rPr lang="en-US" sz="3600" b="1" dirty="0" err="1" smtClean="0">
                <a:solidFill>
                  <a:prstClr val="white"/>
                </a:solidFill>
                <a:latin typeface="Georgia" panose="02040502050405020303" pitchFamily="18" charset="0"/>
              </a:rPr>
              <a:t>heareth</a:t>
            </a:r>
            <a:r>
              <a:rPr lang="en-US" sz="3600" b="1" dirty="0" smtClean="0">
                <a:solidFill>
                  <a:prstClr val="white"/>
                </a:solidFill>
                <a:latin typeface="Georgia" panose="02040502050405020303" pitchFamily="18" charset="0"/>
              </a:rPr>
              <a:t> the words of the prophecy of this book, If any man shall add unto these things, God shall add unto him the plagues that are written in this book: 19 And if any man shall take away from the words of the book of this prophecy, God shall take away his part out of the book of life, and out of the holy city, and from the things which are written in this book.</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94704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schemeClr val="bg1"/>
                </a:solidFill>
                <a:effectLst>
                  <a:glow rad="127000">
                    <a:schemeClr val="bg1">
                      <a:lumMod val="85000"/>
                      <a:alpha val="40000"/>
                    </a:schemeClr>
                  </a:glow>
                </a:effectLst>
                <a:latin typeface="Georgia" panose="02040502050405020303" pitchFamily="18" charset="0"/>
              </a:rPr>
              <a:t>True Words Christian Church</a:t>
            </a:r>
            <a:endParaRPr lang="en-US" sz="2000" b="1" dirty="0">
              <a:solidFill>
                <a:schemeClr val="bg1"/>
              </a:solidFill>
              <a:effectLst>
                <a:glow rad="127000">
                  <a:schemeClr val="bg1">
                    <a:lumMod val="85000"/>
                    <a:alpha val="40000"/>
                  </a:schemeClr>
                </a:glow>
              </a:effectLst>
              <a:latin typeface="Georgia" panose="02040502050405020303" pitchFamily="18" charset="0"/>
            </a:endParaRP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smtClean="0">
                <a:solidFill>
                  <a:schemeClr val="bg1"/>
                </a:solidFill>
                <a:latin typeface="Georgia" panose="02040502050405020303" pitchFamily="18" charset="0"/>
              </a:rPr>
              <a:t>1 John 5:7 For there are three that bear record in heaven, the Father, the Word, and the Holy Ghost: and these three are one.</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52500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2" name="Table 1"/>
          <p:cNvGraphicFramePr>
            <a:graphicFrameLocks noGrp="1"/>
          </p:cNvGraphicFramePr>
          <p:nvPr>
            <p:extLst>
              <p:ext uri="{D42A27DB-BD31-4B8C-83A1-F6EECF244321}">
                <p14:modId xmlns:p14="http://schemas.microsoft.com/office/powerpoint/2010/main" val="1299379321"/>
              </p:ext>
            </p:extLst>
          </p:nvPr>
        </p:nvGraphicFramePr>
        <p:xfrm>
          <a:off x="2368347" y="1441560"/>
          <a:ext cx="7068318" cy="4632960"/>
        </p:xfrm>
        <a:graphic>
          <a:graphicData uri="http://schemas.openxmlformats.org/drawingml/2006/table">
            <a:tbl>
              <a:tblPr firstRow="1" bandRow="1">
                <a:tableStyleId>{0505E3EF-67EA-436B-97B2-0124C06EBD24}</a:tableStyleId>
              </a:tblPr>
              <a:tblGrid>
                <a:gridCol w="3534159"/>
                <a:gridCol w="3534159"/>
              </a:tblGrid>
              <a:tr h="370840">
                <a:tc>
                  <a:txBody>
                    <a:bodyPr/>
                    <a:lstStyle/>
                    <a:p>
                      <a:r>
                        <a:rPr lang="en-US" sz="3200" b="1" dirty="0" smtClean="0">
                          <a:latin typeface="Georgia" panose="02040502050405020303" pitchFamily="18" charset="0"/>
                        </a:rPr>
                        <a:t>Matthew 17:21</a:t>
                      </a:r>
                      <a:endParaRPr lang="en-US" sz="3200" b="1" dirty="0">
                        <a:latin typeface="Georgia" panose="02040502050405020303" pitchFamily="18" charset="0"/>
                      </a:endParaRPr>
                    </a:p>
                  </a:txBody>
                  <a:tcPr/>
                </a:tc>
                <a:tc>
                  <a:txBody>
                    <a:bodyPr/>
                    <a:lstStyle/>
                    <a:p>
                      <a:r>
                        <a:rPr lang="en-US" sz="3200" b="1" dirty="0" smtClean="0">
                          <a:latin typeface="Georgia" panose="02040502050405020303" pitchFamily="18" charset="0"/>
                        </a:rPr>
                        <a:t>Mark 9:44</a:t>
                      </a:r>
                      <a:endParaRPr lang="en-US" sz="3200" b="1" dirty="0">
                        <a:latin typeface="Georgia" panose="02040502050405020303" pitchFamily="18" charset="0"/>
                      </a:endParaRPr>
                    </a:p>
                  </a:txBody>
                  <a:tcPr/>
                </a:tc>
              </a:tr>
              <a:tr h="370840">
                <a:tc>
                  <a:txBody>
                    <a:bodyPr/>
                    <a:lstStyle/>
                    <a:p>
                      <a:r>
                        <a:rPr lang="en-US" sz="3200" b="1" dirty="0" smtClean="0">
                          <a:latin typeface="Georgia" panose="02040502050405020303" pitchFamily="18" charset="0"/>
                        </a:rPr>
                        <a:t>Matthew 18:11</a:t>
                      </a:r>
                      <a:endParaRPr lang="en-US" sz="3200" b="1" dirty="0">
                        <a:latin typeface="Georgia" panose="02040502050405020303" pitchFamily="18" charset="0"/>
                      </a:endParaRPr>
                    </a:p>
                  </a:txBody>
                  <a:tcPr/>
                </a:tc>
                <a:tc>
                  <a:txBody>
                    <a:bodyPr/>
                    <a:lstStyle/>
                    <a:p>
                      <a:r>
                        <a:rPr lang="en-US" sz="3200" b="1" dirty="0" smtClean="0">
                          <a:latin typeface="Georgia" panose="02040502050405020303" pitchFamily="18" charset="0"/>
                        </a:rPr>
                        <a:t>Mark 9:46</a:t>
                      </a:r>
                      <a:endParaRPr lang="en-US" sz="3200" b="1" dirty="0">
                        <a:latin typeface="Georgia" panose="02040502050405020303" pitchFamily="18" charset="0"/>
                      </a:endParaRPr>
                    </a:p>
                  </a:txBody>
                  <a:tcPr/>
                </a:tc>
              </a:tr>
              <a:tr h="370840">
                <a:tc>
                  <a:txBody>
                    <a:bodyPr/>
                    <a:lstStyle/>
                    <a:p>
                      <a:r>
                        <a:rPr lang="en-US" sz="3200" b="1" dirty="0" smtClean="0">
                          <a:latin typeface="Georgia" panose="02040502050405020303" pitchFamily="18" charset="0"/>
                        </a:rPr>
                        <a:t>Matthew 23:14</a:t>
                      </a:r>
                      <a:endParaRPr lang="en-US" sz="3200" b="1" dirty="0">
                        <a:latin typeface="Georgia" panose="02040502050405020303" pitchFamily="18" charset="0"/>
                      </a:endParaRPr>
                    </a:p>
                  </a:txBody>
                  <a:tcPr/>
                </a:tc>
                <a:tc>
                  <a:txBody>
                    <a:bodyPr/>
                    <a:lstStyle/>
                    <a:p>
                      <a:r>
                        <a:rPr lang="en-US" sz="3200" b="1" dirty="0" smtClean="0">
                          <a:latin typeface="Georgia" panose="02040502050405020303" pitchFamily="18" charset="0"/>
                        </a:rPr>
                        <a:t>Mark 11:26</a:t>
                      </a:r>
                      <a:endParaRPr lang="en-US" sz="3200" b="1" dirty="0">
                        <a:latin typeface="Georgia" panose="02040502050405020303" pitchFamily="18" charset="0"/>
                      </a:endParaRPr>
                    </a:p>
                  </a:txBody>
                  <a:tcPr/>
                </a:tc>
              </a:tr>
              <a:tr h="370840">
                <a:tc>
                  <a:txBody>
                    <a:bodyPr/>
                    <a:lstStyle/>
                    <a:p>
                      <a:r>
                        <a:rPr lang="en-US" sz="3200" b="1" dirty="0" smtClean="0">
                          <a:latin typeface="Georgia" panose="02040502050405020303" pitchFamily="18" charset="0"/>
                        </a:rPr>
                        <a:t>Mark 7:16</a:t>
                      </a:r>
                      <a:endParaRPr lang="en-US" sz="3200" b="1" dirty="0">
                        <a:latin typeface="Georgia" panose="02040502050405020303" pitchFamily="18" charset="0"/>
                      </a:endParaRPr>
                    </a:p>
                  </a:txBody>
                  <a:tcPr/>
                </a:tc>
                <a:tc>
                  <a:txBody>
                    <a:bodyPr/>
                    <a:lstStyle/>
                    <a:p>
                      <a:r>
                        <a:rPr lang="en-US" sz="3200" b="1" dirty="0" smtClean="0">
                          <a:latin typeface="Georgia" panose="02040502050405020303" pitchFamily="18" charset="0"/>
                        </a:rPr>
                        <a:t>Mark 15:28</a:t>
                      </a:r>
                      <a:endParaRPr lang="en-US" sz="3200" b="1" dirty="0">
                        <a:latin typeface="Georgia" panose="02040502050405020303" pitchFamily="18" charset="0"/>
                      </a:endParaRPr>
                    </a:p>
                  </a:txBody>
                  <a:tcPr/>
                </a:tc>
              </a:tr>
              <a:tr h="370840">
                <a:tc>
                  <a:txBody>
                    <a:bodyPr/>
                    <a:lstStyle/>
                    <a:p>
                      <a:r>
                        <a:rPr lang="en-US" sz="3200" b="1" dirty="0" smtClean="0">
                          <a:latin typeface="Georgia" panose="02040502050405020303" pitchFamily="18" charset="0"/>
                        </a:rPr>
                        <a:t>Luke 17:36</a:t>
                      </a:r>
                      <a:endParaRPr lang="en-US" sz="3200" b="1" dirty="0">
                        <a:latin typeface="Georgia" panose="02040502050405020303" pitchFamily="18" charset="0"/>
                      </a:endParaRPr>
                    </a:p>
                  </a:txBody>
                  <a:tcPr/>
                </a:tc>
                <a:tc>
                  <a:txBody>
                    <a:bodyPr/>
                    <a:lstStyle/>
                    <a:p>
                      <a:r>
                        <a:rPr lang="en-US" sz="3200" b="1" dirty="0" smtClean="0">
                          <a:latin typeface="Georgia" panose="02040502050405020303" pitchFamily="18" charset="0"/>
                        </a:rPr>
                        <a:t>Acts 24:6-8</a:t>
                      </a:r>
                      <a:endParaRPr lang="en-US" sz="3200" b="1" dirty="0">
                        <a:latin typeface="Georgia" panose="02040502050405020303" pitchFamily="18" charset="0"/>
                      </a:endParaRPr>
                    </a:p>
                  </a:txBody>
                  <a:tcPr/>
                </a:tc>
              </a:tr>
              <a:tr h="370840">
                <a:tc>
                  <a:txBody>
                    <a:bodyPr/>
                    <a:lstStyle/>
                    <a:p>
                      <a:r>
                        <a:rPr lang="en-US" sz="3200" b="1" dirty="0" smtClean="0">
                          <a:latin typeface="Georgia" panose="02040502050405020303" pitchFamily="18" charset="0"/>
                        </a:rPr>
                        <a:t>John 5:3-4</a:t>
                      </a:r>
                      <a:endParaRPr lang="en-US" sz="3200" b="1" dirty="0">
                        <a:latin typeface="Georgia" panose="02040502050405020303" pitchFamily="18" charset="0"/>
                      </a:endParaRPr>
                    </a:p>
                  </a:txBody>
                  <a:tcPr/>
                </a:tc>
                <a:tc>
                  <a:txBody>
                    <a:bodyPr/>
                    <a:lstStyle/>
                    <a:p>
                      <a:r>
                        <a:rPr lang="en-US" sz="3200" b="1" dirty="0" smtClean="0">
                          <a:latin typeface="Georgia" panose="02040502050405020303" pitchFamily="18" charset="0"/>
                        </a:rPr>
                        <a:t>Acts 28:29</a:t>
                      </a:r>
                      <a:endParaRPr lang="en-US" sz="3200" b="1" dirty="0">
                        <a:latin typeface="Georgia" panose="02040502050405020303" pitchFamily="18" charset="0"/>
                      </a:endParaRPr>
                    </a:p>
                  </a:txBody>
                  <a:tcPr/>
                </a:tc>
              </a:tr>
              <a:tr h="370840">
                <a:tc>
                  <a:txBody>
                    <a:bodyPr/>
                    <a:lstStyle/>
                    <a:p>
                      <a:r>
                        <a:rPr lang="en-US" sz="3200" b="1" dirty="0" smtClean="0">
                          <a:latin typeface="Georgia" panose="02040502050405020303" pitchFamily="18" charset="0"/>
                        </a:rPr>
                        <a:t>Acts 8:37</a:t>
                      </a:r>
                      <a:endParaRPr lang="en-US" sz="3200" b="1" dirty="0">
                        <a:latin typeface="Georgia" panose="02040502050405020303" pitchFamily="18" charset="0"/>
                      </a:endParaRPr>
                    </a:p>
                  </a:txBody>
                  <a:tcPr/>
                </a:tc>
                <a:tc>
                  <a:txBody>
                    <a:bodyPr/>
                    <a:lstStyle/>
                    <a:p>
                      <a:r>
                        <a:rPr lang="en-US" sz="3200" b="1" dirty="0" smtClean="0">
                          <a:latin typeface="Georgia" panose="02040502050405020303" pitchFamily="18" charset="0"/>
                        </a:rPr>
                        <a:t>Romans 16:24</a:t>
                      </a:r>
                      <a:endParaRPr lang="en-US" sz="3200" b="1" dirty="0">
                        <a:latin typeface="Georgia" panose="02040502050405020303" pitchFamily="18" charset="0"/>
                      </a:endParaRPr>
                    </a:p>
                  </a:txBody>
                  <a:tcPr/>
                </a:tc>
              </a:tr>
              <a:tr h="370840">
                <a:tc>
                  <a:txBody>
                    <a:bodyPr/>
                    <a:lstStyle/>
                    <a:p>
                      <a:r>
                        <a:rPr lang="en-US" sz="3200" b="1" dirty="0" smtClean="0">
                          <a:latin typeface="Georgia" panose="02040502050405020303" pitchFamily="18" charset="0"/>
                        </a:rPr>
                        <a:t>Acts 15:34</a:t>
                      </a:r>
                      <a:endParaRPr lang="en-US" sz="3200" b="1" dirty="0">
                        <a:latin typeface="Georgia" panose="02040502050405020303" pitchFamily="18" charset="0"/>
                      </a:endParaRPr>
                    </a:p>
                  </a:txBody>
                  <a:tcPr/>
                </a:tc>
                <a:tc>
                  <a:txBody>
                    <a:bodyPr/>
                    <a:lstStyle/>
                    <a:p>
                      <a:r>
                        <a:rPr lang="en-US" sz="3200" b="1" dirty="0" smtClean="0">
                          <a:latin typeface="Georgia" panose="02040502050405020303" pitchFamily="18" charset="0"/>
                        </a:rPr>
                        <a:t>1 John 5:7-8</a:t>
                      </a:r>
                      <a:endParaRPr lang="en-US" sz="3200" b="1" dirty="0">
                        <a:latin typeface="Georgia" panose="02040502050405020303" pitchFamily="18" charset="0"/>
                      </a:endParaRPr>
                    </a:p>
                  </a:txBody>
                  <a:tcPr/>
                </a:tc>
              </a:tr>
            </a:tbl>
          </a:graphicData>
        </a:graphic>
      </p:graphicFrame>
      <p:sp>
        <p:nvSpPr>
          <p:cNvPr id="3" name="TextBox 2"/>
          <p:cNvSpPr txBox="1"/>
          <p:nvPr/>
        </p:nvSpPr>
        <p:spPr>
          <a:xfrm>
            <a:off x="2326046" y="426262"/>
            <a:ext cx="7152920" cy="830997"/>
          </a:xfrm>
          <a:prstGeom prst="rect">
            <a:avLst/>
          </a:prstGeom>
          <a:noFill/>
        </p:spPr>
        <p:txBody>
          <a:bodyPr wrap="none" rtlCol="0">
            <a:spAutoFit/>
          </a:bodyPr>
          <a:lstStyle/>
          <a:p>
            <a:r>
              <a:rPr lang="en-US" sz="4800" b="1" dirty="0" smtClean="0">
                <a:solidFill>
                  <a:schemeClr val="bg1"/>
                </a:solidFill>
                <a:latin typeface="Georgia" panose="02040502050405020303" pitchFamily="18" charset="0"/>
              </a:rPr>
              <a:t>The 16 Missing Verses</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33514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262979"/>
          </a:xfrm>
          <a:prstGeom prst="rect">
            <a:avLst/>
          </a:prstGeom>
        </p:spPr>
        <p:txBody>
          <a:bodyPr wrap="square">
            <a:spAutoFit/>
          </a:bodyPr>
          <a:lstStyle/>
          <a:p>
            <a:pPr algn="just"/>
            <a:r>
              <a:rPr lang="en-US" sz="2800" b="1" dirty="0" smtClean="0">
                <a:solidFill>
                  <a:prstClr val="white"/>
                </a:solidFill>
                <a:latin typeface="Georgia" panose="02040502050405020303" pitchFamily="18" charset="0"/>
              </a:rPr>
              <a:t>Acts 8:34-37 says this: 34 And the eunuch answered Philip, and said, I pray thee, of whom </a:t>
            </a:r>
            <a:r>
              <a:rPr lang="en-US" sz="2800" b="1" dirty="0" err="1" smtClean="0">
                <a:solidFill>
                  <a:prstClr val="white"/>
                </a:solidFill>
                <a:latin typeface="Georgia" panose="02040502050405020303" pitchFamily="18" charset="0"/>
              </a:rPr>
              <a:t>speaketh</a:t>
            </a:r>
            <a:r>
              <a:rPr lang="en-US" sz="2800" b="1" dirty="0" smtClean="0">
                <a:solidFill>
                  <a:prstClr val="white"/>
                </a:solidFill>
                <a:latin typeface="Georgia" panose="02040502050405020303" pitchFamily="18" charset="0"/>
              </a:rPr>
              <a:t> the prophet this? of himself, or of some other man? 35 Then Philip opened his mouth, and began at the same scripture, and preached unto him Jesus. 36 And as they went on their way, they came unto a certain water: and the eunuch said, See, here is water; what doth hinder me to be baptized? 37 And Philip said, If thou </a:t>
            </a:r>
            <a:r>
              <a:rPr lang="en-US" sz="2800" b="1" dirty="0" err="1" smtClean="0">
                <a:solidFill>
                  <a:prstClr val="white"/>
                </a:solidFill>
                <a:latin typeface="Georgia" panose="02040502050405020303" pitchFamily="18" charset="0"/>
              </a:rPr>
              <a:t>believest</a:t>
            </a:r>
            <a:r>
              <a:rPr lang="en-US" sz="2800" b="1" dirty="0" smtClean="0">
                <a:solidFill>
                  <a:prstClr val="white"/>
                </a:solidFill>
                <a:latin typeface="Georgia" panose="02040502050405020303" pitchFamily="18" charset="0"/>
              </a:rPr>
              <a:t> with all thine heart, thou </a:t>
            </a:r>
            <a:r>
              <a:rPr lang="en-US" sz="2800" b="1" dirty="0" err="1" smtClean="0">
                <a:solidFill>
                  <a:prstClr val="white"/>
                </a:solidFill>
                <a:latin typeface="Georgia" panose="02040502050405020303" pitchFamily="18" charset="0"/>
              </a:rPr>
              <a:t>mayest</a:t>
            </a:r>
            <a:r>
              <a:rPr lang="en-US" sz="2800" b="1" dirty="0" smtClean="0">
                <a:solidFill>
                  <a:prstClr val="white"/>
                </a:solidFill>
                <a:latin typeface="Georgia" panose="02040502050405020303" pitchFamily="18" charset="0"/>
              </a:rPr>
              <a:t>. And he answered and said, I believe that Jesus Christ is the Son of God. 38 And he commanded the chariot to stand still: and they went down both into the water, both Philip and the eunuch; and he baptized him.</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03456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6001643"/>
          </a:xfrm>
          <a:prstGeom prst="rect">
            <a:avLst/>
          </a:prstGeom>
        </p:spPr>
        <p:txBody>
          <a:bodyPr wrap="square">
            <a:spAutoFit/>
          </a:bodyPr>
          <a:lstStyle/>
          <a:p>
            <a:pPr algn="just"/>
            <a:r>
              <a:rPr lang="en-US" sz="3200" b="1" dirty="0" smtClean="0">
                <a:solidFill>
                  <a:prstClr val="white"/>
                </a:solidFill>
                <a:latin typeface="Georgia" panose="02040502050405020303" pitchFamily="18" charset="0"/>
              </a:rPr>
              <a:t>Acts 12:1-5 says this: 1 Now about that time Herod the king stretched forth his hands to vex certain of the church. 2 And he killed James the brother of John with the sword. 3 And because he saw it pleased the Jews, he proceeded further to take Peter also. (Then were the days of unleavened bread.) 4 And when he had apprehended him, he put him in prison, and delivered him to four quaternions of soldiers to keep him; intending after Easter to bring him forth to the people. 5 Peter therefore was kept in prison: but prayer was made without ceasing of the church unto God for him.</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8113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6001643"/>
          </a:xfrm>
          <a:prstGeom prst="rect">
            <a:avLst/>
          </a:prstGeom>
        </p:spPr>
        <p:txBody>
          <a:bodyPr wrap="square">
            <a:spAutoFit/>
          </a:bodyPr>
          <a:lstStyle/>
          <a:p>
            <a:pPr algn="just"/>
            <a:r>
              <a:rPr lang="en-US" sz="3200" b="1" dirty="0" smtClean="0">
                <a:solidFill>
                  <a:prstClr val="white"/>
                </a:solidFill>
                <a:latin typeface="Georgia" panose="02040502050405020303" pitchFamily="18" charset="0"/>
              </a:rPr>
              <a:t>Leviticus 23:4-8 says this: 4 These are the feasts of the LORD, even holy convocations, which ye shall proclaim in their seasons. 5 In the fourteenth day of the first month at even is the LORD’S </a:t>
            </a:r>
            <a:r>
              <a:rPr lang="en-US" sz="3200" b="1" dirty="0" err="1" smtClean="0">
                <a:solidFill>
                  <a:prstClr val="white"/>
                </a:solidFill>
                <a:latin typeface="Georgia" panose="02040502050405020303" pitchFamily="18" charset="0"/>
              </a:rPr>
              <a:t>passover</a:t>
            </a:r>
            <a:r>
              <a:rPr lang="en-US" sz="3200" b="1" dirty="0" smtClean="0">
                <a:solidFill>
                  <a:prstClr val="white"/>
                </a:solidFill>
                <a:latin typeface="Georgia" panose="02040502050405020303" pitchFamily="18" charset="0"/>
              </a:rPr>
              <a:t>. 6 And on the fifteenth day of the same month is the feast of unleavened bread unto the LORD: seven days ye must eat unleavened bread. 7 In the first day ye shall have an holy convocation: ye shall do no servile work therein. 8 But ye shall offer an offering made by fire unto the LORD seven days: in the seventh day is an holy convocation: ye shall do no servile work therein.</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2181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2" name="Table 1"/>
          <p:cNvGraphicFramePr>
            <a:graphicFrameLocks noGrp="1"/>
          </p:cNvGraphicFramePr>
          <p:nvPr>
            <p:extLst>
              <p:ext uri="{D42A27DB-BD31-4B8C-83A1-F6EECF244321}">
                <p14:modId xmlns:p14="http://schemas.microsoft.com/office/powerpoint/2010/main" val="2040351637"/>
              </p:ext>
            </p:extLst>
          </p:nvPr>
        </p:nvGraphicFramePr>
        <p:xfrm>
          <a:off x="385006" y="1654691"/>
          <a:ext cx="11344064" cy="1102360"/>
        </p:xfrm>
        <a:graphic>
          <a:graphicData uri="http://schemas.openxmlformats.org/drawingml/2006/table">
            <a:tbl>
              <a:tblPr firstRow="1" bandRow="1">
                <a:tableStyleId>{0505E3EF-67EA-436B-97B2-0124C06EBD24}</a:tableStyleId>
              </a:tblPr>
              <a:tblGrid>
                <a:gridCol w="1418008"/>
                <a:gridCol w="1418008"/>
                <a:gridCol w="1418008"/>
                <a:gridCol w="1418008"/>
                <a:gridCol w="1418008"/>
                <a:gridCol w="1418008"/>
                <a:gridCol w="1418008"/>
                <a:gridCol w="1418008"/>
              </a:tblGrid>
              <a:tr h="370840">
                <a:tc>
                  <a:txBody>
                    <a:bodyPr/>
                    <a:lstStyle/>
                    <a:p>
                      <a:pPr algn="ctr"/>
                      <a:r>
                        <a:rPr lang="en-US" dirty="0" smtClean="0">
                          <a:latin typeface="Georgia" panose="02040502050405020303" pitchFamily="18" charset="0"/>
                        </a:rPr>
                        <a:t>14</a:t>
                      </a:r>
                      <a:r>
                        <a:rPr lang="en-US" baseline="30000" dirty="0" smtClean="0">
                          <a:latin typeface="Georgia" panose="02040502050405020303" pitchFamily="18" charset="0"/>
                        </a:rPr>
                        <a:t>th</a:t>
                      </a:r>
                      <a:r>
                        <a:rPr lang="en-US" dirty="0" smtClean="0">
                          <a:latin typeface="Georgia" panose="02040502050405020303" pitchFamily="18" charset="0"/>
                        </a:rPr>
                        <a:t> Day</a:t>
                      </a:r>
                      <a:endParaRPr lang="en-US" dirty="0">
                        <a:latin typeface="Georgia" panose="02040502050405020303" pitchFamily="18" charset="0"/>
                      </a:endParaRPr>
                    </a:p>
                  </a:txBody>
                  <a:tcPr/>
                </a:tc>
                <a:tc>
                  <a:txBody>
                    <a:bodyPr/>
                    <a:lstStyle/>
                    <a:p>
                      <a:pPr algn="ctr"/>
                      <a:r>
                        <a:rPr lang="en-US" dirty="0" smtClean="0">
                          <a:latin typeface="Georgia" panose="02040502050405020303" pitchFamily="18" charset="0"/>
                        </a:rPr>
                        <a:t>15</a:t>
                      </a:r>
                      <a:r>
                        <a:rPr lang="en-US" baseline="30000" dirty="0" smtClean="0">
                          <a:latin typeface="Georgia" panose="02040502050405020303" pitchFamily="18" charset="0"/>
                        </a:rPr>
                        <a:t>th</a:t>
                      </a:r>
                      <a:r>
                        <a:rPr lang="en-US" dirty="0" smtClean="0">
                          <a:latin typeface="Georgia" panose="02040502050405020303" pitchFamily="18" charset="0"/>
                        </a:rPr>
                        <a:t> Day</a:t>
                      </a:r>
                      <a:endParaRPr lang="en-US" dirty="0">
                        <a:latin typeface="Georgia" panose="02040502050405020303" pitchFamily="18" charset="0"/>
                      </a:endParaRPr>
                    </a:p>
                  </a:txBody>
                  <a:tcPr/>
                </a:tc>
                <a:tc>
                  <a:txBody>
                    <a:bodyPr/>
                    <a:lstStyle/>
                    <a:p>
                      <a:pPr algn="ctr"/>
                      <a:r>
                        <a:rPr lang="en-US" dirty="0" smtClean="0">
                          <a:latin typeface="Georgia" panose="02040502050405020303" pitchFamily="18" charset="0"/>
                        </a:rPr>
                        <a:t>16</a:t>
                      </a:r>
                      <a:r>
                        <a:rPr lang="en-US" baseline="30000" dirty="0" smtClean="0">
                          <a:latin typeface="Georgia" panose="02040502050405020303" pitchFamily="18" charset="0"/>
                        </a:rPr>
                        <a:t>th</a:t>
                      </a:r>
                      <a:r>
                        <a:rPr lang="en-US" dirty="0" smtClean="0">
                          <a:latin typeface="Georgia" panose="02040502050405020303" pitchFamily="18" charset="0"/>
                        </a:rPr>
                        <a:t> Day</a:t>
                      </a:r>
                      <a:endParaRPr lang="en-US" dirty="0">
                        <a:latin typeface="Georgia" panose="02040502050405020303" pitchFamily="18" charset="0"/>
                      </a:endParaRPr>
                    </a:p>
                  </a:txBody>
                  <a:tcPr/>
                </a:tc>
                <a:tc>
                  <a:txBody>
                    <a:bodyPr/>
                    <a:lstStyle/>
                    <a:p>
                      <a:pPr algn="ctr"/>
                      <a:r>
                        <a:rPr lang="en-US" dirty="0" smtClean="0">
                          <a:latin typeface="Georgia" panose="02040502050405020303" pitchFamily="18" charset="0"/>
                        </a:rPr>
                        <a:t>17</a:t>
                      </a:r>
                      <a:r>
                        <a:rPr lang="en-US" baseline="30000" dirty="0" smtClean="0">
                          <a:latin typeface="Georgia" panose="02040502050405020303" pitchFamily="18" charset="0"/>
                        </a:rPr>
                        <a:t>th</a:t>
                      </a:r>
                      <a:r>
                        <a:rPr lang="en-US" dirty="0" smtClean="0">
                          <a:latin typeface="Georgia" panose="02040502050405020303" pitchFamily="18" charset="0"/>
                        </a:rPr>
                        <a:t> Day</a:t>
                      </a:r>
                      <a:endParaRPr lang="en-US" dirty="0">
                        <a:latin typeface="Georgia" panose="02040502050405020303" pitchFamily="18" charset="0"/>
                      </a:endParaRPr>
                    </a:p>
                  </a:txBody>
                  <a:tcPr/>
                </a:tc>
                <a:tc>
                  <a:txBody>
                    <a:bodyPr/>
                    <a:lstStyle/>
                    <a:p>
                      <a:pPr algn="ctr"/>
                      <a:r>
                        <a:rPr lang="en-US" dirty="0" smtClean="0">
                          <a:latin typeface="Georgia" panose="02040502050405020303" pitchFamily="18" charset="0"/>
                        </a:rPr>
                        <a:t>18</a:t>
                      </a:r>
                      <a:r>
                        <a:rPr lang="en-US" baseline="30000" dirty="0" smtClean="0">
                          <a:latin typeface="Georgia" panose="02040502050405020303" pitchFamily="18" charset="0"/>
                        </a:rPr>
                        <a:t>th</a:t>
                      </a:r>
                      <a:r>
                        <a:rPr lang="en-US" dirty="0" smtClean="0">
                          <a:latin typeface="Georgia" panose="02040502050405020303" pitchFamily="18" charset="0"/>
                        </a:rPr>
                        <a:t> Day</a:t>
                      </a:r>
                      <a:endParaRPr lang="en-US" dirty="0">
                        <a:latin typeface="Georgia" panose="02040502050405020303" pitchFamily="18" charset="0"/>
                      </a:endParaRPr>
                    </a:p>
                  </a:txBody>
                  <a:tcPr/>
                </a:tc>
                <a:tc>
                  <a:txBody>
                    <a:bodyPr/>
                    <a:lstStyle/>
                    <a:p>
                      <a:pPr algn="ctr"/>
                      <a:r>
                        <a:rPr lang="en-US" dirty="0" smtClean="0">
                          <a:latin typeface="Georgia" panose="02040502050405020303" pitchFamily="18" charset="0"/>
                        </a:rPr>
                        <a:t>19</a:t>
                      </a:r>
                      <a:r>
                        <a:rPr lang="en-US" baseline="30000" dirty="0" smtClean="0">
                          <a:latin typeface="Georgia" panose="02040502050405020303" pitchFamily="18" charset="0"/>
                        </a:rPr>
                        <a:t>th</a:t>
                      </a:r>
                      <a:r>
                        <a:rPr lang="en-US" baseline="0" dirty="0" smtClean="0">
                          <a:latin typeface="Georgia" panose="02040502050405020303" pitchFamily="18" charset="0"/>
                        </a:rPr>
                        <a:t> Day</a:t>
                      </a:r>
                      <a:endParaRPr lang="en-US" dirty="0">
                        <a:latin typeface="Georgia" panose="02040502050405020303" pitchFamily="18" charset="0"/>
                      </a:endParaRPr>
                    </a:p>
                  </a:txBody>
                  <a:tcPr/>
                </a:tc>
                <a:tc>
                  <a:txBody>
                    <a:bodyPr/>
                    <a:lstStyle/>
                    <a:p>
                      <a:pPr algn="ctr"/>
                      <a:r>
                        <a:rPr lang="en-US" dirty="0" smtClean="0">
                          <a:latin typeface="Georgia" panose="02040502050405020303" pitchFamily="18" charset="0"/>
                        </a:rPr>
                        <a:t>20</a:t>
                      </a:r>
                      <a:r>
                        <a:rPr lang="en-US" baseline="30000" dirty="0" smtClean="0">
                          <a:latin typeface="Georgia" panose="02040502050405020303" pitchFamily="18" charset="0"/>
                        </a:rPr>
                        <a:t>th</a:t>
                      </a:r>
                      <a:r>
                        <a:rPr lang="en-US" dirty="0" smtClean="0">
                          <a:latin typeface="Georgia" panose="02040502050405020303" pitchFamily="18" charset="0"/>
                        </a:rPr>
                        <a:t> Day</a:t>
                      </a:r>
                      <a:endParaRPr lang="en-US" dirty="0">
                        <a:latin typeface="Georgia" panose="02040502050405020303" pitchFamily="18" charset="0"/>
                      </a:endParaRPr>
                    </a:p>
                  </a:txBody>
                  <a:tcPr/>
                </a:tc>
                <a:tc>
                  <a:txBody>
                    <a:bodyPr/>
                    <a:lstStyle/>
                    <a:p>
                      <a:pPr algn="ctr"/>
                      <a:r>
                        <a:rPr lang="en-US" dirty="0" smtClean="0">
                          <a:latin typeface="Georgia" panose="02040502050405020303" pitchFamily="18" charset="0"/>
                        </a:rPr>
                        <a:t>21</a:t>
                      </a:r>
                      <a:r>
                        <a:rPr lang="en-US" baseline="30000" dirty="0" smtClean="0">
                          <a:latin typeface="Georgia" panose="02040502050405020303" pitchFamily="18" charset="0"/>
                        </a:rPr>
                        <a:t>st</a:t>
                      </a:r>
                      <a:r>
                        <a:rPr lang="en-US" dirty="0" smtClean="0">
                          <a:latin typeface="Georgia" panose="02040502050405020303" pitchFamily="18" charset="0"/>
                        </a:rPr>
                        <a:t> Day</a:t>
                      </a:r>
                      <a:endParaRPr lang="en-US" dirty="0">
                        <a:latin typeface="Georgia" panose="02040502050405020303" pitchFamily="18" charset="0"/>
                      </a:endParaRPr>
                    </a:p>
                  </a:txBody>
                  <a:tcPr/>
                </a:tc>
              </a:tr>
              <a:tr h="370840">
                <a:tc>
                  <a:txBody>
                    <a:bodyPr/>
                    <a:lstStyle/>
                    <a:p>
                      <a:pPr algn="ctr"/>
                      <a:r>
                        <a:rPr lang="en-US" sz="1400" b="1" dirty="0" smtClean="0">
                          <a:latin typeface="Georgia" panose="02040502050405020303" pitchFamily="18" charset="0"/>
                        </a:rPr>
                        <a:t>Passover</a:t>
                      </a:r>
                      <a:endParaRPr lang="en-US" sz="1400" b="1" dirty="0">
                        <a:latin typeface="Georgia" panose="02040502050405020303" pitchFamily="18" charset="0"/>
                      </a:endParaRPr>
                    </a:p>
                  </a:txBody>
                  <a:tcPr/>
                </a:tc>
                <a:tc>
                  <a:txBody>
                    <a:bodyPr/>
                    <a:lstStyle/>
                    <a:p>
                      <a:pPr algn="ctr"/>
                      <a:r>
                        <a:rPr lang="en-US" sz="1400" b="1" dirty="0" smtClean="0">
                          <a:latin typeface="Georgia" panose="02040502050405020303" pitchFamily="18" charset="0"/>
                        </a:rPr>
                        <a:t>Feast of Unleavened</a:t>
                      </a:r>
                      <a:r>
                        <a:rPr lang="en-US" sz="1400" b="1" baseline="0" dirty="0" smtClean="0">
                          <a:latin typeface="Georgia" panose="02040502050405020303" pitchFamily="18" charset="0"/>
                        </a:rPr>
                        <a:t> Bread</a:t>
                      </a:r>
                      <a:endParaRPr lang="en-US" sz="1400" b="1" dirty="0">
                        <a:latin typeface="Georgia" panose="02040502050405020303" pitchFamily="18" charset="0"/>
                      </a:endParaRPr>
                    </a:p>
                  </a:txBody>
                  <a:tcPr/>
                </a:tc>
                <a:tc>
                  <a:txBody>
                    <a:bodyPr/>
                    <a:lstStyle/>
                    <a:p>
                      <a:pPr algn="ctr"/>
                      <a:r>
                        <a:rPr lang="en-US" sz="1400" b="1" dirty="0" smtClean="0">
                          <a:latin typeface="Georgia" panose="02040502050405020303" pitchFamily="18" charset="0"/>
                        </a:rPr>
                        <a:t>Feast of Unleavened</a:t>
                      </a:r>
                      <a:r>
                        <a:rPr lang="en-US" sz="1400" b="1" baseline="0" dirty="0" smtClean="0">
                          <a:latin typeface="Georgia" panose="02040502050405020303" pitchFamily="18" charset="0"/>
                        </a:rPr>
                        <a:t> Bread</a:t>
                      </a:r>
                      <a:endParaRPr lang="en-US" sz="1400" b="1" dirty="0">
                        <a:latin typeface="Georgia" panose="02040502050405020303" pitchFamily="18" charset="0"/>
                      </a:endParaRPr>
                    </a:p>
                  </a:txBody>
                  <a:tcPr/>
                </a:tc>
                <a:tc>
                  <a:txBody>
                    <a:bodyPr/>
                    <a:lstStyle/>
                    <a:p>
                      <a:pPr algn="ctr"/>
                      <a:r>
                        <a:rPr lang="en-US" sz="1400" b="1" dirty="0" smtClean="0">
                          <a:latin typeface="Georgia" panose="02040502050405020303" pitchFamily="18" charset="0"/>
                        </a:rPr>
                        <a:t>Feast of Unleavened</a:t>
                      </a:r>
                      <a:r>
                        <a:rPr lang="en-US" sz="1400" b="1" baseline="0" dirty="0" smtClean="0">
                          <a:latin typeface="Georgia" panose="02040502050405020303" pitchFamily="18" charset="0"/>
                        </a:rPr>
                        <a:t> Bread</a:t>
                      </a:r>
                      <a:endParaRPr lang="en-US" sz="1400" b="1" dirty="0">
                        <a:latin typeface="Georgia" panose="02040502050405020303" pitchFamily="18" charset="0"/>
                      </a:endParaRPr>
                    </a:p>
                  </a:txBody>
                  <a:tcPr/>
                </a:tc>
                <a:tc>
                  <a:txBody>
                    <a:bodyPr/>
                    <a:lstStyle/>
                    <a:p>
                      <a:pPr algn="ctr"/>
                      <a:r>
                        <a:rPr lang="en-US" sz="1400" b="1" dirty="0" smtClean="0">
                          <a:latin typeface="Georgia" panose="02040502050405020303" pitchFamily="18" charset="0"/>
                        </a:rPr>
                        <a:t>Feast of Unleavened</a:t>
                      </a:r>
                      <a:r>
                        <a:rPr lang="en-US" sz="1400" b="1" baseline="0" dirty="0" smtClean="0">
                          <a:latin typeface="Georgia" panose="02040502050405020303" pitchFamily="18" charset="0"/>
                        </a:rPr>
                        <a:t> Bread</a:t>
                      </a:r>
                      <a:endParaRPr lang="en-US" sz="1400" b="1" dirty="0">
                        <a:latin typeface="Georgia" panose="02040502050405020303" pitchFamily="18" charset="0"/>
                      </a:endParaRPr>
                    </a:p>
                  </a:txBody>
                  <a:tcPr/>
                </a:tc>
                <a:tc>
                  <a:txBody>
                    <a:bodyPr/>
                    <a:lstStyle/>
                    <a:p>
                      <a:pPr algn="ctr"/>
                      <a:r>
                        <a:rPr lang="en-US" sz="1400" b="1" dirty="0" smtClean="0">
                          <a:latin typeface="Georgia" panose="02040502050405020303" pitchFamily="18" charset="0"/>
                        </a:rPr>
                        <a:t>Feast of Unleavened</a:t>
                      </a:r>
                      <a:r>
                        <a:rPr lang="en-US" sz="1400" b="1" baseline="0" dirty="0" smtClean="0">
                          <a:latin typeface="Georgia" panose="02040502050405020303" pitchFamily="18" charset="0"/>
                        </a:rPr>
                        <a:t> Bread</a:t>
                      </a:r>
                      <a:endParaRPr lang="en-US" sz="1400" b="1" dirty="0">
                        <a:latin typeface="Georgia" panose="02040502050405020303" pitchFamily="18" charset="0"/>
                      </a:endParaRPr>
                    </a:p>
                  </a:txBody>
                  <a:tcPr/>
                </a:tc>
                <a:tc>
                  <a:txBody>
                    <a:bodyPr/>
                    <a:lstStyle/>
                    <a:p>
                      <a:pPr algn="ctr"/>
                      <a:r>
                        <a:rPr lang="en-US" sz="1400" b="1" dirty="0" smtClean="0">
                          <a:latin typeface="Georgia" panose="02040502050405020303" pitchFamily="18" charset="0"/>
                        </a:rPr>
                        <a:t>Feast of Unleavened</a:t>
                      </a:r>
                      <a:r>
                        <a:rPr lang="en-US" sz="1400" b="1" baseline="0" dirty="0" smtClean="0">
                          <a:latin typeface="Georgia" panose="02040502050405020303" pitchFamily="18" charset="0"/>
                        </a:rPr>
                        <a:t> Bread</a:t>
                      </a:r>
                      <a:endParaRPr lang="en-US" sz="1400" b="1" dirty="0">
                        <a:latin typeface="Georgia" panose="02040502050405020303" pitchFamily="18" charset="0"/>
                      </a:endParaRPr>
                    </a:p>
                  </a:txBody>
                  <a:tcPr/>
                </a:tc>
                <a:tc>
                  <a:txBody>
                    <a:bodyPr/>
                    <a:lstStyle/>
                    <a:p>
                      <a:pPr algn="ctr"/>
                      <a:r>
                        <a:rPr lang="en-US" sz="1400" b="1" dirty="0" smtClean="0">
                          <a:latin typeface="Georgia" panose="02040502050405020303" pitchFamily="18" charset="0"/>
                        </a:rPr>
                        <a:t>Feast of Unleavened</a:t>
                      </a:r>
                      <a:r>
                        <a:rPr lang="en-US" sz="1400" b="1" baseline="0" dirty="0" smtClean="0">
                          <a:latin typeface="Georgia" panose="02040502050405020303" pitchFamily="18" charset="0"/>
                        </a:rPr>
                        <a:t> Bread</a:t>
                      </a:r>
                      <a:endParaRPr lang="en-US" sz="1400" b="1" dirty="0">
                        <a:latin typeface="Georgia" panose="02040502050405020303" pitchFamily="18" charset="0"/>
                      </a:endParaRPr>
                    </a:p>
                  </a:txBody>
                  <a:tcPr/>
                </a:tc>
              </a:tr>
            </a:tbl>
          </a:graphicData>
        </a:graphic>
      </p:graphicFrame>
      <p:sp>
        <p:nvSpPr>
          <p:cNvPr id="6" name="TextBox 5"/>
          <p:cNvSpPr txBox="1"/>
          <p:nvPr/>
        </p:nvSpPr>
        <p:spPr>
          <a:xfrm>
            <a:off x="433543" y="495013"/>
            <a:ext cx="11246990" cy="707886"/>
          </a:xfrm>
          <a:prstGeom prst="rect">
            <a:avLst/>
          </a:prstGeom>
          <a:noFill/>
        </p:spPr>
        <p:txBody>
          <a:bodyPr wrap="none" rtlCol="0">
            <a:spAutoFit/>
          </a:bodyPr>
          <a:lstStyle/>
          <a:p>
            <a:r>
              <a:rPr lang="en-US" sz="4000" b="1" dirty="0" smtClean="0">
                <a:solidFill>
                  <a:schemeClr val="bg1"/>
                </a:solidFill>
                <a:latin typeface="Georgia" panose="02040502050405020303" pitchFamily="18" charset="0"/>
              </a:rPr>
              <a:t>Passover &amp; Feast of the Unleavened Bread</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22251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785652"/>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Numbers 33:3 And they departed from Rameses in the first month, on the fifteenth day of the first month; on the morrow after the </a:t>
            </a:r>
            <a:r>
              <a:rPr lang="en-US" sz="4000" b="1" dirty="0" err="1" smtClean="0">
                <a:solidFill>
                  <a:prstClr val="white"/>
                </a:solidFill>
                <a:latin typeface="Georgia" panose="02040502050405020303" pitchFamily="18" charset="0"/>
              </a:rPr>
              <a:t>passover</a:t>
            </a:r>
            <a:r>
              <a:rPr lang="en-US" sz="4000" b="1" dirty="0" smtClean="0">
                <a:solidFill>
                  <a:prstClr val="white"/>
                </a:solidFill>
                <a:latin typeface="Georgia" panose="02040502050405020303" pitchFamily="18" charset="0"/>
              </a:rPr>
              <a:t> the children of Israel went out with an high hand in the sight of all the Egyptians.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37134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3" name="Table 2"/>
          <p:cNvGraphicFramePr>
            <a:graphicFrameLocks noGrp="1"/>
          </p:cNvGraphicFramePr>
          <p:nvPr>
            <p:extLst>
              <p:ext uri="{D42A27DB-BD31-4B8C-83A1-F6EECF244321}">
                <p14:modId xmlns:p14="http://schemas.microsoft.com/office/powerpoint/2010/main" val="2433572114"/>
              </p:ext>
            </p:extLst>
          </p:nvPr>
        </p:nvGraphicFramePr>
        <p:xfrm>
          <a:off x="443832" y="1572189"/>
          <a:ext cx="11353992" cy="1559560"/>
        </p:xfrm>
        <a:graphic>
          <a:graphicData uri="http://schemas.openxmlformats.org/drawingml/2006/table">
            <a:tbl>
              <a:tblPr firstRow="1" bandRow="1">
                <a:tableStyleId>{0505E3EF-67EA-436B-97B2-0124C06EBD24}</a:tableStyleId>
              </a:tblPr>
              <a:tblGrid>
                <a:gridCol w="1336842"/>
                <a:gridCol w="4819506"/>
                <a:gridCol w="5197644"/>
              </a:tblGrid>
              <a:tr h="370840">
                <a:tc>
                  <a:txBody>
                    <a:bodyPr/>
                    <a:lstStyle/>
                    <a:p>
                      <a:r>
                        <a:rPr lang="en-US" dirty="0" smtClean="0">
                          <a:latin typeface="Georgia" panose="02040502050405020303" pitchFamily="18" charset="0"/>
                        </a:rPr>
                        <a:t>Verse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King James Bible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New American</a:t>
                      </a:r>
                      <a:r>
                        <a:rPr lang="en-US" baseline="0" dirty="0" smtClean="0">
                          <a:latin typeface="Georgia" panose="02040502050405020303" pitchFamily="18" charset="0"/>
                        </a:rPr>
                        <a:t> Standard</a:t>
                      </a:r>
                      <a:endParaRPr lang="en-US" dirty="0">
                        <a:latin typeface="Georgia" panose="02040502050405020303" pitchFamily="18" charset="0"/>
                      </a:endParaRPr>
                    </a:p>
                  </a:txBody>
                  <a:tcPr/>
                </a:tc>
              </a:tr>
              <a:tr h="370840">
                <a:tc>
                  <a:txBody>
                    <a:bodyPr/>
                    <a:lstStyle/>
                    <a:p>
                      <a:r>
                        <a:rPr lang="en-US" dirty="0" smtClean="0">
                          <a:latin typeface="Georgia" panose="02040502050405020303" pitchFamily="18" charset="0"/>
                        </a:rPr>
                        <a:t>Hosea</a:t>
                      </a:r>
                      <a:r>
                        <a:rPr lang="en-US" baseline="0" dirty="0" smtClean="0">
                          <a:latin typeface="Georgia" panose="02040502050405020303" pitchFamily="18" charset="0"/>
                        </a:rPr>
                        <a:t> 11:12</a:t>
                      </a:r>
                      <a:endParaRPr lang="en-US" dirty="0">
                        <a:latin typeface="Georgia" panose="02040502050405020303" pitchFamily="18" charset="0"/>
                      </a:endParaRPr>
                    </a:p>
                  </a:txBody>
                  <a:tcPr/>
                </a:tc>
                <a:tc>
                  <a:txBody>
                    <a:bodyPr/>
                    <a:lstStyle/>
                    <a:p>
                      <a:pPr algn="just"/>
                      <a:r>
                        <a:rPr lang="en-US" dirty="0" smtClean="0">
                          <a:latin typeface="Georgia" panose="02040502050405020303" pitchFamily="18" charset="0"/>
                        </a:rPr>
                        <a:t>Ephraim </a:t>
                      </a:r>
                      <a:r>
                        <a:rPr lang="en-US" dirty="0" err="1" smtClean="0">
                          <a:latin typeface="Georgia" panose="02040502050405020303" pitchFamily="18" charset="0"/>
                        </a:rPr>
                        <a:t>compasseth</a:t>
                      </a:r>
                      <a:r>
                        <a:rPr lang="en-US" dirty="0" smtClean="0">
                          <a:latin typeface="Georgia" panose="02040502050405020303" pitchFamily="18" charset="0"/>
                        </a:rPr>
                        <a:t> me about with lies, and</a:t>
                      </a:r>
                      <a:r>
                        <a:rPr lang="en-US" baseline="0" dirty="0" smtClean="0">
                          <a:latin typeface="Georgia" panose="02040502050405020303" pitchFamily="18" charset="0"/>
                        </a:rPr>
                        <a:t> </a:t>
                      </a:r>
                      <a:r>
                        <a:rPr lang="en-US" dirty="0" smtClean="0">
                          <a:latin typeface="Georgia" panose="02040502050405020303" pitchFamily="18" charset="0"/>
                        </a:rPr>
                        <a:t>the house of Israel with deceit: but Judah yet </a:t>
                      </a:r>
                      <a:r>
                        <a:rPr lang="en-US" dirty="0" err="1" smtClean="0">
                          <a:latin typeface="Georgia" panose="02040502050405020303" pitchFamily="18" charset="0"/>
                        </a:rPr>
                        <a:t>ruleth</a:t>
                      </a:r>
                      <a:r>
                        <a:rPr lang="en-US" dirty="0" smtClean="0">
                          <a:latin typeface="Georgia" panose="02040502050405020303" pitchFamily="18" charset="0"/>
                        </a:rPr>
                        <a:t> with God, and is faithful with the saints.</a:t>
                      </a:r>
                      <a:endParaRPr lang="en-US" dirty="0">
                        <a:latin typeface="Georgia" panose="02040502050405020303" pitchFamily="18" charset="0"/>
                      </a:endParaRPr>
                    </a:p>
                  </a:txBody>
                  <a:tcPr/>
                </a:tc>
                <a:tc>
                  <a:txBody>
                    <a:bodyPr/>
                    <a:lstStyle/>
                    <a:p>
                      <a:pPr algn="just"/>
                      <a:r>
                        <a:rPr lang="en-US" dirty="0" smtClean="0">
                          <a:latin typeface="Georgia" panose="02040502050405020303" pitchFamily="18" charset="0"/>
                        </a:rPr>
                        <a:t>Ephraim surrounds Me with lies And the house of Israel with deceit; Judah is also unruly against God, Even against the Holy One who is faithful.</a:t>
                      </a:r>
                      <a:endParaRPr lang="en-US" dirty="0">
                        <a:latin typeface="Georgia" panose="02040502050405020303" pitchFamily="18" charset="0"/>
                      </a:endParaRPr>
                    </a:p>
                  </a:txBody>
                  <a:tcPr/>
                </a:tc>
              </a:tr>
            </a:tbl>
          </a:graphicData>
        </a:graphic>
      </p:graphicFrame>
      <p:sp>
        <p:nvSpPr>
          <p:cNvPr id="6" name="TextBox 5"/>
          <p:cNvSpPr txBox="1"/>
          <p:nvPr/>
        </p:nvSpPr>
        <p:spPr>
          <a:xfrm>
            <a:off x="1902853" y="556889"/>
            <a:ext cx="7999306" cy="707886"/>
          </a:xfrm>
          <a:prstGeom prst="rect">
            <a:avLst/>
          </a:prstGeom>
          <a:noFill/>
        </p:spPr>
        <p:txBody>
          <a:bodyPr wrap="none" rtlCol="0">
            <a:spAutoFit/>
          </a:bodyPr>
          <a:lstStyle/>
          <a:p>
            <a:r>
              <a:rPr lang="en-US" sz="4000" b="1" dirty="0" smtClean="0">
                <a:solidFill>
                  <a:schemeClr val="bg1"/>
                </a:solidFill>
                <a:latin typeface="Georgia" panose="02040502050405020303" pitchFamily="18" charset="0"/>
              </a:rPr>
              <a:t>Parallel Verse Comparison #1</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682817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3" name="Table 2"/>
          <p:cNvGraphicFramePr>
            <a:graphicFrameLocks noGrp="1"/>
          </p:cNvGraphicFramePr>
          <p:nvPr>
            <p:extLst>
              <p:ext uri="{D42A27DB-BD31-4B8C-83A1-F6EECF244321}">
                <p14:modId xmlns:p14="http://schemas.microsoft.com/office/powerpoint/2010/main" val="3713881016"/>
              </p:ext>
            </p:extLst>
          </p:nvPr>
        </p:nvGraphicFramePr>
        <p:xfrm>
          <a:off x="443832" y="1572189"/>
          <a:ext cx="11353992" cy="1285240"/>
        </p:xfrm>
        <a:graphic>
          <a:graphicData uri="http://schemas.openxmlformats.org/drawingml/2006/table">
            <a:tbl>
              <a:tblPr firstRow="1" bandRow="1">
                <a:tableStyleId>{0505E3EF-67EA-436B-97B2-0124C06EBD24}</a:tableStyleId>
              </a:tblPr>
              <a:tblGrid>
                <a:gridCol w="1336842"/>
                <a:gridCol w="4819506"/>
                <a:gridCol w="5197644"/>
              </a:tblGrid>
              <a:tr h="370840">
                <a:tc>
                  <a:txBody>
                    <a:bodyPr/>
                    <a:lstStyle/>
                    <a:p>
                      <a:r>
                        <a:rPr lang="en-US" dirty="0" smtClean="0">
                          <a:latin typeface="Georgia" panose="02040502050405020303" pitchFamily="18" charset="0"/>
                        </a:rPr>
                        <a:t>Verse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King James Bible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New American</a:t>
                      </a:r>
                      <a:r>
                        <a:rPr lang="en-US" baseline="0" dirty="0" smtClean="0">
                          <a:latin typeface="Georgia" panose="02040502050405020303" pitchFamily="18" charset="0"/>
                        </a:rPr>
                        <a:t> Standard</a:t>
                      </a:r>
                      <a:endParaRPr lang="en-US" dirty="0">
                        <a:latin typeface="Georgia" panose="02040502050405020303" pitchFamily="18" charset="0"/>
                      </a:endParaRPr>
                    </a:p>
                  </a:txBody>
                  <a:tcPr/>
                </a:tc>
              </a:tr>
              <a:tr h="370840">
                <a:tc>
                  <a:txBody>
                    <a:bodyPr/>
                    <a:lstStyle/>
                    <a:p>
                      <a:r>
                        <a:rPr lang="en-US" dirty="0" smtClean="0">
                          <a:latin typeface="Georgia" panose="02040502050405020303" pitchFamily="18" charset="0"/>
                        </a:rPr>
                        <a:t>Jeremiah 27:1</a:t>
                      </a:r>
                      <a:endParaRPr lang="en-US" dirty="0">
                        <a:latin typeface="Georgia" panose="02040502050405020303" pitchFamily="18" charset="0"/>
                      </a:endParaRPr>
                    </a:p>
                  </a:txBody>
                  <a:tcPr/>
                </a:tc>
                <a:tc>
                  <a:txBody>
                    <a:bodyPr/>
                    <a:lstStyle/>
                    <a:p>
                      <a:pPr algn="just"/>
                      <a:r>
                        <a:rPr lang="en-US" dirty="0" smtClean="0">
                          <a:latin typeface="Georgia" panose="02040502050405020303" pitchFamily="18" charset="0"/>
                        </a:rPr>
                        <a:t>In the beginning of the reign of </a:t>
                      </a:r>
                      <a:r>
                        <a:rPr lang="en-US" dirty="0" err="1" smtClean="0">
                          <a:latin typeface="Georgia" panose="02040502050405020303" pitchFamily="18" charset="0"/>
                        </a:rPr>
                        <a:t>Jehoiakim</a:t>
                      </a:r>
                      <a:r>
                        <a:rPr lang="en-US" dirty="0" smtClean="0">
                          <a:latin typeface="Georgia" panose="02040502050405020303" pitchFamily="18" charset="0"/>
                        </a:rPr>
                        <a:t> the son of Josiah king of Judah came this word unto Jeremiah from the LORD, saying,</a:t>
                      </a:r>
                      <a:endParaRPr lang="en-US" dirty="0">
                        <a:latin typeface="Georgia" panose="02040502050405020303" pitchFamily="18" charset="0"/>
                      </a:endParaRPr>
                    </a:p>
                  </a:txBody>
                  <a:tcPr/>
                </a:tc>
                <a:tc>
                  <a:txBody>
                    <a:bodyPr/>
                    <a:lstStyle/>
                    <a:p>
                      <a:pPr algn="just"/>
                      <a:r>
                        <a:rPr lang="en-US" dirty="0" smtClean="0">
                          <a:latin typeface="Georgia" panose="02040502050405020303" pitchFamily="18" charset="0"/>
                        </a:rPr>
                        <a:t>In the beginning of the reign of Zedekiah the son of Josiah, king of Judah, this word came to</a:t>
                      </a:r>
                    </a:p>
                    <a:p>
                      <a:pPr algn="just"/>
                      <a:r>
                        <a:rPr lang="en-US" dirty="0" smtClean="0">
                          <a:latin typeface="Georgia" panose="02040502050405020303" pitchFamily="18" charset="0"/>
                        </a:rPr>
                        <a:t>Jeremiah from the LORD , saying –</a:t>
                      </a:r>
                      <a:endParaRPr lang="en-US" dirty="0">
                        <a:latin typeface="Georgia" panose="02040502050405020303" pitchFamily="18" charset="0"/>
                      </a:endParaRPr>
                    </a:p>
                  </a:txBody>
                  <a:tcPr/>
                </a:tc>
              </a:tr>
            </a:tbl>
          </a:graphicData>
        </a:graphic>
      </p:graphicFrame>
      <p:sp>
        <p:nvSpPr>
          <p:cNvPr id="6" name="TextBox 5"/>
          <p:cNvSpPr txBox="1"/>
          <p:nvPr/>
        </p:nvSpPr>
        <p:spPr>
          <a:xfrm>
            <a:off x="1902853" y="556889"/>
            <a:ext cx="7999306" cy="707886"/>
          </a:xfrm>
          <a:prstGeom prst="rect">
            <a:avLst/>
          </a:prstGeom>
          <a:noFill/>
        </p:spPr>
        <p:txBody>
          <a:bodyPr wrap="none" rtlCol="0">
            <a:spAutoFit/>
          </a:bodyPr>
          <a:lstStyle/>
          <a:p>
            <a:r>
              <a:rPr lang="en-US" sz="4000" b="1" dirty="0">
                <a:solidFill>
                  <a:prstClr val="white"/>
                </a:solidFill>
                <a:latin typeface="Georgia" panose="02040502050405020303" pitchFamily="18" charset="0"/>
              </a:rPr>
              <a:t>Parallel Verse Comparison </a:t>
            </a:r>
            <a:r>
              <a:rPr lang="en-US" sz="4000" b="1" dirty="0" smtClean="0">
                <a:solidFill>
                  <a:prstClr val="white"/>
                </a:solidFill>
                <a:latin typeface="Georgia" panose="02040502050405020303" pitchFamily="18" charset="0"/>
              </a:rPr>
              <a:t>#2</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824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6186309"/>
          </a:xfrm>
          <a:prstGeom prst="rect">
            <a:avLst/>
          </a:prstGeom>
        </p:spPr>
        <p:txBody>
          <a:bodyPr wrap="square">
            <a:spAutoFit/>
          </a:bodyPr>
          <a:lstStyle/>
          <a:p>
            <a:pPr algn="just"/>
            <a:r>
              <a:rPr lang="en-US" sz="3600" b="1" dirty="0" smtClean="0">
                <a:solidFill>
                  <a:prstClr val="white"/>
                </a:solidFill>
                <a:latin typeface="Georgia" panose="02040502050405020303" pitchFamily="18" charset="0"/>
              </a:rPr>
              <a:t>Jeremiah 1:1-3 says this: 1 The words of Jeremiah the son of </a:t>
            </a:r>
            <a:r>
              <a:rPr lang="en-US" sz="3600" b="1" dirty="0" err="1" smtClean="0">
                <a:solidFill>
                  <a:prstClr val="white"/>
                </a:solidFill>
                <a:latin typeface="Georgia" panose="02040502050405020303" pitchFamily="18" charset="0"/>
              </a:rPr>
              <a:t>Hilkiah</a:t>
            </a:r>
            <a:r>
              <a:rPr lang="en-US" sz="3600" b="1" dirty="0" smtClean="0">
                <a:solidFill>
                  <a:prstClr val="white"/>
                </a:solidFill>
                <a:latin typeface="Georgia" panose="02040502050405020303" pitchFamily="18" charset="0"/>
              </a:rPr>
              <a:t>, of the priests that were in </a:t>
            </a:r>
            <a:r>
              <a:rPr lang="en-US" sz="3600" b="1" dirty="0" err="1" smtClean="0">
                <a:solidFill>
                  <a:prstClr val="white"/>
                </a:solidFill>
                <a:latin typeface="Georgia" panose="02040502050405020303" pitchFamily="18" charset="0"/>
              </a:rPr>
              <a:t>Anathoth</a:t>
            </a:r>
            <a:r>
              <a:rPr lang="en-US" sz="3600" b="1" dirty="0" smtClean="0">
                <a:solidFill>
                  <a:prstClr val="white"/>
                </a:solidFill>
                <a:latin typeface="Georgia" panose="02040502050405020303" pitchFamily="18" charset="0"/>
              </a:rPr>
              <a:t> in the land of Benjamin: 2 To whom the word of the LORD came in the days of Josiah the son of Amon king of Judah, in the thirteenth year of his reign. 3 </a:t>
            </a:r>
            <a:r>
              <a:rPr lang="en-US" sz="3600" b="1" u="sng" dirty="0" smtClean="0">
                <a:solidFill>
                  <a:prstClr val="white"/>
                </a:solidFill>
                <a:latin typeface="Georgia" panose="02040502050405020303" pitchFamily="18" charset="0"/>
              </a:rPr>
              <a:t>It came also in the days of </a:t>
            </a:r>
            <a:r>
              <a:rPr lang="en-US" sz="3600" b="1" u="sng" dirty="0" err="1" smtClean="0">
                <a:solidFill>
                  <a:prstClr val="white"/>
                </a:solidFill>
                <a:latin typeface="Georgia" panose="02040502050405020303" pitchFamily="18" charset="0"/>
              </a:rPr>
              <a:t>Jehoiakim</a:t>
            </a:r>
            <a:r>
              <a:rPr lang="en-US" sz="3600" b="1" u="sng" dirty="0" smtClean="0">
                <a:solidFill>
                  <a:prstClr val="white"/>
                </a:solidFill>
                <a:latin typeface="Georgia" panose="02040502050405020303" pitchFamily="18" charset="0"/>
              </a:rPr>
              <a:t> the son of Josiah king of Judah, unto the end of the eleventh year of Zedekiah the son of Josiah king of Judah</a:t>
            </a:r>
            <a:r>
              <a:rPr lang="en-US" sz="3600" b="1" dirty="0" smtClean="0">
                <a:solidFill>
                  <a:prstClr val="white"/>
                </a:solidFill>
                <a:latin typeface="Georgia" panose="02040502050405020303" pitchFamily="18" charset="0"/>
              </a:rPr>
              <a:t>, unto the carrying away of Jerusalem captive in the fifth month.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28266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3" name="Table 2"/>
          <p:cNvGraphicFramePr>
            <a:graphicFrameLocks noGrp="1"/>
          </p:cNvGraphicFramePr>
          <p:nvPr>
            <p:extLst>
              <p:ext uri="{D42A27DB-BD31-4B8C-83A1-F6EECF244321}">
                <p14:modId xmlns:p14="http://schemas.microsoft.com/office/powerpoint/2010/main" val="3223353317"/>
              </p:ext>
            </p:extLst>
          </p:nvPr>
        </p:nvGraphicFramePr>
        <p:xfrm>
          <a:off x="430081" y="1592815"/>
          <a:ext cx="11353992" cy="1559560"/>
        </p:xfrm>
        <a:graphic>
          <a:graphicData uri="http://schemas.openxmlformats.org/drawingml/2006/table">
            <a:tbl>
              <a:tblPr firstRow="1" bandRow="1">
                <a:tableStyleId>{0505E3EF-67EA-436B-97B2-0124C06EBD24}</a:tableStyleId>
              </a:tblPr>
              <a:tblGrid>
                <a:gridCol w="1336842"/>
                <a:gridCol w="4819506"/>
                <a:gridCol w="5197644"/>
              </a:tblGrid>
              <a:tr h="370840">
                <a:tc>
                  <a:txBody>
                    <a:bodyPr/>
                    <a:lstStyle/>
                    <a:p>
                      <a:r>
                        <a:rPr lang="en-US" dirty="0" smtClean="0">
                          <a:latin typeface="Georgia" panose="02040502050405020303" pitchFamily="18" charset="0"/>
                        </a:rPr>
                        <a:t>Verse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King James Bible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New American</a:t>
                      </a:r>
                      <a:r>
                        <a:rPr lang="en-US" baseline="0" dirty="0" smtClean="0">
                          <a:latin typeface="Georgia" panose="02040502050405020303" pitchFamily="18" charset="0"/>
                        </a:rPr>
                        <a:t> Standard</a:t>
                      </a:r>
                      <a:endParaRPr lang="en-US" dirty="0">
                        <a:latin typeface="Georgia" panose="02040502050405020303" pitchFamily="18" charset="0"/>
                      </a:endParaRPr>
                    </a:p>
                  </a:txBody>
                  <a:tcPr/>
                </a:tc>
              </a:tr>
              <a:tr h="370840">
                <a:tc>
                  <a:txBody>
                    <a:bodyPr/>
                    <a:lstStyle/>
                    <a:p>
                      <a:r>
                        <a:rPr lang="en-US" dirty="0" smtClean="0">
                          <a:latin typeface="Georgia" panose="02040502050405020303" pitchFamily="18" charset="0"/>
                        </a:rPr>
                        <a:t>John 3:36</a:t>
                      </a:r>
                      <a:endParaRPr lang="en-US" dirty="0">
                        <a:latin typeface="Georgia" panose="02040502050405020303" pitchFamily="18" charset="0"/>
                      </a:endParaRPr>
                    </a:p>
                  </a:txBody>
                  <a:tcPr/>
                </a:tc>
                <a:tc>
                  <a:txBody>
                    <a:bodyPr/>
                    <a:lstStyle/>
                    <a:p>
                      <a:pPr algn="just"/>
                      <a:r>
                        <a:rPr lang="en-US" dirty="0" smtClean="0">
                          <a:latin typeface="Georgia" panose="02040502050405020303" pitchFamily="18" charset="0"/>
                        </a:rPr>
                        <a:t>He that believeth on the Son hath everlasting life: and he that believeth not the Son shall not see life; but the wrath of God </a:t>
                      </a:r>
                      <a:r>
                        <a:rPr lang="en-US" dirty="0" err="1" smtClean="0">
                          <a:latin typeface="Georgia" panose="02040502050405020303" pitchFamily="18" charset="0"/>
                        </a:rPr>
                        <a:t>abideth</a:t>
                      </a:r>
                      <a:r>
                        <a:rPr lang="en-US" dirty="0" smtClean="0">
                          <a:latin typeface="Georgia" panose="02040502050405020303" pitchFamily="18" charset="0"/>
                        </a:rPr>
                        <a:t> on him.</a:t>
                      </a:r>
                      <a:endParaRPr lang="en-US" dirty="0">
                        <a:latin typeface="Georgia" panose="02040502050405020303" pitchFamily="18" charset="0"/>
                      </a:endParaRPr>
                    </a:p>
                  </a:txBody>
                  <a:tcPr/>
                </a:tc>
                <a:tc>
                  <a:txBody>
                    <a:bodyPr/>
                    <a:lstStyle/>
                    <a:p>
                      <a:pPr algn="just"/>
                      <a:r>
                        <a:rPr lang="en-US" dirty="0" smtClean="0">
                          <a:latin typeface="Georgia" panose="02040502050405020303" pitchFamily="18" charset="0"/>
                        </a:rPr>
                        <a:t>“He who believes in the Son has eternal life; but he who does not obey the Son will not see life, but the wrath of God abides on him.”</a:t>
                      </a:r>
                    </a:p>
                    <a:p>
                      <a:endParaRPr lang="en-US" dirty="0">
                        <a:latin typeface="Georgia" panose="02040502050405020303" pitchFamily="18" charset="0"/>
                      </a:endParaRPr>
                    </a:p>
                  </a:txBody>
                  <a:tcPr/>
                </a:tc>
              </a:tr>
            </a:tbl>
          </a:graphicData>
        </a:graphic>
      </p:graphicFrame>
      <p:sp>
        <p:nvSpPr>
          <p:cNvPr id="6" name="TextBox 5"/>
          <p:cNvSpPr txBox="1"/>
          <p:nvPr/>
        </p:nvSpPr>
        <p:spPr>
          <a:xfrm>
            <a:off x="1902853" y="556889"/>
            <a:ext cx="7999306" cy="707886"/>
          </a:xfrm>
          <a:prstGeom prst="rect">
            <a:avLst/>
          </a:prstGeom>
          <a:noFill/>
        </p:spPr>
        <p:txBody>
          <a:bodyPr wrap="none" rtlCol="0">
            <a:spAutoFit/>
          </a:bodyPr>
          <a:lstStyle/>
          <a:p>
            <a:r>
              <a:rPr lang="en-US" sz="4000" b="1" dirty="0">
                <a:solidFill>
                  <a:prstClr val="white"/>
                </a:solidFill>
                <a:latin typeface="Georgia" panose="02040502050405020303" pitchFamily="18" charset="0"/>
              </a:rPr>
              <a:t>Parallel Verse Comparison </a:t>
            </a:r>
            <a:r>
              <a:rPr lang="en-US" sz="4000" b="1" dirty="0" smtClean="0">
                <a:solidFill>
                  <a:prstClr val="white"/>
                </a:solidFill>
                <a:latin typeface="Georgia" panose="02040502050405020303" pitchFamily="18" charset="0"/>
              </a:rPr>
              <a:t>#3</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1682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Psalm 12:6-7 The words of the LORD are pure words: as silver tried in a furnace of earth, purified seven times. Thou shalt keep them, O LORD, thou shalt preserve them from this generation for ever.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4582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6001643"/>
          </a:xfrm>
          <a:prstGeom prst="rect">
            <a:avLst/>
          </a:prstGeom>
        </p:spPr>
        <p:txBody>
          <a:bodyPr wrap="square">
            <a:spAutoFit/>
          </a:bodyPr>
          <a:lstStyle/>
          <a:p>
            <a:pPr algn="just"/>
            <a:r>
              <a:rPr lang="en-US" sz="3200" b="1" dirty="0" smtClean="0">
                <a:solidFill>
                  <a:prstClr val="white"/>
                </a:solidFill>
                <a:latin typeface="Georgia" panose="02040502050405020303" pitchFamily="18" charset="0"/>
              </a:rPr>
              <a:t>Jeremiah 25:31-33 says this: 31 A noise shall come even to the ends of the earth; for the LORD hath a controversy with the nations, he will plead with all flesh; he will give them that are wicked to the sword, </a:t>
            </a:r>
            <a:r>
              <a:rPr lang="en-US" sz="3200" b="1" dirty="0" err="1" smtClean="0">
                <a:solidFill>
                  <a:prstClr val="white"/>
                </a:solidFill>
                <a:latin typeface="Georgia" panose="02040502050405020303" pitchFamily="18" charset="0"/>
              </a:rPr>
              <a:t>saith</a:t>
            </a:r>
            <a:r>
              <a:rPr lang="en-US" sz="3200" b="1" dirty="0" smtClean="0">
                <a:solidFill>
                  <a:prstClr val="white"/>
                </a:solidFill>
                <a:latin typeface="Georgia" panose="02040502050405020303" pitchFamily="18" charset="0"/>
              </a:rPr>
              <a:t> the LORD. 32 Thus </a:t>
            </a:r>
            <a:r>
              <a:rPr lang="en-US" sz="3200" b="1" dirty="0" err="1" smtClean="0">
                <a:solidFill>
                  <a:prstClr val="white"/>
                </a:solidFill>
                <a:latin typeface="Georgia" panose="02040502050405020303" pitchFamily="18" charset="0"/>
              </a:rPr>
              <a:t>saith</a:t>
            </a:r>
            <a:r>
              <a:rPr lang="en-US" sz="3200" b="1" dirty="0" smtClean="0">
                <a:solidFill>
                  <a:prstClr val="white"/>
                </a:solidFill>
                <a:latin typeface="Georgia" panose="02040502050405020303" pitchFamily="18" charset="0"/>
              </a:rPr>
              <a:t> the LORD of hosts, Behold, evil shall go forth from nation to nation, and a great whirlwind shall be raised up from the coasts of the earth. 33 And the slain of the LORD shall be at that day from one end of the earth even unto the other end of the earth: they shall not be lamented, neither gathered, nor buried; they shall be dung upon the ground.</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8265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3" name="Table 2"/>
          <p:cNvGraphicFramePr>
            <a:graphicFrameLocks noGrp="1"/>
          </p:cNvGraphicFramePr>
          <p:nvPr>
            <p:extLst>
              <p:ext uri="{D42A27DB-BD31-4B8C-83A1-F6EECF244321}">
                <p14:modId xmlns:p14="http://schemas.microsoft.com/office/powerpoint/2010/main" val="3409174995"/>
              </p:ext>
            </p:extLst>
          </p:nvPr>
        </p:nvGraphicFramePr>
        <p:xfrm>
          <a:off x="443832" y="1572189"/>
          <a:ext cx="11353992" cy="1010920"/>
        </p:xfrm>
        <a:graphic>
          <a:graphicData uri="http://schemas.openxmlformats.org/drawingml/2006/table">
            <a:tbl>
              <a:tblPr firstRow="1" bandRow="1">
                <a:tableStyleId>{0505E3EF-67EA-436B-97B2-0124C06EBD24}</a:tableStyleId>
              </a:tblPr>
              <a:tblGrid>
                <a:gridCol w="1336842"/>
                <a:gridCol w="4819506"/>
                <a:gridCol w="5197644"/>
              </a:tblGrid>
              <a:tr h="370840">
                <a:tc>
                  <a:txBody>
                    <a:bodyPr/>
                    <a:lstStyle/>
                    <a:p>
                      <a:r>
                        <a:rPr lang="en-US" dirty="0" smtClean="0">
                          <a:latin typeface="Georgia" panose="02040502050405020303" pitchFamily="18" charset="0"/>
                        </a:rPr>
                        <a:t>Verse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King James Bible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New American</a:t>
                      </a:r>
                      <a:r>
                        <a:rPr lang="en-US" baseline="0" dirty="0" smtClean="0">
                          <a:latin typeface="Georgia" panose="02040502050405020303" pitchFamily="18" charset="0"/>
                        </a:rPr>
                        <a:t> Standard</a:t>
                      </a:r>
                      <a:endParaRPr lang="en-US" dirty="0">
                        <a:latin typeface="Georgia" panose="02040502050405020303" pitchFamily="18" charset="0"/>
                      </a:endParaRPr>
                    </a:p>
                  </a:txBody>
                  <a:tcPr/>
                </a:tc>
              </a:tr>
              <a:tr h="370840">
                <a:tc>
                  <a:txBody>
                    <a:bodyPr/>
                    <a:lstStyle/>
                    <a:p>
                      <a:r>
                        <a:rPr lang="en-US" dirty="0" smtClean="0">
                          <a:latin typeface="Georgia" panose="02040502050405020303" pitchFamily="18" charset="0"/>
                        </a:rPr>
                        <a:t>Luke 4:44</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And he preached in the synagogues of</a:t>
                      </a:r>
                    </a:p>
                    <a:p>
                      <a:r>
                        <a:rPr lang="en-US" dirty="0" smtClean="0">
                          <a:latin typeface="Georgia" panose="02040502050405020303" pitchFamily="18" charset="0"/>
                        </a:rPr>
                        <a:t>Galilee.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So He kept on preaching in the synagogues of Judea.</a:t>
                      </a:r>
                      <a:endParaRPr lang="en-US" dirty="0">
                        <a:latin typeface="Georgia" panose="02040502050405020303" pitchFamily="18" charset="0"/>
                      </a:endParaRPr>
                    </a:p>
                  </a:txBody>
                  <a:tcPr/>
                </a:tc>
              </a:tr>
            </a:tbl>
          </a:graphicData>
        </a:graphic>
      </p:graphicFrame>
      <p:sp>
        <p:nvSpPr>
          <p:cNvPr id="6" name="TextBox 5"/>
          <p:cNvSpPr txBox="1"/>
          <p:nvPr/>
        </p:nvSpPr>
        <p:spPr>
          <a:xfrm>
            <a:off x="1902853" y="556889"/>
            <a:ext cx="8081058" cy="707886"/>
          </a:xfrm>
          <a:prstGeom prst="rect">
            <a:avLst/>
          </a:prstGeom>
          <a:noFill/>
        </p:spPr>
        <p:txBody>
          <a:bodyPr wrap="none" rtlCol="0">
            <a:spAutoFit/>
          </a:bodyPr>
          <a:lstStyle/>
          <a:p>
            <a:r>
              <a:rPr lang="en-US" sz="4000" b="1" dirty="0">
                <a:solidFill>
                  <a:prstClr val="white"/>
                </a:solidFill>
                <a:latin typeface="Georgia" panose="02040502050405020303" pitchFamily="18" charset="0"/>
              </a:rPr>
              <a:t>Parallel Verse Comparison </a:t>
            </a:r>
            <a:r>
              <a:rPr lang="en-US" sz="4000" b="1" dirty="0" smtClean="0">
                <a:solidFill>
                  <a:prstClr val="white"/>
                </a:solidFill>
                <a:latin typeface="Georgia" panose="02040502050405020303" pitchFamily="18" charset="0"/>
              </a:rPr>
              <a:t>#4</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29114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TextBox 5"/>
          <p:cNvSpPr txBox="1"/>
          <p:nvPr/>
        </p:nvSpPr>
        <p:spPr>
          <a:xfrm>
            <a:off x="2486346" y="137503"/>
            <a:ext cx="6832320" cy="707886"/>
          </a:xfrm>
          <a:prstGeom prst="rect">
            <a:avLst/>
          </a:prstGeom>
          <a:noFill/>
        </p:spPr>
        <p:txBody>
          <a:bodyPr wrap="none" rtlCol="0">
            <a:spAutoFit/>
          </a:bodyPr>
          <a:lstStyle/>
          <a:p>
            <a:r>
              <a:rPr lang="en-US" sz="4000" b="1" dirty="0" smtClean="0">
                <a:solidFill>
                  <a:prstClr val="white"/>
                </a:solidFill>
                <a:latin typeface="Georgia" panose="02040502050405020303" pitchFamily="18" charset="0"/>
              </a:rPr>
              <a:t>Map of Galilee and Judea</a:t>
            </a:r>
            <a:endParaRPr lang="en-US" sz="4000" b="1" dirty="0">
              <a:solidFill>
                <a:prstClr val="white"/>
              </a:solidFill>
              <a:latin typeface="Georgia" panose="02040502050405020303" pitchFamily="18" charset="0"/>
            </a:endParaRPr>
          </a:p>
        </p:txBody>
      </p:sp>
      <p:pic>
        <p:nvPicPr>
          <p:cNvPr id="2" name="Picture 1"/>
          <p:cNvPicPr>
            <a:picLocks noChangeAspect="1"/>
          </p:cNvPicPr>
          <p:nvPr/>
        </p:nvPicPr>
        <p:blipFill>
          <a:blip r:embed="rId2"/>
          <a:stretch>
            <a:fillRect/>
          </a:stretch>
        </p:blipFill>
        <p:spPr>
          <a:xfrm>
            <a:off x="3870201" y="772125"/>
            <a:ext cx="4023360" cy="5696683"/>
          </a:xfrm>
          <a:prstGeom prst="rect">
            <a:avLst/>
          </a:prstGeom>
        </p:spPr>
      </p:pic>
      <p:cxnSp>
        <p:nvCxnSpPr>
          <p:cNvPr id="7" name="Straight Arrow Connector 6"/>
          <p:cNvCxnSpPr/>
          <p:nvPr/>
        </p:nvCxnSpPr>
        <p:spPr>
          <a:xfrm>
            <a:off x="2853203" y="5101389"/>
            <a:ext cx="2069432" cy="611892"/>
          </a:xfrm>
          <a:prstGeom prst="straightConnector1">
            <a:avLst/>
          </a:prstGeom>
          <a:ln w="76200">
            <a:solidFill>
              <a:srgbClr val="FF9900"/>
            </a:solidFill>
            <a:tailEnd type="triangle"/>
          </a:ln>
          <a:effectLst>
            <a:glow rad="38100">
              <a:schemeClr val="bg1">
                <a:lumMod val="75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53203" y="2440693"/>
            <a:ext cx="2722574" cy="353146"/>
          </a:xfrm>
          <a:prstGeom prst="straightConnector1">
            <a:avLst/>
          </a:prstGeom>
          <a:ln w="76200">
            <a:solidFill>
              <a:srgbClr val="FF9900"/>
            </a:solidFill>
            <a:tailEnd type="triangle"/>
          </a:ln>
          <a:effectLst>
            <a:glow rad="38100">
              <a:schemeClr val="bg1">
                <a:lumMod val="75000"/>
              </a:schemeClr>
            </a:glo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1907" y="2440693"/>
            <a:ext cx="1842171" cy="646331"/>
          </a:xfrm>
          <a:prstGeom prst="rect">
            <a:avLst/>
          </a:prstGeom>
          <a:noFill/>
        </p:spPr>
        <p:txBody>
          <a:bodyPr wrap="none" rtlCol="0">
            <a:spAutoFit/>
          </a:bodyPr>
          <a:lstStyle/>
          <a:p>
            <a:r>
              <a:rPr lang="en-US" sz="3600" b="1" dirty="0" smtClean="0">
                <a:solidFill>
                  <a:schemeClr val="bg1"/>
                </a:solidFill>
                <a:latin typeface="Georgia" panose="02040502050405020303" pitchFamily="18" charset="0"/>
              </a:rPr>
              <a:t>Galilee</a:t>
            </a:r>
            <a:endParaRPr lang="en-US" sz="3600" b="1" dirty="0">
              <a:solidFill>
                <a:schemeClr val="bg1"/>
              </a:solidFill>
              <a:latin typeface="Georgia" panose="02040502050405020303" pitchFamily="18" charset="0"/>
            </a:endParaRPr>
          </a:p>
        </p:txBody>
      </p:sp>
      <p:sp>
        <p:nvSpPr>
          <p:cNvPr id="16" name="TextBox 15"/>
          <p:cNvSpPr txBox="1"/>
          <p:nvPr/>
        </p:nvSpPr>
        <p:spPr>
          <a:xfrm>
            <a:off x="1151809" y="4699128"/>
            <a:ext cx="1617751" cy="646331"/>
          </a:xfrm>
          <a:prstGeom prst="rect">
            <a:avLst/>
          </a:prstGeom>
          <a:noFill/>
        </p:spPr>
        <p:txBody>
          <a:bodyPr wrap="none" rtlCol="0">
            <a:spAutoFit/>
          </a:bodyPr>
          <a:lstStyle/>
          <a:p>
            <a:r>
              <a:rPr lang="en-US" sz="3600" b="1" dirty="0" smtClean="0">
                <a:solidFill>
                  <a:schemeClr val="bg1"/>
                </a:solidFill>
                <a:latin typeface="Georgia" panose="02040502050405020303" pitchFamily="18" charset="0"/>
              </a:rPr>
              <a:t>Judea</a:t>
            </a:r>
            <a:endParaRPr lang="en-US" sz="3600" b="1" dirty="0">
              <a:solidFill>
                <a:schemeClr val="bg1"/>
              </a:solidFill>
              <a:latin typeface="Georgia" panose="02040502050405020303" pitchFamily="18" charset="0"/>
            </a:endParaRPr>
          </a:p>
        </p:txBody>
      </p:sp>
      <p:sp>
        <p:nvSpPr>
          <p:cNvPr id="17" name="TextBox 16"/>
          <p:cNvSpPr txBox="1"/>
          <p:nvPr/>
        </p:nvSpPr>
        <p:spPr>
          <a:xfrm>
            <a:off x="8994202" y="1486971"/>
            <a:ext cx="2255746" cy="1200329"/>
          </a:xfrm>
          <a:prstGeom prst="rect">
            <a:avLst/>
          </a:prstGeom>
          <a:noFill/>
        </p:spPr>
        <p:txBody>
          <a:bodyPr wrap="none" rtlCol="0">
            <a:spAutoFit/>
          </a:bodyPr>
          <a:lstStyle/>
          <a:p>
            <a:pPr algn="ctr"/>
            <a:r>
              <a:rPr lang="en-US" sz="2400" b="1" dirty="0" smtClean="0">
                <a:solidFill>
                  <a:schemeClr val="bg1"/>
                </a:solidFill>
                <a:latin typeface="Georgia" panose="02040502050405020303" pitchFamily="18" charset="0"/>
              </a:rPr>
              <a:t>Straight Line</a:t>
            </a:r>
          </a:p>
          <a:p>
            <a:pPr algn="ctr"/>
            <a:r>
              <a:rPr lang="en-US" sz="2400" b="1" dirty="0" smtClean="0">
                <a:solidFill>
                  <a:schemeClr val="bg1"/>
                </a:solidFill>
                <a:latin typeface="Georgia" panose="02040502050405020303" pitchFamily="18" charset="0"/>
              </a:rPr>
              <a:t>Distance</a:t>
            </a:r>
          </a:p>
          <a:p>
            <a:pPr algn="ctr"/>
            <a:r>
              <a:rPr lang="en-US" sz="2400" b="1" dirty="0" smtClean="0">
                <a:solidFill>
                  <a:schemeClr val="bg1"/>
                </a:solidFill>
                <a:latin typeface="Georgia" panose="02040502050405020303" pitchFamily="18" charset="0"/>
              </a:rPr>
              <a:t>60 miles</a:t>
            </a:r>
            <a:endParaRPr lang="en-US" sz="2400" b="1" dirty="0">
              <a:solidFill>
                <a:schemeClr val="bg1"/>
              </a:solidFill>
              <a:latin typeface="Georgia" panose="02040502050405020303" pitchFamily="18" charset="0"/>
            </a:endParaRPr>
          </a:p>
        </p:txBody>
      </p:sp>
      <p:sp>
        <p:nvSpPr>
          <p:cNvPr id="18" name="TextBox 17"/>
          <p:cNvSpPr txBox="1"/>
          <p:nvPr/>
        </p:nvSpPr>
        <p:spPr>
          <a:xfrm>
            <a:off x="8647951" y="3075367"/>
            <a:ext cx="2948243" cy="1200329"/>
          </a:xfrm>
          <a:prstGeom prst="rect">
            <a:avLst/>
          </a:prstGeom>
          <a:noFill/>
        </p:spPr>
        <p:txBody>
          <a:bodyPr wrap="none" rtlCol="0">
            <a:spAutoFit/>
          </a:bodyPr>
          <a:lstStyle/>
          <a:p>
            <a:pPr algn="ctr"/>
            <a:r>
              <a:rPr lang="en-US" sz="2400" b="1" dirty="0" smtClean="0">
                <a:solidFill>
                  <a:schemeClr val="bg1"/>
                </a:solidFill>
                <a:latin typeface="Georgia" panose="02040502050405020303" pitchFamily="18" charset="0"/>
              </a:rPr>
              <a:t>Driving Distance</a:t>
            </a:r>
          </a:p>
          <a:p>
            <a:pPr algn="ctr"/>
            <a:r>
              <a:rPr lang="en-US" sz="2400" b="1" dirty="0" smtClean="0">
                <a:solidFill>
                  <a:schemeClr val="bg1"/>
                </a:solidFill>
                <a:latin typeface="Georgia" panose="02040502050405020303" pitchFamily="18" charset="0"/>
              </a:rPr>
              <a:t>Today Is 98 miles</a:t>
            </a:r>
          </a:p>
          <a:p>
            <a:pPr algn="ctr"/>
            <a:r>
              <a:rPr lang="en-US" sz="2400" b="1" dirty="0" smtClean="0">
                <a:solidFill>
                  <a:schemeClr val="bg1"/>
                </a:solidFill>
                <a:latin typeface="Georgia" panose="02040502050405020303" pitchFamily="18" charset="0"/>
              </a:rPr>
              <a:t>(Fastest)</a:t>
            </a:r>
            <a:endParaRPr lang="en-US" sz="2400" b="1" dirty="0">
              <a:solidFill>
                <a:schemeClr val="bg1"/>
              </a:solidFill>
              <a:latin typeface="Georgia" panose="02040502050405020303" pitchFamily="18" charset="0"/>
            </a:endParaRPr>
          </a:p>
        </p:txBody>
      </p:sp>
      <p:sp>
        <p:nvSpPr>
          <p:cNvPr id="20" name="TextBox 19"/>
          <p:cNvSpPr txBox="1"/>
          <p:nvPr/>
        </p:nvSpPr>
        <p:spPr>
          <a:xfrm>
            <a:off x="9056718" y="4699128"/>
            <a:ext cx="2130711" cy="1569660"/>
          </a:xfrm>
          <a:prstGeom prst="rect">
            <a:avLst/>
          </a:prstGeom>
          <a:noFill/>
        </p:spPr>
        <p:txBody>
          <a:bodyPr wrap="none" rtlCol="0">
            <a:spAutoFit/>
          </a:bodyPr>
          <a:lstStyle/>
          <a:p>
            <a:pPr algn="ctr"/>
            <a:r>
              <a:rPr lang="en-US" sz="2400" b="1" dirty="0" smtClean="0">
                <a:solidFill>
                  <a:schemeClr val="bg1"/>
                </a:solidFill>
                <a:latin typeface="Georgia" panose="02040502050405020303" pitchFamily="18" charset="0"/>
              </a:rPr>
              <a:t>Comparison</a:t>
            </a:r>
          </a:p>
          <a:p>
            <a:pPr algn="ctr"/>
            <a:r>
              <a:rPr lang="en-US" sz="2400" b="1" dirty="0" smtClean="0">
                <a:solidFill>
                  <a:schemeClr val="bg1"/>
                </a:solidFill>
                <a:latin typeface="Georgia" panose="02040502050405020303" pitchFamily="18" charset="0"/>
              </a:rPr>
              <a:t>Louisville</a:t>
            </a:r>
          </a:p>
          <a:p>
            <a:pPr algn="ctr"/>
            <a:r>
              <a:rPr lang="en-US" sz="2400" b="1" dirty="0" smtClean="0">
                <a:solidFill>
                  <a:schemeClr val="bg1"/>
                </a:solidFill>
                <a:latin typeface="Georgia" panose="02040502050405020303" pitchFamily="18" charset="0"/>
              </a:rPr>
              <a:t>Cincinnati</a:t>
            </a:r>
          </a:p>
          <a:p>
            <a:pPr algn="ctr"/>
            <a:r>
              <a:rPr lang="en-US" sz="2400" b="1" dirty="0" smtClean="0">
                <a:solidFill>
                  <a:schemeClr val="bg1"/>
                </a:solidFill>
                <a:latin typeface="Georgia" panose="02040502050405020303" pitchFamily="18" charset="0"/>
              </a:rPr>
              <a:t>Same Place</a:t>
            </a:r>
            <a:endParaRPr lang="en-US" sz="2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29784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6247864"/>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Luke 4:14-16 says this: 14 And Jesus returned in the power of the Spirit into Galilee: and there went out a fame of him through all the region round about. 15 And he taught in their synagogues, being glorified of all. 16 And he came to Nazareth, where he had been brought up: and, as his custom was, he went into the synagogue on the </a:t>
            </a:r>
            <a:r>
              <a:rPr lang="en-US" sz="4000" b="1" dirty="0" err="1" smtClean="0">
                <a:solidFill>
                  <a:prstClr val="white"/>
                </a:solidFill>
                <a:latin typeface="Georgia" panose="02040502050405020303" pitchFamily="18" charset="0"/>
              </a:rPr>
              <a:t>sabbath</a:t>
            </a:r>
            <a:r>
              <a:rPr lang="en-US" sz="4000" b="1" dirty="0" smtClean="0">
                <a:solidFill>
                  <a:prstClr val="white"/>
                </a:solidFill>
                <a:latin typeface="Georgia" panose="02040502050405020303" pitchFamily="18" charset="0"/>
              </a:rPr>
              <a:t> day, and stood up for to read.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83185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Luke 4:31 And came down to Capernaum, a city of Galilee, and taught them on the </a:t>
            </a:r>
            <a:r>
              <a:rPr lang="en-US" sz="4000" b="1" dirty="0" err="1" smtClean="0">
                <a:solidFill>
                  <a:prstClr val="white"/>
                </a:solidFill>
                <a:latin typeface="Georgia" panose="02040502050405020303" pitchFamily="18" charset="0"/>
              </a:rPr>
              <a:t>sabbath</a:t>
            </a:r>
            <a:r>
              <a:rPr lang="en-US" sz="4000" b="1" dirty="0" smtClean="0">
                <a:solidFill>
                  <a:prstClr val="white"/>
                </a:solidFill>
                <a:latin typeface="Georgia" panose="02040502050405020303" pitchFamily="18" charset="0"/>
              </a:rPr>
              <a:t> days.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2614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Luke 5:1 And it came to pass, that, as the people pressed upon him to hear the word of God, he stood by the lake of Gennesaret,</a:t>
            </a:r>
            <a:endParaRPr lang="en-US" sz="4000" b="1" dirty="0">
              <a:solidFill>
                <a:prstClr val="white"/>
              </a:solidFill>
              <a:latin typeface="Georgia" panose="02040502050405020303" pitchFamily="18" charset="0"/>
            </a:endParaRPr>
          </a:p>
        </p:txBody>
      </p:sp>
      <p:pic>
        <p:nvPicPr>
          <p:cNvPr id="2" name="Picture 1"/>
          <p:cNvPicPr>
            <a:picLocks noChangeAspect="1"/>
          </p:cNvPicPr>
          <p:nvPr/>
        </p:nvPicPr>
        <p:blipFill rotWithShape="1">
          <a:blip r:embed="rId2"/>
          <a:srcRect l="754" t="7418" r="5756" b="44462"/>
          <a:stretch/>
        </p:blipFill>
        <p:spPr>
          <a:xfrm>
            <a:off x="1787706" y="2404051"/>
            <a:ext cx="8229600" cy="3820317"/>
          </a:xfrm>
          <a:prstGeom prst="rect">
            <a:avLst/>
          </a:prstGeom>
        </p:spPr>
      </p:pic>
    </p:spTree>
    <p:extLst>
      <p:ext uri="{BB962C8B-B14F-4D97-AF65-F5344CB8AC3E}">
        <p14:creationId xmlns:p14="http://schemas.microsoft.com/office/powerpoint/2010/main" val="945428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TextBox 5"/>
          <p:cNvSpPr txBox="1"/>
          <p:nvPr/>
        </p:nvSpPr>
        <p:spPr>
          <a:xfrm>
            <a:off x="2486346" y="137503"/>
            <a:ext cx="6832320" cy="707886"/>
          </a:xfrm>
          <a:prstGeom prst="rect">
            <a:avLst/>
          </a:prstGeom>
          <a:noFill/>
        </p:spPr>
        <p:txBody>
          <a:bodyPr wrap="none" rtlCol="0">
            <a:spAutoFit/>
          </a:bodyPr>
          <a:lstStyle/>
          <a:p>
            <a:r>
              <a:rPr lang="en-US" sz="4000" b="1" dirty="0">
                <a:solidFill>
                  <a:prstClr val="white"/>
                </a:solidFill>
                <a:latin typeface="Georgia" panose="02040502050405020303" pitchFamily="18" charset="0"/>
              </a:rPr>
              <a:t>Map of Galilee and Judea</a:t>
            </a:r>
          </a:p>
        </p:txBody>
      </p:sp>
      <p:pic>
        <p:nvPicPr>
          <p:cNvPr id="2" name="Picture 1"/>
          <p:cNvPicPr>
            <a:picLocks noChangeAspect="1"/>
          </p:cNvPicPr>
          <p:nvPr/>
        </p:nvPicPr>
        <p:blipFill>
          <a:blip r:embed="rId2"/>
          <a:stretch>
            <a:fillRect/>
          </a:stretch>
        </p:blipFill>
        <p:spPr>
          <a:xfrm>
            <a:off x="3870201" y="772125"/>
            <a:ext cx="4023360" cy="5696683"/>
          </a:xfrm>
          <a:prstGeom prst="rect">
            <a:avLst/>
          </a:prstGeom>
        </p:spPr>
      </p:pic>
      <p:cxnSp>
        <p:nvCxnSpPr>
          <p:cNvPr id="7" name="Straight Arrow Connector 6"/>
          <p:cNvCxnSpPr/>
          <p:nvPr/>
        </p:nvCxnSpPr>
        <p:spPr>
          <a:xfrm>
            <a:off x="2853203" y="5101389"/>
            <a:ext cx="2069432" cy="611892"/>
          </a:xfrm>
          <a:prstGeom prst="straightConnector1">
            <a:avLst/>
          </a:prstGeom>
          <a:ln w="76200">
            <a:solidFill>
              <a:srgbClr val="FF9900"/>
            </a:solidFill>
            <a:tailEnd type="triangle"/>
          </a:ln>
          <a:effectLst>
            <a:glow rad="38100">
              <a:schemeClr val="bg1">
                <a:lumMod val="75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14078" y="2440693"/>
            <a:ext cx="2722574" cy="353146"/>
          </a:xfrm>
          <a:prstGeom prst="straightConnector1">
            <a:avLst/>
          </a:prstGeom>
          <a:ln w="76200">
            <a:solidFill>
              <a:srgbClr val="FF9900"/>
            </a:solidFill>
            <a:tailEnd type="triangle"/>
          </a:ln>
          <a:effectLst>
            <a:glow rad="38100">
              <a:schemeClr val="bg1">
                <a:lumMod val="75000"/>
              </a:schemeClr>
            </a:glo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1907" y="2440693"/>
            <a:ext cx="1842171" cy="646331"/>
          </a:xfrm>
          <a:prstGeom prst="rect">
            <a:avLst/>
          </a:prstGeom>
          <a:noFill/>
        </p:spPr>
        <p:txBody>
          <a:bodyPr wrap="none" rtlCol="0">
            <a:spAutoFit/>
          </a:bodyPr>
          <a:lstStyle/>
          <a:p>
            <a:r>
              <a:rPr lang="en-US" sz="3600" b="1" dirty="0">
                <a:solidFill>
                  <a:prstClr val="white"/>
                </a:solidFill>
                <a:latin typeface="Georgia" panose="02040502050405020303" pitchFamily="18" charset="0"/>
              </a:rPr>
              <a:t>Galilee</a:t>
            </a:r>
          </a:p>
        </p:txBody>
      </p:sp>
      <p:sp>
        <p:nvSpPr>
          <p:cNvPr id="16" name="TextBox 15"/>
          <p:cNvSpPr txBox="1"/>
          <p:nvPr/>
        </p:nvSpPr>
        <p:spPr>
          <a:xfrm>
            <a:off x="1151809" y="4699128"/>
            <a:ext cx="1617751" cy="646331"/>
          </a:xfrm>
          <a:prstGeom prst="rect">
            <a:avLst/>
          </a:prstGeom>
          <a:noFill/>
        </p:spPr>
        <p:txBody>
          <a:bodyPr wrap="none" rtlCol="0">
            <a:spAutoFit/>
          </a:bodyPr>
          <a:lstStyle/>
          <a:p>
            <a:r>
              <a:rPr lang="en-US" sz="3600" b="1" dirty="0">
                <a:solidFill>
                  <a:prstClr val="white"/>
                </a:solidFill>
                <a:latin typeface="Georgia" panose="02040502050405020303" pitchFamily="18" charset="0"/>
              </a:rPr>
              <a:t>Judea</a:t>
            </a:r>
          </a:p>
        </p:txBody>
      </p:sp>
      <p:sp>
        <p:nvSpPr>
          <p:cNvPr id="12" name="TextBox 11"/>
          <p:cNvSpPr txBox="1"/>
          <p:nvPr/>
        </p:nvSpPr>
        <p:spPr>
          <a:xfrm>
            <a:off x="8618262" y="1794362"/>
            <a:ext cx="3390672" cy="646331"/>
          </a:xfrm>
          <a:prstGeom prst="rect">
            <a:avLst/>
          </a:prstGeom>
          <a:noFill/>
        </p:spPr>
        <p:txBody>
          <a:bodyPr wrap="none" rtlCol="0">
            <a:spAutoFit/>
          </a:bodyPr>
          <a:lstStyle/>
          <a:p>
            <a:r>
              <a:rPr lang="en-US" sz="3600" b="1" dirty="0" smtClean="0">
                <a:solidFill>
                  <a:prstClr val="white"/>
                </a:solidFill>
                <a:latin typeface="Georgia" panose="02040502050405020303" pitchFamily="18" charset="0"/>
              </a:rPr>
              <a:t>Sea of Galilee</a:t>
            </a:r>
            <a:endParaRPr lang="en-US" sz="3600" b="1" dirty="0">
              <a:solidFill>
                <a:prstClr val="white"/>
              </a:solidFill>
              <a:latin typeface="Georgia" panose="02040502050405020303" pitchFamily="18" charset="0"/>
            </a:endParaRPr>
          </a:p>
        </p:txBody>
      </p:sp>
      <p:cxnSp>
        <p:nvCxnSpPr>
          <p:cNvPr id="13" name="Straight Arrow Connector 12"/>
          <p:cNvCxnSpPr>
            <a:stCxn id="12" idx="1"/>
          </p:cNvCxnSpPr>
          <p:nvPr/>
        </p:nvCxnSpPr>
        <p:spPr>
          <a:xfrm flipH="1">
            <a:off x="7658959" y="2117528"/>
            <a:ext cx="959303" cy="151284"/>
          </a:xfrm>
          <a:prstGeom prst="straightConnector1">
            <a:avLst/>
          </a:prstGeom>
          <a:ln w="76200">
            <a:solidFill>
              <a:srgbClr val="FF9900"/>
            </a:solidFill>
            <a:tailEnd type="triangle"/>
          </a:ln>
          <a:effectLst>
            <a:glow rad="38100">
              <a:schemeClr val="bg1">
                <a:lumMod val="75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678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3" name="Table 2"/>
          <p:cNvGraphicFramePr>
            <a:graphicFrameLocks noGrp="1"/>
          </p:cNvGraphicFramePr>
          <p:nvPr>
            <p:extLst>
              <p:ext uri="{D42A27DB-BD31-4B8C-83A1-F6EECF244321}">
                <p14:modId xmlns:p14="http://schemas.microsoft.com/office/powerpoint/2010/main" val="1742569360"/>
              </p:ext>
            </p:extLst>
          </p:nvPr>
        </p:nvGraphicFramePr>
        <p:xfrm>
          <a:off x="443832" y="1572189"/>
          <a:ext cx="11353992" cy="1833880"/>
        </p:xfrm>
        <a:graphic>
          <a:graphicData uri="http://schemas.openxmlformats.org/drawingml/2006/table">
            <a:tbl>
              <a:tblPr firstRow="1" bandRow="1">
                <a:tableStyleId>{0505E3EF-67EA-436B-97B2-0124C06EBD24}</a:tableStyleId>
              </a:tblPr>
              <a:tblGrid>
                <a:gridCol w="1336842"/>
                <a:gridCol w="4819506"/>
                <a:gridCol w="5197644"/>
              </a:tblGrid>
              <a:tr h="370840">
                <a:tc>
                  <a:txBody>
                    <a:bodyPr/>
                    <a:lstStyle/>
                    <a:p>
                      <a:r>
                        <a:rPr lang="en-US" dirty="0" smtClean="0">
                          <a:latin typeface="Georgia" panose="02040502050405020303" pitchFamily="18" charset="0"/>
                        </a:rPr>
                        <a:t>Verse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King James Bible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New American</a:t>
                      </a:r>
                      <a:r>
                        <a:rPr lang="en-US" baseline="0" dirty="0" smtClean="0">
                          <a:latin typeface="Georgia" panose="02040502050405020303" pitchFamily="18" charset="0"/>
                        </a:rPr>
                        <a:t> Standard</a:t>
                      </a:r>
                      <a:endParaRPr lang="en-US" dirty="0">
                        <a:latin typeface="Georgia" panose="02040502050405020303" pitchFamily="18" charset="0"/>
                      </a:endParaRPr>
                    </a:p>
                  </a:txBody>
                  <a:tcPr/>
                </a:tc>
              </a:tr>
              <a:tr h="370840">
                <a:tc>
                  <a:txBody>
                    <a:bodyPr/>
                    <a:lstStyle/>
                    <a:p>
                      <a:r>
                        <a:rPr lang="en-US" dirty="0" smtClean="0">
                          <a:latin typeface="Georgia" panose="02040502050405020303" pitchFamily="18" charset="0"/>
                        </a:rPr>
                        <a:t>Matthew 4:23</a:t>
                      </a:r>
                      <a:endParaRPr lang="en-US" dirty="0">
                        <a:latin typeface="Georgia" panose="02040502050405020303" pitchFamily="18" charset="0"/>
                      </a:endParaRPr>
                    </a:p>
                  </a:txBody>
                  <a:tcPr/>
                </a:tc>
                <a:tc>
                  <a:txBody>
                    <a:bodyPr/>
                    <a:lstStyle/>
                    <a:p>
                      <a:pPr algn="just"/>
                      <a:r>
                        <a:rPr lang="en-US" dirty="0" smtClean="0">
                          <a:latin typeface="Georgia" panose="02040502050405020303" pitchFamily="18" charset="0"/>
                        </a:rPr>
                        <a:t>And Jesus went about all Galilee, teaching in their synagogues, and preaching the gospel of the kingdom, and healing all manner of sickness and all manner of disease among the people.</a:t>
                      </a:r>
                      <a:endParaRPr lang="en-US" dirty="0">
                        <a:latin typeface="Georgia" panose="02040502050405020303" pitchFamily="18" charset="0"/>
                      </a:endParaRPr>
                    </a:p>
                  </a:txBody>
                  <a:tcPr/>
                </a:tc>
                <a:tc>
                  <a:txBody>
                    <a:bodyPr/>
                    <a:lstStyle/>
                    <a:p>
                      <a:pPr algn="just"/>
                      <a:r>
                        <a:rPr lang="en-US" dirty="0" smtClean="0">
                          <a:latin typeface="Georgia" panose="02040502050405020303" pitchFamily="18" charset="0"/>
                        </a:rPr>
                        <a:t>Jesus was going throughout all Galilee,</a:t>
                      </a:r>
                      <a:r>
                        <a:rPr lang="en-US" baseline="0" dirty="0" smtClean="0">
                          <a:latin typeface="Georgia" panose="02040502050405020303" pitchFamily="18" charset="0"/>
                        </a:rPr>
                        <a:t> </a:t>
                      </a:r>
                      <a:r>
                        <a:rPr lang="en-US" dirty="0" smtClean="0">
                          <a:latin typeface="Georgia" panose="02040502050405020303" pitchFamily="18" charset="0"/>
                        </a:rPr>
                        <a:t>teaching in their synagogues and proclaiming the gospel of the kingdom, and healing every kind of disease and every kind of sickness among the people.</a:t>
                      </a:r>
                      <a:endParaRPr lang="en-US" dirty="0">
                        <a:latin typeface="Georgia" panose="02040502050405020303" pitchFamily="18" charset="0"/>
                      </a:endParaRPr>
                    </a:p>
                  </a:txBody>
                  <a:tcPr/>
                </a:tc>
              </a:tr>
            </a:tbl>
          </a:graphicData>
        </a:graphic>
      </p:graphicFrame>
      <p:sp>
        <p:nvSpPr>
          <p:cNvPr id="6" name="TextBox 5"/>
          <p:cNvSpPr txBox="1"/>
          <p:nvPr/>
        </p:nvSpPr>
        <p:spPr>
          <a:xfrm>
            <a:off x="1902853" y="556889"/>
            <a:ext cx="7999306" cy="707886"/>
          </a:xfrm>
          <a:prstGeom prst="rect">
            <a:avLst/>
          </a:prstGeom>
          <a:noFill/>
        </p:spPr>
        <p:txBody>
          <a:bodyPr wrap="none" rtlCol="0">
            <a:spAutoFit/>
          </a:bodyPr>
          <a:lstStyle/>
          <a:p>
            <a:r>
              <a:rPr lang="en-US" sz="4000" b="1" dirty="0">
                <a:solidFill>
                  <a:prstClr val="white"/>
                </a:solidFill>
                <a:latin typeface="Georgia" panose="02040502050405020303" pitchFamily="18" charset="0"/>
              </a:rPr>
              <a:t>Parallel Verse Comparison </a:t>
            </a:r>
            <a:r>
              <a:rPr lang="en-US" sz="4000" b="1" dirty="0" smtClean="0">
                <a:solidFill>
                  <a:prstClr val="white"/>
                </a:solidFill>
                <a:latin typeface="Georgia" panose="02040502050405020303" pitchFamily="18" charset="0"/>
              </a:rPr>
              <a:t>#5</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00107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3" name="Table 2"/>
          <p:cNvGraphicFramePr>
            <a:graphicFrameLocks noGrp="1"/>
          </p:cNvGraphicFramePr>
          <p:nvPr>
            <p:extLst>
              <p:ext uri="{D42A27DB-BD31-4B8C-83A1-F6EECF244321}">
                <p14:modId xmlns:p14="http://schemas.microsoft.com/office/powerpoint/2010/main" val="1862490376"/>
              </p:ext>
            </p:extLst>
          </p:nvPr>
        </p:nvGraphicFramePr>
        <p:xfrm>
          <a:off x="443832" y="1572189"/>
          <a:ext cx="11353992" cy="1285240"/>
        </p:xfrm>
        <a:graphic>
          <a:graphicData uri="http://schemas.openxmlformats.org/drawingml/2006/table">
            <a:tbl>
              <a:tblPr firstRow="1" bandRow="1">
                <a:tableStyleId>{0505E3EF-67EA-436B-97B2-0124C06EBD24}</a:tableStyleId>
              </a:tblPr>
              <a:tblGrid>
                <a:gridCol w="1336842"/>
                <a:gridCol w="4819506"/>
                <a:gridCol w="5197644"/>
              </a:tblGrid>
              <a:tr h="370840">
                <a:tc>
                  <a:txBody>
                    <a:bodyPr/>
                    <a:lstStyle/>
                    <a:p>
                      <a:r>
                        <a:rPr lang="en-US" dirty="0" smtClean="0">
                          <a:latin typeface="Georgia" panose="02040502050405020303" pitchFamily="18" charset="0"/>
                        </a:rPr>
                        <a:t>Verse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King James Bible</a:t>
                      </a:r>
                      <a:endParaRPr lang="en-US" dirty="0">
                        <a:latin typeface="Georgia" panose="02040502050405020303" pitchFamily="18" charset="0"/>
                      </a:endParaRPr>
                    </a:p>
                  </a:txBody>
                  <a:tcPr/>
                </a:tc>
                <a:tc>
                  <a:txBody>
                    <a:bodyPr/>
                    <a:lstStyle/>
                    <a:p>
                      <a:r>
                        <a:rPr lang="en-US" dirty="0" smtClean="0">
                          <a:latin typeface="Georgia" panose="02040502050405020303" pitchFamily="18" charset="0"/>
                        </a:rPr>
                        <a:t>New American</a:t>
                      </a:r>
                      <a:r>
                        <a:rPr lang="en-US" baseline="0" dirty="0" smtClean="0">
                          <a:latin typeface="Georgia" panose="02040502050405020303" pitchFamily="18" charset="0"/>
                        </a:rPr>
                        <a:t> Standard</a:t>
                      </a:r>
                      <a:endParaRPr lang="en-US" dirty="0">
                        <a:latin typeface="Georgia" panose="02040502050405020303" pitchFamily="18" charset="0"/>
                      </a:endParaRPr>
                    </a:p>
                  </a:txBody>
                  <a:tcPr/>
                </a:tc>
              </a:tr>
              <a:tr h="370840">
                <a:tc>
                  <a:txBody>
                    <a:bodyPr/>
                    <a:lstStyle/>
                    <a:p>
                      <a:r>
                        <a:rPr lang="en-US" dirty="0" smtClean="0">
                          <a:latin typeface="Georgia" panose="02040502050405020303" pitchFamily="18" charset="0"/>
                        </a:rPr>
                        <a:t>Mark 1:39</a:t>
                      </a:r>
                      <a:endParaRPr lang="en-US" dirty="0">
                        <a:latin typeface="Georgia" panose="02040502050405020303" pitchFamily="18" charset="0"/>
                      </a:endParaRPr>
                    </a:p>
                  </a:txBody>
                  <a:tcPr/>
                </a:tc>
                <a:tc>
                  <a:txBody>
                    <a:bodyPr/>
                    <a:lstStyle/>
                    <a:p>
                      <a:pPr algn="just"/>
                      <a:r>
                        <a:rPr lang="en-US" dirty="0" smtClean="0">
                          <a:latin typeface="Georgia" panose="02040502050405020303" pitchFamily="18" charset="0"/>
                        </a:rPr>
                        <a:t>And he preached in their synagogues throughout all Galilee, and cast out devils.</a:t>
                      </a:r>
                      <a:endParaRPr lang="en-US" dirty="0">
                        <a:latin typeface="Georgia" panose="02040502050405020303" pitchFamily="18" charset="0"/>
                      </a:endParaRPr>
                    </a:p>
                  </a:txBody>
                  <a:tcPr/>
                </a:tc>
                <a:tc>
                  <a:txBody>
                    <a:bodyPr/>
                    <a:lstStyle/>
                    <a:p>
                      <a:pPr algn="just"/>
                      <a:r>
                        <a:rPr lang="en-US" dirty="0" smtClean="0">
                          <a:latin typeface="Georgia" panose="02040502050405020303" pitchFamily="18" charset="0"/>
                        </a:rPr>
                        <a:t>And He went into their synagogues throughout all Galilee, preaching and casting out the demons.</a:t>
                      </a:r>
                      <a:endParaRPr lang="en-US" dirty="0">
                        <a:latin typeface="Georgia" panose="02040502050405020303" pitchFamily="18" charset="0"/>
                      </a:endParaRPr>
                    </a:p>
                  </a:txBody>
                  <a:tcPr/>
                </a:tc>
              </a:tr>
            </a:tbl>
          </a:graphicData>
        </a:graphic>
      </p:graphicFrame>
      <p:sp>
        <p:nvSpPr>
          <p:cNvPr id="6" name="TextBox 5"/>
          <p:cNvSpPr txBox="1"/>
          <p:nvPr/>
        </p:nvSpPr>
        <p:spPr>
          <a:xfrm>
            <a:off x="1902853" y="556889"/>
            <a:ext cx="8079456" cy="707886"/>
          </a:xfrm>
          <a:prstGeom prst="rect">
            <a:avLst/>
          </a:prstGeom>
          <a:noFill/>
        </p:spPr>
        <p:txBody>
          <a:bodyPr wrap="none" rtlCol="0">
            <a:spAutoFit/>
          </a:bodyPr>
          <a:lstStyle/>
          <a:p>
            <a:r>
              <a:rPr lang="en-US" sz="4000" b="1" dirty="0">
                <a:solidFill>
                  <a:prstClr val="white"/>
                </a:solidFill>
                <a:latin typeface="Georgia" panose="02040502050405020303" pitchFamily="18" charset="0"/>
              </a:rPr>
              <a:t>Parallel Verse Comparison </a:t>
            </a:r>
            <a:r>
              <a:rPr lang="en-US" sz="4000" b="1" dirty="0" smtClean="0">
                <a:solidFill>
                  <a:prstClr val="white"/>
                </a:solidFill>
                <a:latin typeface="Georgia" panose="02040502050405020303" pitchFamily="18" charset="0"/>
              </a:rPr>
              <a:t>#6</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688089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Luke 2:4 And Joseph also went up from </a:t>
            </a:r>
            <a:r>
              <a:rPr lang="en-US" sz="4000" b="1" u="sng" dirty="0" smtClean="0">
                <a:solidFill>
                  <a:prstClr val="white"/>
                </a:solidFill>
                <a:latin typeface="Georgia" panose="02040502050405020303" pitchFamily="18" charset="0"/>
              </a:rPr>
              <a:t>Galilee</a:t>
            </a:r>
            <a:r>
              <a:rPr lang="en-US" sz="4000" b="1" dirty="0" smtClean="0">
                <a:solidFill>
                  <a:prstClr val="white"/>
                </a:solidFill>
                <a:latin typeface="Georgia" panose="02040502050405020303" pitchFamily="18" charset="0"/>
              </a:rPr>
              <a:t>, out of the city of Nazareth, </a:t>
            </a:r>
            <a:r>
              <a:rPr lang="en-US" sz="4000" b="1" u="sng" dirty="0" smtClean="0">
                <a:solidFill>
                  <a:prstClr val="white"/>
                </a:solidFill>
                <a:latin typeface="Georgia" panose="02040502050405020303" pitchFamily="18" charset="0"/>
              </a:rPr>
              <a:t>into Judaea</a:t>
            </a:r>
            <a:r>
              <a:rPr lang="en-US" sz="4000" b="1" dirty="0" smtClean="0">
                <a:solidFill>
                  <a:prstClr val="white"/>
                </a:solidFill>
                <a:latin typeface="Georgia" panose="02040502050405020303" pitchFamily="18" charset="0"/>
              </a:rPr>
              <a:t>, unto the city of David, which is called Bethlehem; (because he was of the house and lineage of David:)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1833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Ezekiel 3:10 Moreover he said unto me, Son of man, all my words that I shall speak unto thee receive in thine heart, and hear with thine ears.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3212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John 8:47 He that is of God </a:t>
            </a:r>
            <a:r>
              <a:rPr lang="en-US" sz="4000" b="1" dirty="0" err="1" smtClean="0">
                <a:solidFill>
                  <a:prstClr val="white"/>
                </a:solidFill>
                <a:latin typeface="Georgia" panose="02040502050405020303" pitchFamily="18" charset="0"/>
              </a:rPr>
              <a:t>heareth</a:t>
            </a:r>
            <a:r>
              <a:rPr lang="en-US" sz="4000" b="1" dirty="0" smtClean="0">
                <a:solidFill>
                  <a:prstClr val="white"/>
                </a:solidFill>
                <a:latin typeface="Georgia" panose="02040502050405020303" pitchFamily="18" charset="0"/>
              </a:rPr>
              <a:t> God’s words: ye therefore hear them not, because ye are not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3950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Ecclesiastes 8:4 Where the word of a king is, there is power: and who may say unto him, What </a:t>
            </a:r>
            <a:r>
              <a:rPr lang="en-US" sz="4000" b="1" dirty="0" err="1" smtClean="0">
                <a:solidFill>
                  <a:prstClr val="white"/>
                </a:solidFill>
                <a:latin typeface="Georgia" panose="02040502050405020303" pitchFamily="18" charset="0"/>
              </a:rPr>
              <a:t>doest</a:t>
            </a:r>
            <a:r>
              <a:rPr lang="en-US" sz="4000" b="1" dirty="0" smtClean="0">
                <a:solidFill>
                  <a:prstClr val="white"/>
                </a:solidFill>
                <a:latin typeface="Georgia" panose="02040502050405020303" pitchFamily="18" charset="0"/>
              </a:rPr>
              <a:t> thou?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720708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2 Samuel 7:28 And now, O Lord GOD, thou art that God, and thy words be true, and thou hast promised this goodness unto thy servant: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28436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Revelation 21:5 And he that sat upon the throne said, Behold, I make all things new. And he said unto me, Write: for these words are true and faithful.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53054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2" name="Table 1"/>
          <p:cNvGraphicFramePr>
            <a:graphicFrameLocks noGrp="1"/>
          </p:cNvGraphicFramePr>
          <p:nvPr>
            <p:extLst>
              <p:ext uri="{D42A27DB-BD31-4B8C-83A1-F6EECF244321}">
                <p14:modId xmlns:p14="http://schemas.microsoft.com/office/powerpoint/2010/main" val="1180968441"/>
              </p:ext>
            </p:extLst>
          </p:nvPr>
        </p:nvGraphicFramePr>
        <p:xfrm>
          <a:off x="1727244" y="644038"/>
          <a:ext cx="8350524" cy="5334000"/>
        </p:xfrm>
        <a:graphic>
          <a:graphicData uri="http://schemas.openxmlformats.org/drawingml/2006/table">
            <a:tbl>
              <a:tblPr firstRow="1" bandRow="1">
                <a:tableStyleId>{35758FB7-9AC5-4552-8A53-C91805E547FA}</a:tableStyleId>
              </a:tblPr>
              <a:tblGrid>
                <a:gridCol w="4175262"/>
                <a:gridCol w="4175262"/>
              </a:tblGrid>
              <a:tr h="370840">
                <a:tc>
                  <a:txBody>
                    <a:bodyPr/>
                    <a:lstStyle/>
                    <a:p>
                      <a:pPr algn="ctr"/>
                      <a:r>
                        <a:rPr lang="en-US" sz="4400" dirty="0" smtClean="0">
                          <a:latin typeface="Georgia" panose="02040502050405020303" pitchFamily="18" charset="0"/>
                        </a:rPr>
                        <a:t>GOD</a:t>
                      </a:r>
                      <a:endParaRPr lang="en-US" sz="4400" dirty="0">
                        <a:latin typeface="Georgia" panose="02040502050405020303" pitchFamily="18" charset="0"/>
                      </a:endParaRPr>
                    </a:p>
                  </a:txBody>
                  <a:tcPr/>
                </a:tc>
                <a:tc>
                  <a:txBody>
                    <a:bodyPr/>
                    <a:lstStyle/>
                    <a:p>
                      <a:pPr algn="ctr"/>
                      <a:r>
                        <a:rPr lang="en-US" sz="4400" dirty="0" smtClean="0">
                          <a:latin typeface="Georgia" panose="02040502050405020303" pitchFamily="18" charset="0"/>
                        </a:rPr>
                        <a:t>satan</a:t>
                      </a:r>
                      <a:endParaRPr lang="en-US" sz="4400" dirty="0">
                        <a:latin typeface="Georgia" panose="02040502050405020303" pitchFamily="18" charset="0"/>
                      </a:endParaRPr>
                    </a:p>
                  </a:txBody>
                  <a:tcPr/>
                </a:tc>
              </a:tr>
              <a:tr h="370840">
                <a:tc>
                  <a:txBody>
                    <a:bodyPr/>
                    <a:lstStyle/>
                    <a:p>
                      <a:pPr algn="l"/>
                      <a:r>
                        <a:rPr lang="en-US" sz="4400" dirty="0" smtClean="0">
                          <a:latin typeface="Georgia" panose="02040502050405020303" pitchFamily="18" charset="0"/>
                        </a:rPr>
                        <a:t>One Truth</a:t>
                      </a:r>
                      <a:endParaRPr lang="en-US" sz="4400" dirty="0">
                        <a:latin typeface="Georgia" panose="02040502050405020303" pitchFamily="18" charset="0"/>
                      </a:endParaRPr>
                    </a:p>
                  </a:txBody>
                  <a:tcPr/>
                </a:tc>
                <a:tc>
                  <a:txBody>
                    <a:bodyPr/>
                    <a:lstStyle/>
                    <a:p>
                      <a:pPr algn="l"/>
                      <a:r>
                        <a:rPr lang="en-US" sz="4400" dirty="0" smtClean="0">
                          <a:latin typeface="Georgia" panose="02040502050405020303" pitchFamily="18" charset="0"/>
                        </a:rPr>
                        <a:t>many lies</a:t>
                      </a:r>
                      <a:endParaRPr lang="en-US" sz="4400" dirty="0">
                        <a:latin typeface="Georgia" panose="02040502050405020303" pitchFamily="18" charset="0"/>
                      </a:endParaRPr>
                    </a:p>
                  </a:txBody>
                  <a:tcPr/>
                </a:tc>
              </a:tr>
              <a:tr h="370840">
                <a:tc>
                  <a:txBody>
                    <a:bodyPr/>
                    <a:lstStyle/>
                    <a:p>
                      <a:pPr algn="l"/>
                      <a:r>
                        <a:rPr lang="en-US" sz="4400" dirty="0" smtClean="0">
                          <a:latin typeface="Georgia" panose="02040502050405020303" pitchFamily="18" charset="0"/>
                        </a:rPr>
                        <a:t>One God</a:t>
                      </a:r>
                    </a:p>
                  </a:txBody>
                  <a:tcPr/>
                </a:tc>
                <a:tc>
                  <a:txBody>
                    <a:bodyPr/>
                    <a:lstStyle/>
                    <a:p>
                      <a:pPr algn="l"/>
                      <a:r>
                        <a:rPr lang="en-US" sz="4400" dirty="0" smtClean="0">
                          <a:latin typeface="Georgia" panose="02040502050405020303" pitchFamily="18" charset="0"/>
                        </a:rPr>
                        <a:t>many</a:t>
                      </a:r>
                      <a:r>
                        <a:rPr lang="en-US" sz="4400" baseline="0" dirty="0" smtClean="0">
                          <a:latin typeface="Georgia" panose="02040502050405020303" pitchFamily="18" charset="0"/>
                        </a:rPr>
                        <a:t> gods</a:t>
                      </a:r>
                      <a:endParaRPr lang="en-US" sz="4400" dirty="0">
                        <a:latin typeface="Georgia" panose="02040502050405020303" pitchFamily="18" charset="0"/>
                      </a:endParaRPr>
                    </a:p>
                  </a:txBody>
                  <a:tcPr/>
                </a:tc>
              </a:tr>
              <a:tr h="370840">
                <a:tc>
                  <a:txBody>
                    <a:bodyPr/>
                    <a:lstStyle/>
                    <a:p>
                      <a:pPr algn="l"/>
                      <a:r>
                        <a:rPr lang="en-US" sz="4400" dirty="0" smtClean="0">
                          <a:latin typeface="Georgia" panose="02040502050405020303" pitchFamily="18" charset="0"/>
                        </a:rPr>
                        <a:t>One Christ</a:t>
                      </a:r>
                      <a:endParaRPr lang="en-US" sz="4400" dirty="0">
                        <a:latin typeface="Georgia" panose="02040502050405020303" pitchFamily="18" charset="0"/>
                      </a:endParaRPr>
                    </a:p>
                  </a:txBody>
                  <a:tcPr/>
                </a:tc>
                <a:tc>
                  <a:txBody>
                    <a:bodyPr/>
                    <a:lstStyle/>
                    <a:p>
                      <a:pPr algn="l"/>
                      <a:r>
                        <a:rPr lang="en-US" sz="4400" dirty="0" smtClean="0">
                          <a:latin typeface="Georgia" panose="02040502050405020303" pitchFamily="18" charset="0"/>
                        </a:rPr>
                        <a:t>many saviors</a:t>
                      </a:r>
                      <a:endParaRPr lang="en-US" sz="4400" dirty="0">
                        <a:latin typeface="Georgia" panose="02040502050405020303" pitchFamily="18" charset="0"/>
                      </a:endParaRPr>
                    </a:p>
                  </a:txBody>
                  <a:tcPr/>
                </a:tc>
              </a:tr>
              <a:tr h="370840">
                <a:tc>
                  <a:txBody>
                    <a:bodyPr/>
                    <a:lstStyle/>
                    <a:p>
                      <a:pPr algn="l"/>
                      <a:r>
                        <a:rPr lang="en-US" sz="4400" dirty="0" smtClean="0">
                          <a:latin typeface="Georgia" panose="02040502050405020303" pitchFamily="18" charset="0"/>
                        </a:rPr>
                        <a:t>One</a:t>
                      </a:r>
                      <a:r>
                        <a:rPr lang="en-US" sz="4400" baseline="0" dirty="0" smtClean="0">
                          <a:latin typeface="Georgia" panose="02040502050405020303" pitchFamily="18" charset="0"/>
                        </a:rPr>
                        <a:t> Way</a:t>
                      </a:r>
                      <a:endParaRPr lang="en-US" sz="4400" dirty="0">
                        <a:latin typeface="Georgia" panose="02040502050405020303" pitchFamily="18" charset="0"/>
                      </a:endParaRPr>
                    </a:p>
                  </a:txBody>
                  <a:tcPr/>
                </a:tc>
                <a:tc>
                  <a:txBody>
                    <a:bodyPr/>
                    <a:lstStyle/>
                    <a:p>
                      <a:pPr algn="l"/>
                      <a:r>
                        <a:rPr lang="en-US" sz="4400" dirty="0" smtClean="0">
                          <a:latin typeface="Georgia" panose="02040502050405020303" pitchFamily="18" charset="0"/>
                        </a:rPr>
                        <a:t>many ways</a:t>
                      </a:r>
                      <a:endParaRPr lang="en-US" sz="4400" dirty="0">
                        <a:latin typeface="Georgia" panose="02040502050405020303" pitchFamily="18" charset="0"/>
                      </a:endParaRPr>
                    </a:p>
                  </a:txBody>
                  <a:tcPr/>
                </a:tc>
              </a:tr>
              <a:tr h="370840">
                <a:tc>
                  <a:txBody>
                    <a:bodyPr/>
                    <a:lstStyle/>
                    <a:p>
                      <a:pPr algn="l"/>
                      <a:r>
                        <a:rPr lang="en-US" sz="4400" dirty="0" smtClean="0">
                          <a:latin typeface="Georgia" panose="02040502050405020303" pitchFamily="18" charset="0"/>
                        </a:rPr>
                        <a:t>One Church</a:t>
                      </a:r>
                      <a:endParaRPr lang="en-US" sz="4400" dirty="0">
                        <a:latin typeface="Georgia" panose="02040502050405020303" pitchFamily="18" charset="0"/>
                      </a:endParaRPr>
                    </a:p>
                  </a:txBody>
                  <a:tcPr/>
                </a:tc>
                <a:tc>
                  <a:txBody>
                    <a:bodyPr/>
                    <a:lstStyle/>
                    <a:p>
                      <a:pPr algn="l"/>
                      <a:r>
                        <a:rPr lang="en-US" sz="4400" dirty="0" smtClean="0">
                          <a:latin typeface="Georgia" panose="02040502050405020303" pitchFamily="18" charset="0"/>
                        </a:rPr>
                        <a:t>many religions</a:t>
                      </a:r>
                      <a:endParaRPr lang="en-US" sz="4400" dirty="0">
                        <a:latin typeface="Georgia" panose="02040502050405020303" pitchFamily="18" charset="0"/>
                      </a:endParaRPr>
                    </a:p>
                  </a:txBody>
                  <a:tcPr/>
                </a:tc>
              </a:tr>
              <a:tr h="370840">
                <a:tc>
                  <a:txBody>
                    <a:bodyPr/>
                    <a:lstStyle/>
                    <a:p>
                      <a:pPr algn="l"/>
                      <a:r>
                        <a:rPr lang="en-US" sz="4400" dirty="0" smtClean="0">
                          <a:latin typeface="Georgia" panose="02040502050405020303" pitchFamily="18" charset="0"/>
                        </a:rPr>
                        <a:t>One Bible</a:t>
                      </a:r>
                      <a:endParaRPr lang="en-US" sz="4400" dirty="0">
                        <a:latin typeface="Georgia" panose="02040502050405020303" pitchFamily="18" charset="0"/>
                      </a:endParaRPr>
                    </a:p>
                  </a:txBody>
                  <a:tcPr/>
                </a:tc>
                <a:tc>
                  <a:txBody>
                    <a:bodyPr/>
                    <a:lstStyle/>
                    <a:p>
                      <a:pPr algn="l"/>
                      <a:r>
                        <a:rPr lang="en-US" sz="4400" dirty="0" smtClean="0">
                          <a:latin typeface="Georgia" panose="02040502050405020303" pitchFamily="18" charset="0"/>
                        </a:rPr>
                        <a:t>many bibles</a:t>
                      </a:r>
                      <a:endParaRPr lang="en-US" sz="4400" dirty="0">
                        <a:latin typeface="Georgia" panose="02040502050405020303" pitchFamily="18" charset="0"/>
                      </a:endParaRPr>
                    </a:p>
                  </a:txBody>
                  <a:tcPr/>
                </a:tc>
              </a:tr>
            </a:tbl>
          </a:graphicData>
        </a:graphic>
      </p:graphicFrame>
    </p:spTree>
    <p:extLst>
      <p:ext uri="{BB962C8B-B14F-4D97-AF65-F5344CB8AC3E}">
        <p14:creationId xmlns:p14="http://schemas.microsoft.com/office/powerpoint/2010/main" val="3870440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 y="0"/>
            <a:ext cx="12185905" cy="6858000"/>
          </a:xfrm>
          <a:prstGeom prst="rect">
            <a:avLst/>
          </a:prstGeom>
        </p:spPr>
      </p:pic>
    </p:spTree>
    <p:extLst>
      <p:ext uri="{BB962C8B-B14F-4D97-AF65-F5344CB8AC3E}">
        <p14:creationId xmlns:p14="http://schemas.microsoft.com/office/powerpoint/2010/main" val="1295442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1938992"/>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John 8:47 He that is of God </a:t>
            </a:r>
            <a:r>
              <a:rPr lang="en-US" sz="4000" b="1" dirty="0" err="1" smtClean="0">
                <a:solidFill>
                  <a:prstClr val="white"/>
                </a:solidFill>
                <a:latin typeface="Georgia" panose="02040502050405020303" pitchFamily="18" charset="0"/>
              </a:rPr>
              <a:t>heareth</a:t>
            </a:r>
            <a:r>
              <a:rPr lang="en-US" sz="4000" b="1" dirty="0" smtClean="0">
                <a:solidFill>
                  <a:prstClr val="white"/>
                </a:solidFill>
                <a:latin typeface="Georgia" panose="02040502050405020303" pitchFamily="18" charset="0"/>
              </a:rPr>
              <a:t> God’s words: ye therefore hear them not, because ye are not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59552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5632311"/>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Jeremiah 23:1-2 Woe be unto the pastors that destroy and scatter the sheep of my pasture! </a:t>
            </a:r>
            <a:r>
              <a:rPr lang="en-US" sz="4000" b="1" dirty="0" err="1" smtClean="0">
                <a:solidFill>
                  <a:prstClr val="white"/>
                </a:solidFill>
                <a:latin typeface="Georgia" panose="02040502050405020303" pitchFamily="18" charset="0"/>
              </a:rPr>
              <a:t>saith</a:t>
            </a:r>
            <a:r>
              <a:rPr lang="en-US" sz="4000" b="1" dirty="0" smtClean="0">
                <a:solidFill>
                  <a:prstClr val="white"/>
                </a:solidFill>
                <a:latin typeface="Georgia" panose="02040502050405020303" pitchFamily="18" charset="0"/>
              </a:rPr>
              <a:t> the LORD. Therefore thus </a:t>
            </a:r>
            <a:r>
              <a:rPr lang="en-US" sz="4000" b="1" dirty="0" err="1" smtClean="0">
                <a:solidFill>
                  <a:prstClr val="white"/>
                </a:solidFill>
                <a:latin typeface="Georgia" panose="02040502050405020303" pitchFamily="18" charset="0"/>
              </a:rPr>
              <a:t>saith</a:t>
            </a:r>
            <a:r>
              <a:rPr lang="en-US" sz="4000" b="1" dirty="0" smtClean="0">
                <a:solidFill>
                  <a:prstClr val="white"/>
                </a:solidFill>
                <a:latin typeface="Georgia" panose="02040502050405020303" pitchFamily="18" charset="0"/>
              </a:rPr>
              <a:t> the LORD God of Israel against the pastors that feed my people; Ye have scattered my flock, and driven them away, and have not visited them: behold, I will visit upon you the evil of your doings, </a:t>
            </a:r>
            <a:r>
              <a:rPr lang="en-US" sz="4000" b="1" dirty="0" err="1" smtClean="0">
                <a:solidFill>
                  <a:prstClr val="white"/>
                </a:solidFill>
                <a:latin typeface="Georgia" panose="02040502050405020303" pitchFamily="18" charset="0"/>
              </a:rPr>
              <a:t>saith</a:t>
            </a:r>
            <a:r>
              <a:rPr lang="en-US" sz="4000" b="1" dirty="0" smtClean="0">
                <a:solidFill>
                  <a:prstClr val="white"/>
                </a:solidFill>
                <a:latin typeface="Georgia" panose="02040502050405020303" pitchFamily="18" charset="0"/>
              </a:rPr>
              <a:t>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35849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3170099"/>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Jeremiah 23:22 But if they had stood in my counsel, and had caused my people to hear my words, then they should have turned them from their evil way, and from the evil of their doings.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02645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433136" y="293884"/>
            <a:ext cx="11316560" cy="2554545"/>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Jeremiah 23:24 Can any hide himself in secret places that I shall not see him? </a:t>
            </a:r>
            <a:r>
              <a:rPr lang="en-US" sz="4000" b="1" dirty="0" err="1" smtClean="0">
                <a:solidFill>
                  <a:prstClr val="white"/>
                </a:solidFill>
                <a:latin typeface="Georgia" panose="02040502050405020303" pitchFamily="18" charset="0"/>
              </a:rPr>
              <a:t>saith</a:t>
            </a:r>
            <a:r>
              <a:rPr lang="en-US" sz="4000" b="1" dirty="0" smtClean="0">
                <a:solidFill>
                  <a:prstClr val="white"/>
                </a:solidFill>
                <a:latin typeface="Georgia" panose="02040502050405020303" pitchFamily="18" charset="0"/>
              </a:rPr>
              <a:t> the LORD. Do not I fill heaven and earth? </a:t>
            </a:r>
            <a:r>
              <a:rPr lang="en-US" sz="4000" b="1" dirty="0" err="1" smtClean="0">
                <a:solidFill>
                  <a:prstClr val="white"/>
                </a:solidFill>
                <a:latin typeface="Georgia" panose="02040502050405020303" pitchFamily="18" charset="0"/>
              </a:rPr>
              <a:t>saith</a:t>
            </a:r>
            <a:r>
              <a:rPr lang="en-US" sz="4000" b="1" dirty="0" smtClean="0">
                <a:solidFill>
                  <a:prstClr val="white"/>
                </a:solidFill>
                <a:latin typeface="Georgia" panose="02040502050405020303" pitchFamily="18" charset="0"/>
              </a:rPr>
              <a:t>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9590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3055</Words>
  <Application>Microsoft Office PowerPoint</Application>
  <PresentationFormat>Widescreen</PresentationFormat>
  <Paragraphs>205</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18</cp:revision>
  <dcterms:created xsi:type="dcterms:W3CDTF">2019-08-31T20:33:16Z</dcterms:created>
  <dcterms:modified xsi:type="dcterms:W3CDTF">2019-10-10T21:08:10Z</dcterms:modified>
</cp:coreProperties>
</file>