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256" r:id="rId4"/>
    <p:sldId id="327" r:id="rId5"/>
    <p:sldId id="328" r:id="rId6"/>
    <p:sldId id="329" r:id="rId7"/>
    <p:sldId id="330" r:id="rId8"/>
    <p:sldId id="331" r:id="rId9"/>
    <p:sldId id="332" r:id="rId10"/>
    <p:sldId id="333" r:id="rId11"/>
    <p:sldId id="334" r:id="rId12"/>
    <p:sldId id="335" r:id="rId13"/>
    <p:sldId id="336" r:id="rId14"/>
    <p:sldId id="337" r:id="rId15"/>
    <p:sldId id="338" r:id="rId16"/>
    <p:sldId id="339" r:id="rId17"/>
    <p:sldId id="340" r:id="rId18"/>
    <p:sldId id="341" r:id="rId19"/>
    <p:sldId id="342" r:id="rId20"/>
    <p:sldId id="343" r:id="rId21"/>
    <p:sldId id="344" r:id="rId22"/>
    <p:sldId id="345" r:id="rId23"/>
    <p:sldId id="346" r:id="rId24"/>
    <p:sldId id="347" r:id="rId25"/>
    <p:sldId id="348" r:id="rId26"/>
    <p:sldId id="349" r:id="rId27"/>
    <p:sldId id="350" r:id="rId28"/>
    <p:sldId id="351" r:id="rId29"/>
    <p:sldId id="352" r:id="rId30"/>
    <p:sldId id="353" r:id="rId31"/>
    <p:sldId id="354" r:id="rId32"/>
    <p:sldId id="355" r:id="rId33"/>
    <p:sldId id="356" r:id="rId34"/>
    <p:sldId id="357" r:id="rId35"/>
    <p:sldId id="358" r:id="rId36"/>
    <p:sldId id="359" r:id="rId37"/>
    <p:sldId id="360" r:id="rId38"/>
    <p:sldId id="361" r:id="rId39"/>
    <p:sldId id="362" r:id="rId40"/>
    <p:sldId id="363" r:id="rId41"/>
    <p:sldId id="364" r:id="rId42"/>
    <p:sldId id="365" r:id="rId43"/>
    <p:sldId id="366" r:id="rId44"/>
    <p:sldId id="367" r:id="rId45"/>
    <p:sldId id="368" r:id="rId46"/>
    <p:sldId id="369" r:id="rId47"/>
    <p:sldId id="370" r:id="rId48"/>
    <p:sldId id="371" r:id="rId49"/>
    <p:sldId id="372" r:id="rId50"/>
    <p:sldId id="373" r:id="rId51"/>
    <p:sldId id="374" r:id="rId52"/>
    <p:sldId id="375" r:id="rId53"/>
    <p:sldId id="376" r:id="rId54"/>
    <p:sldId id="377" r:id="rId55"/>
    <p:sldId id="378" r:id="rId56"/>
    <p:sldId id="379" r:id="rId57"/>
    <p:sldId id="380" r:id="rId58"/>
    <p:sldId id="381" r:id="rId59"/>
    <p:sldId id="382" r:id="rId60"/>
    <p:sldId id="383" r:id="rId61"/>
    <p:sldId id="384" r:id="rId62"/>
    <p:sldId id="385" r:id="rId63"/>
    <p:sldId id="386" r:id="rId64"/>
    <p:sldId id="387" r:id="rId65"/>
    <p:sldId id="388" r:id="rId66"/>
    <p:sldId id="389" r:id="rId67"/>
    <p:sldId id="390" r:id="rId68"/>
    <p:sldId id="391" r:id="rId69"/>
    <p:sldId id="392" r:id="rId70"/>
    <p:sldId id="393" r:id="rId71"/>
    <p:sldId id="394" r:id="rId72"/>
    <p:sldId id="395" r:id="rId73"/>
    <p:sldId id="396" r:id="rId74"/>
    <p:sldId id="397" r:id="rId75"/>
    <p:sldId id="398" r:id="rId76"/>
    <p:sldId id="433" r:id="rId77"/>
    <p:sldId id="399" r:id="rId78"/>
    <p:sldId id="400" r:id="rId79"/>
    <p:sldId id="401" r:id="rId80"/>
    <p:sldId id="403" r:id="rId81"/>
    <p:sldId id="404" r:id="rId82"/>
    <p:sldId id="405" r:id="rId83"/>
    <p:sldId id="406" r:id="rId84"/>
    <p:sldId id="402" r:id="rId85"/>
    <p:sldId id="407" r:id="rId86"/>
    <p:sldId id="408" r:id="rId87"/>
    <p:sldId id="409" r:id="rId88"/>
    <p:sldId id="410" r:id="rId89"/>
    <p:sldId id="411" r:id="rId90"/>
    <p:sldId id="412" r:id="rId91"/>
    <p:sldId id="413" r:id="rId92"/>
    <p:sldId id="414" r:id="rId93"/>
    <p:sldId id="415" r:id="rId94"/>
    <p:sldId id="431" r:id="rId95"/>
    <p:sldId id="416" r:id="rId96"/>
    <p:sldId id="432" r:id="rId97"/>
    <p:sldId id="322"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p:scale>
          <a:sx n="75" d="100"/>
          <a:sy n="75" d="100"/>
        </p:scale>
        <p:origin x="1638" y="10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9/3/2019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9/3/2019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3785652"/>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1:4   John to the seven churches which are in Asia: Grace be unto you, and peace, from him which is, and which was, and which is to come; and from the seven Spirits which are before his throne;</a:t>
            </a:r>
          </a:p>
        </p:txBody>
      </p:sp>
    </p:spTree>
    <p:extLst>
      <p:ext uri="{BB962C8B-B14F-4D97-AF65-F5344CB8AC3E}">
        <p14:creationId xmlns:p14="http://schemas.microsoft.com/office/powerpoint/2010/main" val="17094177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5016758"/>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1:11   Saying, I am Alpha and Omega, the first and the last: and, What thou seest, write in a book, and send it unto the seven churches which are in Asia; unto </a:t>
            </a:r>
            <a:r>
              <a:rPr lang="en-US" sz="4000" b="1" u="sng" dirty="0">
                <a:solidFill>
                  <a:prstClr val="white"/>
                </a:solidFill>
                <a:latin typeface="Georgia" panose="02040502050405020303" pitchFamily="18" charset="0"/>
              </a:rPr>
              <a:t>Ephesus</a:t>
            </a:r>
            <a:r>
              <a:rPr lang="en-US" sz="4000" b="1" dirty="0">
                <a:solidFill>
                  <a:prstClr val="white"/>
                </a:solidFill>
                <a:latin typeface="Georgia" panose="02040502050405020303" pitchFamily="18" charset="0"/>
              </a:rPr>
              <a:t>, and unto </a:t>
            </a:r>
            <a:r>
              <a:rPr lang="en-US" sz="4000" b="1" u="sng" dirty="0">
                <a:solidFill>
                  <a:prstClr val="white"/>
                </a:solidFill>
                <a:latin typeface="Georgia" panose="02040502050405020303" pitchFamily="18" charset="0"/>
              </a:rPr>
              <a:t>Smyrna</a:t>
            </a:r>
            <a:r>
              <a:rPr lang="en-US" sz="4000" b="1" dirty="0">
                <a:solidFill>
                  <a:prstClr val="white"/>
                </a:solidFill>
                <a:latin typeface="Georgia" panose="02040502050405020303" pitchFamily="18" charset="0"/>
              </a:rPr>
              <a:t>, and unto </a:t>
            </a:r>
            <a:r>
              <a:rPr lang="en-US" sz="4000" b="1" u="sng" dirty="0">
                <a:solidFill>
                  <a:prstClr val="white"/>
                </a:solidFill>
                <a:latin typeface="Georgia" panose="02040502050405020303" pitchFamily="18" charset="0"/>
              </a:rPr>
              <a:t>Pergamos</a:t>
            </a:r>
            <a:r>
              <a:rPr lang="en-US" sz="4000" b="1" dirty="0">
                <a:solidFill>
                  <a:prstClr val="white"/>
                </a:solidFill>
                <a:latin typeface="Georgia" panose="02040502050405020303" pitchFamily="18" charset="0"/>
              </a:rPr>
              <a:t>, and unto </a:t>
            </a:r>
            <a:r>
              <a:rPr lang="en-US" sz="4000" b="1" u="sng" dirty="0">
                <a:solidFill>
                  <a:prstClr val="white"/>
                </a:solidFill>
                <a:latin typeface="Georgia" panose="02040502050405020303" pitchFamily="18" charset="0"/>
              </a:rPr>
              <a:t>Thyatira</a:t>
            </a:r>
            <a:r>
              <a:rPr lang="en-US" sz="4000" b="1" dirty="0">
                <a:solidFill>
                  <a:prstClr val="white"/>
                </a:solidFill>
                <a:latin typeface="Georgia" panose="02040502050405020303" pitchFamily="18" charset="0"/>
              </a:rPr>
              <a:t>, and unto </a:t>
            </a:r>
            <a:r>
              <a:rPr lang="en-US" sz="4000" b="1" u="sng" dirty="0">
                <a:solidFill>
                  <a:prstClr val="white"/>
                </a:solidFill>
                <a:latin typeface="Georgia" panose="02040502050405020303" pitchFamily="18" charset="0"/>
              </a:rPr>
              <a:t>Sardis</a:t>
            </a:r>
            <a:r>
              <a:rPr lang="en-US" sz="4000" b="1" dirty="0">
                <a:solidFill>
                  <a:prstClr val="white"/>
                </a:solidFill>
                <a:latin typeface="Georgia" panose="02040502050405020303" pitchFamily="18" charset="0"/>
              </a:rPr>
              <a:t>, and unto </a:t>
            </a:r>
            <a:r>
              <a:rPr lang="en-US" sz="4000" b="1" u="sng" dirty="0">
                <a:solidFill>
                  <a:prstClr val="white"/>
                </a:solidFill>
                <a:latin typeface="Georgia" panose="02040502050405020303" pitchFamily="18" charset="0"/>
              </a:rPr>
              <a:t>Philadelphia</a:t>
            </a:r>
            <a:r>
              <a:rPr lang="en-US" sz="4000" b="1" dirty="0">
                <a:solidFill>
                  <a:prstClr val="white"/>
                </a:solidFill>
                <a:latin typeface="Georgia" panose="02040502050405020303" pitchFamily="18" charset="0"/>
              </a:rPr>
              <a:t>, and unto </a:t>
            </a:r>
            <a:r>
              <a:rPr lang="en-US" sz="4000" b="1" u="sng" dirty="0">
                <a:solidFill>
                  <a:prstClr val="white"/>
                </a:solidFill>
                <a:latin typeface="Georgia" panose="02040502050405020303" pitchFamily="18" charset="0"/>
              </a:rPr>
              <a:t>Laodicea</a:t>
            </a:r>
            <a:r>
              <a:rPr lang="en-US" sz="40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1524461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pic>
        <p:nvPicPr>
          <p:cNvPr id="2" name="Picture 1"/>
          <p:cNvPicPr>
            <a:picLocks noChangeAspect="1"/>
          </p:cNvPicPr>
          <p:nvPr/>
        </p:nvPicPr>
        <p:blipFill>
          <a:blip r:embed="rId2"/>
          <a:stretch>
            <a:fillRect/>
          </a:stretch>
        </p:blipFill>
        <p:spPr>
          <a:xfrm>
            <a:off x="1086666" y="325353"/>
            <a:ext cx="10058400" cy="6006690"/>
          </a:xfrm>
          <a:prstGeom prst="rect">
            <a:avLst/>
          </a:prstGeom>
        </p:spPr>
      </p:pic>
    </p:spTree>
    <p:extLst>
      <p:ext uri="{BB962C8B-B14F-4D97-AF65-F5344CB8AC3E}">
        <p14:creationId xmlns:p14="http://schemas.microsoft.com/office/powerpoint/2010/main" val="2428374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3785652"/>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1:9   </a:t>
            </a:r>
            <a:r>
              <a:rPr lang="en-US" sz="4000" b="1" u="sng" dirty="0">
                <a:solidFill>
                  <a:prstClr val="white"/>
                </a:solidFill>
                <a:latin typeface="Georgia" panose="02040502050405020303" pitchFamily="18" charset="0"/>
              </a:rPr>
              <a:t>I John</a:t>
            </a:r>
            <a:r>
              <a:rPr lang="en-US" sz="4000" b="1" dirty="0">
                <a:solidFill>
                  <a:prstClr val="white"/>
                </a:solidFill>
                <a:latin typeface="Georgia" panose="02040502050405020303" pitchFamily="18" charset="0"/>
              </a:rPr>
              <a:t>, who also am your brother, and companion in tribulation, and in the kingdom and patience of Jesus Christ, </a:t>
            </a:r>
            <a:r>
              <a:rPr lang="en-US" sz="4000" b="1" u="sng" dirty="0">
                <a:solidFill>
                  <a:prstClr val="white"/>
                </a:solidFill>
                <a:latin typeface="Georgia" panose="02040502050405020303" pitchFamily="18" charset="0"/>
              </a:rPr>
              <a:t>was in the isle that is called Patmos</a:t>
            </a:r>
            <a:r>
              <a:rPr lang="en-US" sz="4000" b="1" dirty="0">
                <a:solidFill>
                  <a:prstClr val="white"/>
                </a:solidFill>
                <a:latin typeface="Georgia" panose="02040502050405020303" pitchFamily="18" charset="0"/>
              </a:rPr>
              <a:t>, for the word of God, and for the testimony of Jesus Christ.</a:t>
            </a:r>
          </a:p>
        </p:txBody>
      </p:sp>
    </p:spTree>
    <p:extLst>
      <p:ext uri="{BB962C8B-B14F-4D97-AF65-F5344CB8AC3E}">
        <p14:creationId xmlns:p14="http://schemas.microsoft.com/office/powerpoint/2010/main" val="3002462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2554545"/>
          </a:xfrm>
          <a:prstGeom prst="rect">
            <a:avLst/>
          </a:prstGeom>
        </p:spPr>
        <p:txBody>
          <a:bodyPr wrap="square">
            <a:spAutoFit/>
          </a:bodyPr>
          <a:lstStyle/>
          <a:p>
            <a:pPr algn="just"/>
            <a:r>
              <a:rPr lang="en-US" sz="4000" b="1" dirty="0">
                <a:solidFill>
                  <a:prstClr val="white"/>
                </a:solidFill>
                <a:latin typeface="Georgia" panose="02040502050405020303" pitchFamily="18" charset="0"/>
              </a:rPr>
              <a:t>Colossians 2:1   For I would that ye knew what great conflict I have for you, and for them at Laodicea, and for as many as have not seen my face in the flesh</a:t>
            </a:r>
            <a:r>
              <a:rPr lang="en-US" sz="4000" b="1" dirty="0" smtClean="0">
                <a:solidFill>
                  <a:prstClr val="white"/>
                </a:solidFill>
                <a:latin typeface="Georgia" panose="02040502050405020303" pitchFamily="18" charset="0"/>
              </a:rPr>
              <a: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47895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2554545"/>
          </a:xfrm>
          <a:prstGeom prst="rect">
            <a:avLst/>
          </a:prstGeom>
        </p:spPr>
        <p:txBody>
          <a:bodyPr wrap="square">
            <a:spAutoFit/>
          </a:bodyPr>
          <a:lstStyle/>
          <a:p>
            <a:pPr algn="just"/>
            <a:r>
              <a:rPr lang="en-US" sz="4000" b="1" dirty="0">
                <a:solidFill>
                  <a:prstClr val="white"/>
                </a:solidFill>
                <a:latin typeface="Georgia" panose="02040502050405020303" pitchFamily="18" charset="0"/>
              </a:rPr>
              <a:t>Colossians 4:13   For I bear him record, that he hath a great zeal for you, and them that are in Laodicea, and them in Hierapolis.</a:t>
            </a:r>
          </a:p>
        </p:txBody>
      </p:sp>
    </p:spTree>
    <p:extLst>
      <p:ext uri="{BB962C8B-B14F-4D97-AF65-F5344CB8AC3E}">
        <p14:creationId xmlns:p14="http://schemas.microsoft.com/office/powerpoint/2010/main" val="33812690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1938992"/>
          </a:xfrm>
          <a:prstGeom prst="rect">
            <a:avLst/>
          </a:prstGeom>
        </p:spPr>
        <p:txBody>
          <a:bodyPr wrap="square">
            <a:spAutoFit/>
          </a:bodyPr>
          <a:lstStyle/>
          <a:p>
            <a:pPr algn="just"/>
            <a:r>
              <a:rPr lang="en-US" sz="4000" b="1" dirty="0">
                <a:solidFill>
                  <a:prstClr val="white"/>
                </a:solidFill>
                <a:latin typeface="Georgia" panose="02040502050405020303" pitchFamily="18" charset="0"/>
              </a:rPr>
              <a:t>Colossians 4:15   Salute the brethren which are in Laodicea, and </a:t>
            </a:r>
            <a:r>
              <a:rPr lang="en-US" sz="4000" b="1" dirty="0" err="1">
                <a:solidFill>
                  <a:prstClr val="white"/>
                </a:solidFill>
                <a:latin typeface="Georgia" panose="02040502050405020303" pitchFamily="18" charset="0"/>
              </a:rPr>
              <a:t>Nymphas</a:t>
            </a:r>
            <a:r>
              <a:rPr lang="en-US" sz="4000" b="1" dirty="0">
                <a:solidFill>
                  <a:prstClr val="white"/>
                </a:solidFill>
                <a:latin typeface="Georgia" panose="02040502050405020303" pitchFamily="18" charset="0"/>
              </a:rPr>
              <a:t>, and the church which is in his house.</a:t>
            </a:r>
          </a:p>
        </p:txBody>
      </p:sp>
    </p:spTree>
    <p:extLst>
      <p:ext uri="{BB962C8B-B14F-4D97-AF65-F5344CB8AC3E}">
        <p14:creationId xmlns:p14="http://schemas.microsoft.com/office/powerpoint/2010/main" val="29865456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2554545"/>
          </a:xfrm>
          <a:prstGeom prst="rect">
            <a:avLst/>
          </a:prstGeom>
        </p:spPr>
        <p:txBody>
          <a:bodyPr wrap="square">
            <a:spAutoFit/>
          </a:bodyPr>
          <a:lstStyle/>
          <a:p>
            <a:pPr algn="just"/>
            <a:r>
              <a:rPr lang="en-US" sz="4000" b="1" dirty="0">
                <a:solidFill>
                  <a:prstClr val="white"/>
                </a:solidFill>
                <a:latin typeface="Georgia" panose="02040502050405020303" pitchFamily="18" charset="0"/>
              </a:rPr>
              <a:t>Colossians 4:16   And when this epistle is read among you, cause that it be read also in the church of the </a:t>
            </a:r>
            <a:r>
              <a:rPr lang="en-US" sz="4000" b="1" dirty="0" err="1">
                <a:solidFill>
                  <a:prstClr val="white"/>
                </a:solidFill>
                <a:latin typeface="Georgia" panose="02040502050405020303" pitchFamily="18" charset="0"/>
              </a:rPr>
              <a:t>Laodiceans</a:t>
            </a:r>
            <a:r>
              <a:rPr lang="en-US" sz="4000" b="1" dirty="0">
                <a:solidFill>
                  <a:prstClr val="white"/>
                </a:solidFill>
                <a:latin typeface="Georgia" panose="02040502050405020303" pitchFamily="18" charset="0"/>
              </a:rPr>
              <a:t>; and that ye likewise read the epistle from Laodicea.</a:t>
            </a:r>
          </a:p>
        </p:txBody>
      </p:sp>
    </p:spTree>
    <p:extLst>
      <p:ext uri="{BB962C8B-B14F-4D97-AF65-F5344CB8AC3E}">
        <p14:creationId xmlns:p14="http://schemas.microsoft.com/office/powerpoint/2010/main" val="18312138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5078313"/>
          </a:xfrm>
          <a:prstGeom prst="rect">
            <a:avLst/>
          </a:prstGeom>
        </p:spPr>
        <p:txBody>
          <a:bodyPr wrap="square">
            <a:spAutoFit/>
          </a:bodyPr>
          <a:lstStyle/>
          <a:p>
            <a:pPr algn="just"/>
            <a:r>
              <a:rPr lang="en-US" sz="3600" b="1" dirty="0">
                <a:solidFill>
                  <a:prstClr val="white"/>
                </a:solidFill>
                <a:latin typeface="Georgia" panose="02040502050405020303" pitchFamily="18" charset="0"/>
              </a:rPr>
              <a:t>Revelation 22:18-19   For I testify unto every man that </a:t>
            </a:r>
            <a:r>
              <a:rPr lang="en-US" sz="3600" b="1" dirty="0" err="1">
                <a:solidFill>
                  <a:prstClr val="white"/>
                </a:solidFill>
                <a:latin typeface="Georgia" panose="02040502050405020303" pitchFamily="18" charset="0"/>
              </a:rPr>
              <a:t>heareth</a:t>
            </a:r>
            <a:r>
              <a:rPr lang="en-US" sz="3600" b="1" dirty="0">
                <a:solidFill>
                  <a:prstClr val="white"/>
                </a:solidFill>
                <a:latin typeface="Georgia" panose="02040502050405020303" pitchFamily="18" charset="0"/>
              </a:rPr>
              <a:t> the words of the prophecy of this book, If any man shall add unto these things, God shall add unto him the plagues that are written in this book:  19 And if any man shall take away from the words of the book of this prophecy, God shall take away his part out of the book of life, and out of the holy city, and from the things which are written in this book.</a:t>
            </a:r>
          </a:p>
        </p:txBody>
      </p:sp>
    </p:spTree>
    <p:extLst>
      <p:ext uri="{BB962C8B-B14F-4D97-AF65-F5344CB8AC3E}">
        <p14:creationId xmlns:p14="http://schemas.microsoft.com/office/powerpoint/2010/main" val="2822033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1938992"/>
          </a:xfrm>
          <a:prstGeom prst="rect">
            <a:avLst/>
          </a:prstGeom>
        </p:spPr>
        <p:txBody>
          <a:bodyPr wrap="square">
            <a:spAutoFit/>
          </a:bodyPr>
          <a:lstStyle/>
          <a:p>
            <a:pPr algn="just"/>
            <a:r>
              <a:rPr lang="en-US" sz="4000" b="1" dirty="0">
                <a:solidFill>
                  <a:prstClr val="white"/>
                </a:solidFill>
                <a:latin typeface="Georgia" panose="02040502050405020303" pitchFamily="18" charset="0"/>
              </a:rPr>
              <a:t>Psalm 12:6   The words of the LORD are pure words: as silver tried in a furnace of earth, purified seven times.</a:t>
            </a:r>
          </a:p>
        </p:txBody>
      </p:sp>
    </p:spTree>
    <p:extLst>
      <p:ext uri="{BB962C8B-B14F-4D97-AF65-F5344CB8AC3E}">
        <p14:creationId xmlns:p14="http://schemas.microsoft.com/office/powerpoint/2010/main" val="2851406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56218"/>
            <a:ext cx="12192000" cy="2726900"/>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REVELATION</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1</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3785652"/>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1:4   John to the seven churches which are in Asia: Grace be unto you, and peace, from him which is, and which was, and which is to come; and </a:t>
            </a:r>
            <a:r>
              <a:rPr lang="en-US" sz="4000" b="1" u="sng" dirty="0">
                <a:solidFill>
                  <a:prstClr val="white"/>
                </a:solidFill>
                <a:latin typeface="Georgia" panose="02040502050405020303" pitchFamily="18" charset="0"/>
              </a:rPr>
              <a:t>from the seven Spirits which are before his throne</a:t>
            </a:r>
            <a:r>
              <a:rPr lang="en-US" sz="40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28561807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3785652"/>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3:1   And unto the angel of the church in Sardis write; These things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he that hath the seven Spirits of God, and the seven stars; I know thy works, that thou hast a name that thou </a:t>
            </a:r>
            <a:r>
              <a:rPr lang="en-US" sz="4000" b="1" dirty="0" err="1">
                <a:solidFill>
                  <a:prstClr val="white"/>
                </a:solidFill>
                <a:latin typeface="Georgia" panose="02040502050405020303" pitchFamily="18" charset="0"/>
              </a:rPr>
              <a:t>livest</a:t>
            </a:r>
            <a:r>
              <a:rPr lang="en-US" sz="4000" b="1" dirty="0">
                <a:solidFill>
                  <a:prstClr val="white"/>
                </a:solidFill>
                <a:latin typeface="Georgia" panose="02040502050405020303" pitchFamily="18" charset="0"/>
              </a:rPr>
              <a:t>, and art dead.</a:t>
            </a:r>
          </a:p>
        </p:txBody>
      </p:sp>
    </p:spTree>
    <p:extLst>
      <p:ext uri="{BB962C8B-B14F-4D97-AF65-F5344CB8AC3E}">
        <p14:creationId xmlns:p14="http://schemas.microsoft.com/office/powerpoint/2010/main" val="27828219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4401205"/>
          </a:xfrm>
          <a:prstGeom prst="rect">
            <a:avLst/>
          </a:prstGeom>
        </p:spPr>
        <p:txBody>
          <a:bodyPr wrap="square">
            <a:spAutoFit/>
          </a:bodyPr>
          <a:lstStyle/>
          <a:p>
            <a:pPr algn="just"/>
            <a:r>
              <a:rPr lang="en-US" sz="4000" b="1" dirty="0">
                <a:solidFill>
                  <a:prstClr val="white"/>
                </a:solidFill>
                <a:latin typeface="Georgia" panose="02040502050405020303" pitchFamily="18" charset="0"/>
              </a:rPr>
              <a:t>Isaiah 11:1-2   And there shall come forth a rod out of the stem of Jesse, and a Branch shall grow out of his roots:  2 And the </a:t>
            </a:r>
            <a:r>
              <a:rPr lang="en-US" sz="4000" b="1" u="sng" dirty="0">
                <a:solidFill>
                  <a:prstClr val="white"/>
                </a:solidFill>
                <a:latin typeface="Georgia" panose="02040502050405020303" pitchFamily="18" charset="0"/>
              </a:rPr>
              <a:t>spirit of the LORD</a:t>
            </a:r>
            <a:r>
              <a:rPr lang="en-US" sz="4000" b="1" dirty="0">
                <a:solidFill>
                  <a:prstClr val="white"/>
                </a:solidFill>
                <a:latin typeface="Georgia" panose="02040502050405020303" pitchFamily="18" charset="0"/>
              </a:rPr>
              <a:t> shall rest upon him, the </a:t>
            </a:r>
            <a:r>
              <a:rPr lang="en-US" sz="4000" b="1" u="sng" dirty="0">
                <a:solidFill>
                  <a:prstClr val="white"/>
                </a:solidFill>
                <a:latin typeface="Georgia" panose="02040502050405020303" pitchFamily="18" charset="0"/>
              </a:rPr>
              <a:t>spirit of wisdom</a:t>
            </a:r>
            <a:r>
              <a:rPr lang="en-US" sz="4000" b="1" dirty="0">
                <a:solidFill>
                  <a:prstClr val="white"/>
                </a:solidFill>
                <a:latin typeface="Georgia" panose="02040502050405020303" pitchFamily="18" charset="0"/>
              </a:rPr>
              <a:t> and </a:t>
            </a:r>
            <a:r>
              <a:rPr lang="en-US" sz="4000" b="1" u="sng" dirty="0">
                <a:solidFill>
                  <a:prstClr val="white"/>
                </a:solidFill>
                <a:latin typeface="Georgia" panose="02040502050405020303" pitchFamily="18" charset="0"/>
              </a:rPr>
              <a:t>understanding</a:t>
            </a:r>
            <a:r>
              <a:rPr lang="en-US" sz="4000" b="1" dirty="0">
                <a:solidFill>
                  <a:prstClr val="white"/>
                </a:solidFill>
                <a:latin typeface="Georgia" panose="02040502050405020303" pitchFamily="18" charset="0"/>
              </a:rPr>
              <a:t>, the </a:t>
            </a:r>
            <a:r>
              <a:rPr lang="en-US" sz="4000" b="1" u="sng" dirty="0">
                <a:solidFill>
                  <a:prstClr val="white"/>
                </a:solidFill>
                <a:latin typeface="Georgia" panose="02040502050405020303" pitchFamily="18" charset="0"/>
              </a:rPr>
              <a:t>spirit of counsel</a:t>
            </a:r>
            <a:r>
              <a:rPr lang="en-US" sz="4000" b="1" dirty="0">
                <a:solidFill>
                  <a:prstClr val="white"/>
                </a:solidFill>
                <a:latin typeface="Georgia" panose="02040502050405020303" pitchFamily="18" charset="0"/>
              </a:rPr>
              <a:t> and </a:t>
            </a:r>
            <a:r>
              <a:rPr lang="en-US" sz="4000" b="1" u="sng" dirty="0">
                <a:solidFill>
                  <a:prstClr val="white"/>
                </a:solidFill>
                <a:latin typeface="Georgia" panose="02040502050405020303" pitchFamily="18" charset="0"/>
              </a:rPr>
              <a:t>might</a:t>
            </a:r>
            <a:r>
              <a:rPr lang="en-US" sz="4000" b="1" dirty="0">
                <a:solidFill>
                  <a:prstClr val="white"/>
                </a:solidFill>
                <a:latin typeface="Georgia" panose="02040502050405020303" pitchFamily="18" charset="0"/>
              </a:rPr>
              <a:t>, the </a:t>
            </a:r>
            <a:r>
              <a:rPr lang="en-US" sz="4000" b="1" u="sng" dirty="0">
                <a:solidFill>
                  <a:prstClr val="white"/>
                </a:solidFill>
                <a:latin typeface="Georgia" panose="02040502050405020303" pitchFamily="18" charset="0"/>
              </a:rPr>
              <a:t>spirit of knowledge</a:t>
            </a:r>
            <a:r>
              <a:rPr lang="en-US" sz="4000" b="1" dirty="0">
                <a:solidFill>
                  <a:prstClr val="white"/>
                </a:solidFill>
                <a:latin typeface="Georgia" panose="02040502050405020303" pitchFamily="18" charset="0"/>
              </a:rPr>
              <a:t> and of the </a:t>
            </a:r>
            <a:r>
              <a:rPr lang="en-US" sz="4000" b="1" u="sng" dirty="0">
                <a:solidFill>
                  <a:prstClr val="white"/>
                </a:solidFill>
                <a:latin typeface="Georgia" panose="02040502050405020303" pitchFamily="18" charset="0"/>
              </a:rPr>
              <a:t>fear of the LORD</a:t>
            </a:r>
            <a:r>
              <a:rPr lang="en-US" sz="40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32153258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There are 7 Spirits listed there in Isaiah 11.</a:t>
            </a:r>
          </a:p>
          <a:p>
            <a:pPr algn="just"/>
            <a:endParaRPr lang="en-US" sz="4000" b="1" dirty="0">
              <a:solidFill>
                <a:prstClr val="white"/>
              </a:solidFill>
              <a:latin typeface="Georgia" panose="02040502050405020303" pitchFamily="18" charset="0"/>
            </a:endParaRPr>
          </a:p>
          <a:p>
            <a:pPr algn="just"/>
            <a:r>
              <a:rPr lang="en-US" sz="4000" b="1" dirty="0">
                <a:solidFill>
                  <a:prstClr val="white"/>
                </a:solidFill>
                <a:latin typeface="Georgia" panose="02040502050405020303" pitchFamily="18" charset="0"/>
              </a:rPr>
              <a:t>1.	Spirit of the Lord</a:t>
            </a:r>
          </a:p>
          <a:p>
            <a:pPr algn="just"/>
            <a:r>
              <a:rPr lang="en-US" sz="4000" b="1" dirty="0">
                <a:solidFill>
                  <a:prstClr val="white"/>
                </a:solidFill>
                <a:latin typeface="Georgia" panose="02040502050405020303" pitchFamily="18" charset="0"/>
              </a:rPr>
              <a:t>2.	Spirit of Wisdom</a:t>
            </a:r>
          </a:p>
          <a:p>
            <a:pPr algn="just"/>
            <a:r>
              <a:rPr lang="en-US" sz="4000" b="1" dirty="0">
                <a:solidFill>
                  <a:prstClr val="white"/>
                </a:solidFill>
                <a:latin typeface="Georgia" panose="02040502050405020303" pitchFamily="18" charset="0"/>
              </a:rPr>
              <a:t>3.	Spirit of Understanding</a:t>
            </a:r>
          </a:p>
          <a:p>
            <a:pPr algn="just"/>
            <a:r>
              <a:rPr lang="en-US" sz="4000" b="1" dirty="0">
                <a:solidFill>
                  <a:prstClr val="white"/>
                </a:solidFill>
                <a:latin typeface="Georgia" panose="02040502050405020303" pitchFamily="18" charset="0"/>
              </a:rPr>
              <a:t>4.	Spirit of Counsel</a:t>
            </a:r>
          </a:p>
          <a:p>
            <a:pPr algn="just"/>
            <a:r>
              <a:rPr lang="en-US" sz="4000" b="1" dirty="0">
                <a:solidFill>
                  <a:prstClr val="white"/>
                </a:solidFill>
                <a:latin typeface="Georgia" panose="02040502050405020303" pitchFamily="18" charset="0"/>
              </a:rPr>
              <a:t>5.	Spirit of Might</a:t>
            </a:r>
          </a:p>
          <a:p>
            <a:pPr algn="just"/>
            <a:r>
              <a:rPr lang="en-US" sz="4000" b="1" dirty="0">
                <a:solidFill>
                  <a:prstClr val="white"/>
                </a:solidFill>
                <a:latin typeface="Georgia" panose="02040502050405020303" pitchFamily="18" charset="0"/>
              </a:rPr>
              <a:t>6.	Spirit of Knowledge</a:t>
            </a:r>
          </a:p>
          <a:p>
            <a:pPr algn="just"/>
            <a:r>
              <a:rPr lang="en-US" sz="4000" b="1" dirty="0">
                <a:solidFill>
                  <a:prstClr val="white"/>
                </a:solidFill>
                <a:latin typeface="Georgia" panose="02040502050405020303" pitchFamily="18" charset="0"/>
              </a:rPr>
              <a:t>7.	Spirit of Fear of the Lord</a:t>
            </a:r>
          </a:p>
          <a:p>
            <a:pPr algn="just"/>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593681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2554545"/>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7:42   Hath not the scripture said, That Christ cometh of the seed of David, and out of the town of Bethlehem, where David was?</a:t>
            </a:r>
          </a:p>
        </p:txBody>
      </p:sp>
    </p:spTree>
    <p:extLst>
      <p:ext uri="{BB962C8B-B14F-4D97-AF65-F5344CB8AC3E}">
        <p14:creationId xmlns:p14="http://schemas.microsoft.com/office/powerpoint/2010/main" val="15718650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1:5-6   And from Jesus Christ, who is the faithful witness, and the first begotten of the dead, and the prince of the kings of the earth. Unto him that loved us, and washed us from our sins in his own blood,  6 And hath made us kings and priests unto God and his Father; to him be glory and dominion for ever and ever. Amen.</a:t>
            </a:r>
          </a:p>
        </p:txBody>
      </p:sp>
    </p:spTree>
    <p:extLst>
      <p:ext uri="{BB962C8B-B14F-4D97-AF65-F5344CB8AC3E}">
        <p14:creationId xmlns:p14="http://schemas.microsoft.com/office/powerpoint/2010/main" val="715330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1323439"/>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3:10   As it is written, There is none righteous, no, not one:</a:t>
            </a:r>
          </a:p>
        </p:txBody>
      </p:sp>
    </p:spTree>
    <p:extLst>
      <p:ext uri="{BB962C8B-B14F-4D97-AF65-F5344CB8AC3E}">
        <p14:creationId xmlns:p14="http://schemas.microsoft.com/office/powerpoint/2010/main" val="12115079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1323439"/>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3:23   For all have sinned, and come short of the glory of God;</a:t>
            </a:r>
          </a:p>
        </p:txBody>
      </p:sp>
    </p:spTree>
    <p:extLst>
      <p:ext uri="{BB962C8B-B14F-4D97-AF65-F5344CB8AC3E}">
        <p14:creationId xmlns:p14="http://schemas.microsoft.com/office/powerpoint/2010/main" val="26562592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1938992"/>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19:17a   And he said unto him, Why </a:t>
            </a:r>
            <a:r>
              <a:rPr lang="en-US" sz="4000" b="1" dirty="0" err="1">
                <a:solidFill>
                  <a:prstClr val="white"/>
                </a:solidFill>
                <a:latin typeface="Georgia" panose="02040502050405020303" pitchFamily="18" charset="0"/>
              </a:rPr>
              <a:t>callest</a:t>
            </a:r>
            <a:r>
              <a:rPr lang="en-US" sz="4000" b="1" dirty="0">
                <a:solidFill>
                  <a:prstClr val="white"/>
                </a:solidFill>
                <a:latin typeface="Georgia" panose="02040502050405020303" pitchFamily="18" charset="0"/>
              </a:rPr>
              <a:t> thou me good? there is none good but one, that is, God:</a:t>
            </a:r>
          </a:p>
        </p:txBody>
      </p:sp>
    </p:spTree>
    <p:extLst>
      <p:ext uri="{BB962C8B-B14F-4D97-AF65-F5344CB8AC3E}">
        <p14:creationId xmlns:p14="http://schemas.microsoft.com/office/powerpoint/2010/main" val="40609871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2554545"/>
          </a:xfrm>
          <a:prstGeom prst="rect">
            <a:avLst/>
          </a:prstGeom>
        </p:spPr>
        <p:txBody>
          <a:bodyPr wrap="square">
            <a:spAutoFit/>
          </a:bodyPr>
          <a:lstStyle/>
          <a:p>
            <a:pPr algn="just"/>
            <a:r>
              <a:rPr lang="en-US" sz="4000" b="1" dirty="0">
                <a:solidFill>
                  <a:prstClr val="white"/>
                </a:solidFill>
                <a:latin typeface="Georgia" panose="02040502050405020303" pitchFamily="18" charset="0"/>
              </a:rPr>
              <a:t>Ephesians 2:8-9   For by grace are ye saved through faith; and that not of yourselves: it is the gift of God:  9 Not of works, lest any man should boast.</a:t>
            </a:r>
          </a:p>
        </p:txBody>
      </p:sp>
    </p:spTree>
    <p:extLst>
      <p:ext uri="{BB962C8B-B14F-4D97-AF65-F5344CB8AC3E}">
        <p14:creationId xmlns:p14="http://schemas.microsoft.com/office/powerpoint/2010/main" val="4147054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schemeClr val="bg1"/>
                </a:solidFill>
                <a:effectLst>
                  <a:glow rad="127000">
                    <a:schemeClr val="bg1">
                      <a:lumMod val="85000"/>
                      <a:alpha val="40000"/>
                    </a:schemeClr>
                  </a:glow>
                </a:effectLst>
                <a:latin typeface="Georgia" panose="02040502050405020303" pitchFamily="18" charset="0"/>
              </a:rPr>
              <a:t>True Words Christian Church</a:t>
            </a:r>
            <a:endParaRPr lang="en-US" sz="2000" b="1" dirty="0">
              <a:solidFill>
                <a:schemeClr val="bg1"/>
              </a:solidFill>
              <a:effectLst>
                <a:glow rad="127000">
                  <a:schemeClr val="bg1">
                    <a:lumMod val="85000"/>
                    <a:alpha val="40000"/>
                  </a:schemeClr>
                </a:glow>
              </a:effectLst>
              <a:latin typeface="Georgia" panose="02040502050405020303" pitchFamily="18" charset="0"/>
            </a:endParaRPr>
          </a:p>
        </p:txBody>
      </p:sp>
      <p:sp>
        <p:nvSpPr>
          <p:cNvPr id="5" name="Rectangle 4"/>
          <p:cNvSpPr/>
          <p:nvPr/>
        </p:nvSpPr>
        <p:spPr>
          <a:xfrm>
            <a:off x="433136" y="293884"/>
            <a:ext cx="11316560" cy="3785652"/>
          </a:xfrm>
          <a:prstGeom prst="rect">
            <a:avLst/>
          </a:prstGeom>
        </p:spPr>
        <p:txBody>
          <a:bodyPr wrap="square">
            <a:spAutoFit/>
          </a:bodyPr>
          <a:lstStyle/>
          <a:p>
            <a:pPr algn="just"/>
            <a:r>
              <a:rPr lang="en-US" sz="4000" b="1" dirty="0">
                <a:solidFill>
                  <a:schemeClr val="bg1"/>
                </a:solidFill>
                <a:latin typeface="Georgia" panose="02040502050405020303" pitchFamily="18" charset="0"/>
              </a:rPr>
              <a:t>Revelation 1:1   The Revelation of Jesus Christ, which God gave unto him, to shew unto his servants things which must shortly come to pass; and he sent and signified it by his angel unto his servant John:</a:t>
            </a:r>
            <a:endParaRPr lang="en-US" sz="4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30525003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2554545"/>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1:6   And hath made us kings and priests unto God and his Father; to him be glory and dominion for ever and ever. </a:t>
            </a:r>
            <a:r>
              <a:rPr lang="en-US" sz="4000" b="1" u="sng" dirty="0">
                <a:solidFill>
                  <a:prstClr val="white"/>
                </a:solidFill>
                <a:latin typeface="Georgia" panose="02040502050405020303" pitchFamily="18" charset="0"/>
              </a:rPr>
              <a:t>Amen</a:t>
            </a:r>
            <a:r>
              <a:rPr lang="en-US" sz="40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18925064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458189459"/>
              </p:ext>
            </p:extLst>
          </p:nvPr>
        </p:nvGraphicFramePr>
        <p:xfrm>
          <a:off x="698498" y="323052"/>
          <a:ext cx="10858502" cy="5897041"/>
        </p:xfrm>
        <a:graphic>
          <a:graphicData uri="http://schemas.openxmlformats.org/drawingml/2006/table">
            <a:tbl>
              <a:tblPr firstRow="1" firstCol="1" bandRow="1">
                <a:tableStyleId>{22838BEF-8BB2-4498-84A7-C5851F593DF1}</a:tableStyleId>
              </a:tblPr>
              <a:tblGrid>
                <a:gridCol w="2092236"/>
                <a:gridCol w="1209766"/>
                <a:gridCol w="2781300"/>
                <a:gridCol w="1155700"/>
                <a:gridCol w="2475846"/>
                <a:gridCol w="1143654"/>
              </a:tblGrid>
              <a:tr h="570419">
                <a:tc>
                  <a:txBody>
                    <a:bodyPr/>
                    <a:lstStyle/>
                    <a:p>
                      <a:pPr marL="0" marR="0">
                        <a:lnSpc>
                          <a:spcPct val="107000"/>
                        </a:lnSpc>
                        <a:spcBef>
                          <a:spcPts val="0"/>
                        </a:spcBef>
                        <a:spcAft>
                          <a:spcPts val="0"/>
                        </a:spcAft>
                      </a:pPr>
                      <a:r>
                        <a:rPr lang="en-US" sz="2400" b="1" i="0" dirty="0">
                          <a:effectLst/>
                        </a:rPr>
                        <a:t>Book</a:t>
                      </a:r>
                      <a:endParaRPr lang="en-US" sz="2400" b="1" i="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b="1" i="0">
                          <a:effectLst/>
                        </a:rPr>
                        <a:t>End w/ Amen</a:t>
                      </a:r>
                      <a:endParaRPr lang="en-US" sz="2400" b="1" i="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b="1" i="0" dirty="0">
                          <a:effectLst/>
                        </a:rPr>
                        <a:t>Book</a:t>
                      </a:r>
                      <a:endParaRPr lang="en-US" sz="2400" b="1" i="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b="1" i="0" dirty="0">
                          <a:effectLst/>
                        </a:rPr>
                        <a:t>End w/ Amen</a:t>
                      </a:r>
                      <a:endParaRPr lang="en-US" sz="2400" b="1" i="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b="1" i="0" dirty="0">
                          <a:effectLst/>
                        </a:rPr>
                        <a:t>Book</a:t>
                      </a:r>
                      <a:endParaRPr lang="en-US" sz="2400" b="1" i="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b="1" i="0" dirty="0">
                          <a:effectLst/>
                        </a:rPr>
                        <a:t>End w/ Amen</a:t>
                      </a:r>
                      <a:endParaRPr lang="en-US" sz="2400" b="1" i="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r>
              <a:tr h="570419">
                <a:tc>
                  <a:txBody>
                    <a:bodyPr/>
                    <a:lstStyle/>
                    <a:p>
                      <a:pPr marL="0" marR="0">
                        <a:lnSpc>
                          <a:spcPct val="107000"/>
                        </a:lnSpc>
                        <a:spcBef>
                          <a:spcPts val="0"/>
                        </a:spcBef>
                        <a:spcAft>
                          <a:spcPts val="0"/>
                        </a:spcAft>
                      </a:pPr>
                      <a:r>
                        <a:rPr lang="en-US" sz="2000">
                          <a:effectLst/>
                        </a:rPr>
                        <a:t>Matthew</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Yes</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Ephesians</a:t>
                      </a:r>
                      <a:endParaRPr lang="en-US" sz="20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Yes</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Hebrews</a:t>
                      </a:r>
                      <a:endParaRPr lang="en-US" sz="20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Yes</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r>
              <a:tr h="570419">
                <a:tc>
                  <a:txBody>
                    <a:bodyPr/>
                    <a:lstStyle/>
                    <a:p>
                      <a:pPr marL="0" marR="0">
                        <a:lnSpc>
                          <a:spcPct val="107000"/>
                        </a:lnSpc>
                        <a:spcBef>
                          <a:spcPts val="0"/>
                        </a:spcBef>
                        <a:spcAft>
                          <a:spcPts val="0"/>
                        </a:spcAft>
                      </a:pPr>
                      <a:r>
                        <a:rPr lang="en-US" sz="2000" dirty="0">
                          <a:effectLst/>
                        </a:rPr>
                        <a:t>Mark</a:t>
                      </a:r>
                      <a:endParaRPr lang="en-US" sz="20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Yes</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Philippians</a:t>
                      </a:r>
                      <a:endParaRPr lang="en-US" sz="20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Yes</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James</a:t>
                      </a:r>
                      <a:endParaRPr lang="en-US" sz="20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2000" dirty="0">
                          <a:effectLst/>
                        </a:rPr>
                        <a:t>No</a:t>
                      </a:r>
                      <a:endParaRPr lang="en-US" sz="20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r>
              <a:tr h="570419">
                <a:tc>
                  <a:txBody>
                    <a:bodyPr/>
                    <a:lstStyle/>
                    <a:p>
                      <a:pPr marL="0" marR="0">
                        <a:lnSpc>
                          <a:spcPct val="107000"/>
                        </a:lnSpc>
                        <a:spcBef>
                          <a:spcPts val="0"/>
                        </a:spcBef>
                        <a:spcAft>
                          <a:spcPts val="0"/>
                        </a:spcAft>
                      </a:pPr>
                      <a:r>
                        <a:rPr lang="en-US" sz="2000">
                          <a:effectLst/>
                        </a:rPr>
                        <a:t>Luke</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Yes</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Colossians</a:t>
                      </a:r>
                      <a:endParaRPr lang="en-US" sz="20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Yes</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a:effectLst/>
                        </a:rPr>
                        <a:t>1 Peter</a:t>
                      </a:r>
                      <a:endParaRPr lang="en-US" sz="2000" b="1">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Yes</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r>
              <a:tr h="570419">
                <a:tc>
                  <a:txBody>
                    <a:bodyPr/>
                    <a:lstStyle/>
                    <a:p>
                      <a:pPr marL="0" marR="0">
                        <a:lnSpc>
                          <a:spcPct val="107000"/>
                        </a:lnSpc>
                        <a:spcBef>
                          <a:spcPts val="0"/>
                        </a:spcBef>
                        <a:spcAft>
                          <a:spcPts val="0"/>
                        </a:spcAft>
                      </a:pPr>
                      <a:r>
                        <a:rPr lang="en-US" sz="2000">
                          <a:effectLst/>
                        </a:rPr>
                        <a:t>John</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Yes</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1 Thessalonians</a:t>
                      </a:r>
                      <a:endParaRPr lang="en-US" sz="20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Yes</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2 Peter</a:t>
                      </a:r>
                      <a:endParaRPr lang="en-US" sz="20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Yes</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r>
              <a:tr h="570419">
                <a:tc>
                  <a:txBody>
                    <a:bodyPr/>
                    <a:lstStyle/>
                    <a:p>
                      <a:pPr marL="0" marR="0">
                        <a:lnSpc>
                          <a:spcPct val="107000"/>
                        </a:lnSpc>
                        <a:spcBef>
                          <a:spcPts val="0"/>
                        </a:spcBef>
                        <a:spcAft>
                          <a:spcPts val="0"/>
                        </a:spcAft>
                      </a:pPr>
                      <a:r>
                        <a:rPr lang="en-US" sz="2000">
                          <a:effectLst/>
                        </a:rPr>
                        <a:t>Acts</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2000" dirty="0">
                          <a:effectLst/>
                        </a:rPr>
                        <a:t>No</a:t>
                      </a:r>
                      <a:endParaRPr lang="en-US" sz="20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2000" b="1" dirty="0">
                          <a:effectLst/>
                        </a:rPr>
                        <a:t>2 Thessalonians</a:t>
                      </a:r>
                      <a:endParaRPr lang="en-US" sz="20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Yes</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1 John</a:t>
                      </a:r>
                      <a:endParaRPr lang="en-US" sz="20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Yes</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r>
              <a:tr h="570419">
                <a:tc>
                  <a:txBody>
                    <a:bodyPr/>
                    <a:lstStyle/>
                    <a:p>
                      <a:pPr marL="0" marR="0">
                        <a:lnSpc>
                          <a:spcPct val="107000"/>
                        </a:lnSpc>
                        <a:spcBef>
                          <a:spcPts val="0"/>
                        </a:spcBef>
                        <a:spcAft>
                          <a:spcPts val="0"/>
                        </a:spcAft>
                      </a:pPr>
                      <a:r>
                        <a:rPr lang="en-US" sz="2000">
                          <a:effectLst/>
                        </a:rPr>
                        <a:t>Romans</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Yes</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1 Timothy</a:t>
                      </a:r>
                      <a:endParaRPr lang="en-US" sz="20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Yes</a:t>
                      </a:r>
                      <a:endParaRPr lang="en-US" sz="20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a:effectLst/>
                        </a:rPr>
                        <a:t>2 John</a:t>
                      </a:r>
                      <a:endParaRPr lang="en-US" sz="2000" b="1">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Yes</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r>
              <a:tr h="570419">
                <a:tc>
                  <a:txBody>
                    <a:bodyPr/>
                    <a:lstStyle/>
                    <a:p>
                      <a:pPr marL="0" marR="0">
                        <a:lnSpc>
                          <a:spcPct val="107000"/>
                        </a:lnSpc>
                        <a:spcBef>
                          <a:spcPts val="0"/>
                        </a:spcBef>
                        <a:spcAft>
                          <a:spcPts val="0"/>
                        </a:spcAft>
                      </a:pPr>
                      <a:r>
                        <a:rPr lang="en-US" sz="2000">
                          <a:effectLst/>
                        </a:rPr>
                        <a:t>1 Corinthians</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Yes</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2 Timothy</a:t>
                      </a:r>
                      <a:endParaRPr lang="en-US" sz="20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Yes</a:t>
                      </a:r>
                      <a:endParaRPr lang="en-US" sz="20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3 John</a:t>
                      </a:r>
                      <a:endParaRPr lang="en-US" sz="20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2000" dirty="0">
                          <a:effectLst/>
                        </a:rPr>
                        <a:t>No</a:t>
                      </a:r>
                      <a:endParaRPr lang="en-US" sz="20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r>
              <a:tr h="570419">
                <a:tc>
                  <a:txBody>
                    <a:bodyPr/>
                    <a:lstStyle/>
                    <a:p>
                      <a:pPr marL="0" marR="0">
                        <a:lnSpc>
                          <a:spcPct val="107000"/>
                        </a:lnSpc>
                        <a:spcBef>
                          <a:spcPts val="0"/>
                        </a:spcBef>
                        <a:spcAft>
                          <a:spcPts val="0"/>
                        </a:spcAft>
                      </a:pPr>
                      <a:r>
                        <a:rPr lang="en-US" sz="2000">
                          <a:effectLst/>
                        </a:rPr>
                        <a:t>2 Corinthians</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Yes</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Titus</a:t>
                      </a:r>
                      <a:endParaRPr lang="en-US" sz="20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Yes</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Jude</a:t>
                      </a:r>
                      <a:endParaRPr lang="en-US" sz="20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Yes</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r>
              <a:tr h="570419">
                <a:tc>
                  <a:txBody>
                    <a:bodyPr/>
                    <a:lstStyle/>
                    <a:p>
                      <a:pPr marL="0" marR="0">
                        <a:lnSpc>
                          <a:spcPct val="107000"/>
                        </a:lnSpc>
                        <a:spcBef>
                          <a:spcPts val="0"/>
                        </a:spcBef>
                        <a:spcAft>
                          <a:spcPts val="0"/>
                        </a:spcAft>
                      </a:pPr>
                      <a:r>
                        <a:rPr lang="en-US" sz="2000">
                          <a:effectLst/>
                        </a:rPr>
                        <a:t>Galatians</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Yes</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Philemon</a:t>
                      </a:r>
                      <a:endParaRPr lang="en-US" sz="20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Yes</a:t>
                      </a:r>
                      <a:endParaRPr lang="en-US"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Revelation</a:t>
                      </a:r>
                      <a:endParaRPr lang="en-US" sz="20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Yes</a:t>
                      </a:r>
                      <a:endParaRPr lang="en-US" sz="20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0421121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3170099"/>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1:7   Behold, he cometh with clouds; and every eye shall see him, and they also which pierced him: and all </a:t>
            </a:r>
            <a:r>
              <a:rPr lang="en-US" sz="4000" b="1" dirty="0" err="1">
                <a:solidFill>
                  <a:prstClr val="white"/>
                </a:solidFill>
                <a:latin typeface="Georgia" panose="02040502050405020303" pitchFamily="18" charset="0"/>
              </a:rPr>
              <a:t>kindreds</a:t>
            </a:r>
            <a:r>
              <a:rPr lang="en-US" sz="4000" b="1" dirty="0">
                <a:solidFill>
                  <a:prstClr val="white"/>
                </a:solidFill>
                <a:latin typeface="Georgia" panose="02040502050405020303" pitchFamily="18" charset="0"/>
              </a:rPr>
              <a:t> of the earth shall wail because of him. Even so, Amen.</a:t>
            </a:r>
          </a:p>
        </p:txBody>
      </p:sp>
    </p:spTree>
    <p:extLst>
      <p:ext uri="{BB962C8B-B14F-4D97-AF65-F5344CB8AC3E}">
        <p14:creationId xmlns:p14="http://schemas.microsoft.com/office/powerpoint/2010/main" val="1865005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3170099"/>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1:7   Behold, </a:t>
            </a:r>
            <a:r>
              <a:rPr lang="en-US" sz="4000" b="1" u="sng" dirty="0">
                <a:solidFill>
                  <a:prstClr val="white"/>
                </a:solidFill>
                <a:latin typeface="Georgia" panose="02040502050405020303" pitchFamily="18" charset="0"/>
              </a:rPr>
              <a:t>he cometh with clouds</a:t>
            </a:r>
            <a:r>
              <a:rPr lang="en-US" sz="4000" b="1" dirty="0">
                <a:solidFill>
                  <a:prstClr val="white"/>
                </a:solidFill>
                <a:latin typeface="Georgia" panose="02040502050405020303" pitchFamily="18" charset="0"/>
              </a:rPr>
              <a:t>; and </a:t>
            </a:r>
            <a:r>
              <a:rPr lang="en-US" sz="4000" b="1" u="sng" dirty="0">
                <a:solidFill>
                  <a:prstClr val="white"/>
                </a:solidFill>
                <a:latin typeface="Georgia" panose="02040502050405020303" pitchFamily="18" charset="0"/>
              </a:rPr>
              <a:t>every eye shall see him</a:t>
            </a:r>
            <a:r>
              <a:rPr lang="en-US" sz="4000" b="1" dirty="0">
                <a:solidFill>
                  <a:prstClr val="white"/>
                </a:solidFill>
                <a:latin typeface="Georgia" panose="02040502050405020303" pitchFamily="18" charset="0"/>
              </a:rPr>
              <a:t>, and </a:t>
            </a:r>
            <a:r>
              <a:rPr lang="en-US" sz="4000" b="1" u="sng" dirty="0">
                <a:solidFill>
                  <a:prstClr val="white"/>
                </a:solidFill>
                <a:latin typeface="Georgia" panose="02040502050405020303" pitchFamily="18" charset="0"/>
              </a:rPr>
              <a:t>they also which pierced him</a:t>
            </a:r>
            <a:r>
              <a:rPr lang="en-US" sz="4000" b="1" dirty="0">
                <a:solidFill>
                  <a:prstClr val="white"/>
                </a:solidFill>
                <a:latin typeface="Georgia" panose="02040502050405020303" pitchFamily="18" charset="0"/>
              </a:rPr>
              <a:t>: and </a:t>
            </a:r>
            <a:r>
              <a:rPr lang="en-US" sz="4000" b="1" u="sng" dirty="0">
                <a:solidFill>
                  <a:prstClr val="white"/>
                </a:solidFill>
                <a:latin typeface="Georgia" panose="02040502050405020303" pitchFamily="18" charset="0"/>
              </a:rPr>
              <a:t>all </a:t>
            </a:r>
            <a:r>
              <a:rPr lang="en-US" sz="4000" b="1" u="sng" dirty="0" err="1">
                <a:solidFill>
                  <a:prstClr val="white"/>
                </a:solidFill>
                <a:latin typeface="Georgia" panose="02040502050405020303" pitchFamily="18" charset="0"/>
              </a:rPr>
              <a:t>kindreds</a:t>
            </a:r>
            <a:r>
              <a:rPr lang="en-US" sz="4000" b="1" u="sng" dirty="0">
                <a:solidFill>
                  <a:prstClr val="white"/>
                </a:solidFill>
                <a:latin typeface="Georgia" panose="02040502050405020303" pitchFamily="18" charset="0"/>
              </a:rPr>
              <a:t> of the earth shall wail because of him</a:t>
            </a:r>
            <a:r>
              <a:rPr lang="en-US" sz="4000" b="1" dirty="0">
                <a:solidFill>
                  <a:prstClr val="white"/>
                </a:solidFill>
                <a:latin typeface="Georgia" panose="02040502050405020303" pitchFamily="18" charset="0"/>
              </a:rPr>
              <a:t>. Even so, Amen.</a:t>
            </a:r>
          </a:p>
        </p:txBody>
      </p:sp>
    </p:spTree>
    <p:extLst>
      <p:ext uri="{BB962C8B-B14F-4D97-AF65-F5344CB8AC3E}">
        <p14:creationId xmlns:p14="http://schemas.microsoft.com/office/powerpoint/2010/main" val="22777490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1938992"/>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13:42   And shall cast them into a furnace of fire: there shall be wailing and gnashing of teeth.</a:t>
            </a:r>
          </a:p>
        </p:txBody>
      </p:sp>
    </p:spTree>
    <p:extLst>
      <p:ext uri="{BB962C8B-B14F-4D97-AF65-F5344CB8AC3E}">
        <p14:creationId xmlns:p14="http://schemas.microsoft.com/office/powerpoint/2010/main" val="17050203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3170099"/>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1:11-12   </a:t>
            </a:r>
            <a:r>
              <a:rPr lang="en-US" sz="4000" b="1" u="sng" dirty="0">
                <a:solidFill>
                  <a:prstClr val="white"/>
                </a:solidFill>
                <a:latin typeface="Georgia" panose="02040502050405020303" pitchFamily="18" charset="0"/>
              </a:rPr>
              <a:t>He came</a:t>
            </a:r>
            <a:r>
              <a:rPr lang="en-US" sz="4000" b="1" dirty="0">
                <a:solidFill>
                  <a:prstClr val="white"/>
                </a:solidFill>
                <a:latin typeface="Georgia" panose="02040502050405020303" pitchFamily="18" charset="0"/>
              </a:rPr>
              <a:t> unto his own, and his own received him not.  12 But as many as received him, to them gave he power to become the sons of God, even to them that believe on his name:</a:t>
            </a:r>
          </a:p>
        </p:txBody>
      </p:sp>
    </p:spTree>
    <p:extLst>
      <p:ext uri="{BB962C8B-B14F-4D97-AF65-F5344CB8AC3E}">
        <p14:creationId xmlns:p14="http://schemas.microsoft.com/office/powerpoint/2010/main" val="15976915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4401205"/>
          </a:xfrm>
          <a:prstGeom prst="rect">
            <a:avLst/>
          </a:prstGeom>
        </p:spPr>
        <p:txBody>
          <a:bodyPr wrap="square">
            <a:spAutoFit/>
          </a:bodyPr>
          <a:lstStyle/>
          <a:p>
            <a:pPr algn="just"/>
            <a:r>
              <a:rPr lang="en-US" sz="4000" b="1" dirty="0">
                <a:solidFill>
                  <a:prstClr val="white"/>
                </a:solidFill>
                <a:latin typeface="Georgia" panose="02040502050405020303" pitchFamily="18" charset="0"/>
              </a:rPr>
              <a:t>Acts 1:9-10   And when he had spoken these things, </a:t>
            </a:r>
            <a:r>
              <a:rPr lang="en-US" sz="4000" b="1" u="sng" dirty="0">
                <a:solidFill>
                  <a:prstClr val="white"/>
                </a:solidFill>
                <a:latin typeface="Georgia" panose="02040502050405020303" pitchFamily="18" charset="0"/>
              </a:rPr>
              <a:t>while they beheld</a:t>
            </a:r>
            <a:r>
              <a:rPr lang="en-US" sz="4000" b="1" dirty="0">
                <a:solidFill>
                  <a:prstClr val="white"/>
                </a:solidFill>
                <a:latin typeface="Georgia" panose="02040502050405020303" pitchFamily="18" charset="0"/>
              </a:rPr>
              <a:t>, he was taken up; and a cloud received him out of their sight.  10 And while they </a:t>
            </a:r>
            <a:r>
              <a:rPr lang="en-US" sz="4000" b="1" u="sng" dirty="0">
                <a:solidFill>
                  <a:prstClr val="white"/>
                </a:solidFill>
                <a:latin typeface="Georgia" panose="02040502050405020303" pitchFamily="18" charset="0"/>
              </a:rPr>
              <a:t>looked </a:t>
            </a:r>
            <a:r>
              <a:rPr lang="en-US" sz="4000" b="1" u="sng" dirty="0" err="1">
                <a:solidFill>
                  <a:prstClr val="white"/>
                </a:solidFill>
                <a:latin typeface="Georgia" panose="02040502050405020303" pitchFamily="18" charset="0"/>
              </a:rPr>
              <a:t>stedfastly</a:t>
            </a:r>
            <a:r>
              <a:rPr lang="en-US" sz="4000" b="1" u="sng" dirty="0">
                <a:solidFill>
                  <a:prstClr val="white"/>
                </a:solidFill>
                <a:latin typeface="Georgia" panose="02040502050405020303" pitchFamily="18" charset="0"/>
              </a:rPr>
              <a:t> toward heaven as he went up</a:t>
            </a:r>
            <a:r>
              <a:rPr lang="en-US" sz="4000" b="1" dirty="0">
                <a:solidFill>
                  <a:prstClr val="white"/>
                </a:solidFill>
                <a:latin typeface="Georgia" panose="02040502050405020303" pitchFamily="18" charset="0"/>
              </a:rPr>
              <a:t>, behold, two men stood by them in white apparel;</a:t>
            </a:r>
          </a:p>
        </p:txBody>
      </p:sp>
    </p:spTree>
    <p:extLst>
      <p:ext uri="{BB962C8B-B14F-4D97-AF65-F5344CB8AC3E}">
        <p14:creationId xmlns:p14="http://schemas.microsoft.com/office/powerpoint/2010/main" val="26269992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3785652"/>
          </a:xfrm>
          <a:prstGeom prst="rect">
            <a:avLst/>
          </a:prstGeom>
        </p:spPr>
        <p:txBody>
          <a:bodyPr wrap="square">
            <a:spAutoFit/>
          </a:bodyPr>
          <a:lstStyle/>
          <a:p>
            <a:pPr algn="just"/>
            <a:r>
              <a:rPr lang="en-US" sz="4000" b="1" dirty="0">
                <a:solidFill>
                  <a:prstClr val="white"/>
                </a:solidFill>
                <a:latin typeface="Georgia" panose="02040502050405020303" pitchFamily="18" charset="0"/>
              </a:rPr>
              <a:t>Acts 1:11   Which also said, Ye men of Galilee, why stand ye gazing up into heaven? this same Jesus, which is taken up from you into heaven, </a:t>
            </a:r>
            <a:r>
              <a:rPr lang="en-US" sz="4000" b="1" u="sng" dirty="0">
                <a:solidFill>
                  <a:prstClr val="white"/>
                </a:solidFill>
                <a:latin typeface="Georgia" panose="02040502050405020303" pitchFamily="18" charset="0"/>
              </a:rPr>
              <a:t>shall so come in like manner as ye have seen him go into heaven</a:t>
            </a:r>
            <a:r>
              <a:rPr lang="en-US" sz="40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10669016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2554545"/>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24:21   For then shall be great tribulation, such as was not since the beginning of the world to this time, no, nor ever shall be.</a:t>
            </a:r>
          </a:p>
        </p:txBody>
      </p:sp>
    </p:spTree>
    <p:extLst>
      <p:ext uri="{BB962C8B-B14F-4D97-AF65-F5344CB8AC3E}">
        <p14:creationId xmlns:p14="http://schemas.microsoft.com/office/powerpoint/2010/main" val="28883888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3785652"/>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24:29   Immediately after the tribulation of those days shall the sun be darkened, and the moon shall not give her light, and the stars shall fall from heaven, and the powers of the heavens shall be shaken:</a:t>
            </a:r>
          </a:p>
        </p:txBody>
      </p:sp>
    </p:spTree>
    <p:extLst>
      <p:ext uri="{BB962C8B-B14F-4D97-AF65-F5344CB8AC3E}">
        <p14:creationId xmlns:p14="http://schemas.microsoft.com/office/powerpoint/2010/main" val="932457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1938992"/>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1:20a   The mystery of the seven stars which thou </a:t>
            </a:r>
            <a:r>
              <a:rPr lang="en-US" sz="4000" b="1" dirty="0" err="1">
                <a:solidFill>
                  <a:prstClr val="white"/>
                </a:solidFill>
                <a:latin typeface="Georgia" panose="02040502050405020303" pitchFamily="18" charset="0"/>
              </a:rPr>
              <a:t>sawest</a:t>
            </a:r>
            <a:r>
              <a:rPr lang="en-US" sz="4000" b="1" dirty="0">
                <a:solidFill>
                  <a:prstClr val="white"/>
                </a:solidFill>
                <a:latin typeface="Georgia" panose="02040502050405020303" pitchFamily="18" charset="0"/>
              </a:rPr>
              <a:t> in my right hand, and the seven golden candlesticks.</a:t>
            </a:r>
          </a:p>
        </p:txBody>
      </p:sp>
    </p:spTree>
    <p:extLst>
      <p:ext uri="{BB962C8B-B14F-4D97-AF65-F5344CB8AC3E}">
        <p14:creationId xmlns:p14="http://schemas.microsoft.com/office/powerpoint/2010/main" val="9303927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3170099"/>
          </a:xfrm>
          <a:prstGeom prst="rect">
            <a:avLst/>
          </a:prstGeom>
        </p:spPr>
        <p:txBody>
          <a:bodyPr wrap="square">
            <a:spAutoFit/>
          </a:bodyPr>
          <a:lstStyle/>
          <a:p>
            <a:pPr algn="just"/>
            <a:r>
              <a:rPr lang="en-US" sz="4000" b="1" dirty="0">
                <a:solidFill>
                  <a:prstClr val="white"/>
                </a:solidFill>
                <a:latin typeface="Georgia" panose="02040502050405020303" pitchFamily="18" charset="0"/>
              </a:rPr>
              <a:t>Joel 3:14-15   Multitudes, multitudes in the valley of decision: for the day of the LORD is near in the valley of decision.  15 The sun and the moon shall be darkened, and the stars shall withdraw their shining.</a:t>
            </a:r>
          </a:p>
        </p:txBody>
      </p:sp>
    </p:spTree>
    <p:extLst>
      <p:ext uri="{BB962C8B-B14F-4D97-AF65-F5344CB8AC3E}">
        <p14:creationId xmlns:p14="http://schemas.microsoft.com/office/powerpoint/2010/main" val="30249561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3785652"/>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24:30   And then shall appear the sign of the Son of man in heaven: and then shall all the tribes of the earth mourn, and they shall see the Son of man coming in the clouds of heaven with power and great glory.</a:t>
            </a:r>
          </a:p>
        </p:txBody>
      </p:sp>
    </p:spTree>
    <p:extLst>
      <p:ext uri="{BB962C8B-B14F-4D97-AF65-F5344CB8AC3E}">
        <p14:creationId xmlns:p14="http://schemas.microsoft.com/office/powerpoint/2010/main" val="1874247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28820856"/>
              </p:ext>
            </p:extLst>
          </p:nvPr>
        </p:nvGraphicFramePr>
        <p:xfrm>
          <a:off x="304800" y="342900"/>
          <a:ext cx="11569700" cy="5841492"/>
        </p:xfrm>
        <a:graphic>
          <a:graphicData uri="http://schemas.openxmlformats.org/drawingml/2006/table">
            <a:tbl>
              <a:tblPr firstRow="1" firstCol="1" bandRow="1">
                <a:tableStyleId>{22838BEF-8BB2-4498-84A7-C5851F593DF1}</a:tableStyleId>
              </a:tblPr>
              <a:tblGrid>
                <a:gridCol w="5782537"/>
                <a:gridCol w="5787163"/>
              </a:tblGrid>
              <a:tr h="5791200">
                <a:tc>
                  <a:txBody>
                    <a:bodyPr/>
                    <a:lstStyle/>
                    <a:p>
                      <a:pPr marL="0" marR="0" algn="l">
                        <a:lnSpc>
                          <a:spcPct val="107000"/>
                        </a:lnSpc>
                        <a:spcBef>
                          <a:spcPts val="0"/>
                        </a:spcBef>
                        <a:spcAft>
                          <a:spcPts val="0"/>
                        </a:spcAft>
                      </a:pPr>
                      <a:r>
                        <a:rPr lang="en-US" sz="4000" dirty="0">
                          <a:effectLst/>
                        </a:rPr>
                        <a:t>Revelation </a:t>
                      </a:r>
                      <a:r>
                        <a:rPr lang="en-US" sz="4000" dirty="0" smtClean="0">
                          <a:effectLst/>
                        </a:rPr>
                        <a:t>1:7</a:t>
                      </a:r>
                    </a:p>
                    <a:p>
                      <a:pPr marL="0" marR="0" algn="l">
                        <a:lnSpc>
                          <a:spcPct val="107000"/>
                        </a:lnSpc>
                        <a:spcBef>
                          <a:spcPts val="0"/>
                        </a:spcBef>
                        <a:spcAft>
                          <a:spcPts val="0"/>
                        </a:spcAft>
                      </a:pPr>
                      <a:r>
                        <a:rPr lang="en-US" sz="4000" dirty="0" smtClean="0">
                          <a:effectLst/>
                        </a:rPr>
                        <a:t>Behold</a:t>
                      </a:r>
                      <a:r>
                        <a:rPr lang="en-US" sz="4000" dirty="0">
                          <a:effectLst/>
                        </a:rPr>
                        <a:t>, he </a:t>
                      </a:r>
                      <a:r>
                        <a:rPr lang="en-US" sz="4000" u="none" dirty="0">
                          <a:solidFill>
                            <a:srgbClr val="FF9900"/>
                          </a:solidFill>
                          <a:effectLst/>
                        </a:rPr>
                        <a:t>cometh with clouds</a:t>
                      </a:r>
                      <a:r>
                        <a:rPr lang="en-US" sz="4000" dirty="0">
                          <a:effectLst/>
                        </a:rPr>
                        <a:t>; and every eye shall see him, and they also which pierced him: and </a:t>
                      </a:r>
                      <a:r>
                        <a:rPr lang="en-US" sz="4000" dirty="0">
                          <a:solidFill>
                            <a:srgbClr val="FF0000"/>
                          </a:solidFill>
                          <a:effectLst/>
                        </a:rPr>
                        <a:t>all </a:t>
                      </a:r>
                      <a:r>
                        <a:rPr lang="en-US" sz="4000" dirty="0" err="1">
                          <a:solidFill>
                            <a:srgbClr val="FF0000"/>
                          </a:solidFill>
                          <a:effectLst/>
                        </a:rPr>
                        <a:t>kindreds</a:t>
                      </a:r>
                      <a:r>
                        <a:rPr lang="en-US" sz="4000" dirty="0">
                          <a:effectLst/>
                        </a:rPr>
                        <a:t> of the earth shall </a:t>
                      </a:r>
                      <a:r>
                        <a:rPr lang="en-US" sz="4000" dirty="0">
                          <a:solidFill>
                            <a:srgbClr val="00B050"/>
                          </a:solidFill>
                          <a:effectLst/>
                        </a:rPr>
                        <a:t>wail</a:t>
                      </a:r>
                      <a:r>
                        <a:rPr lang="en-US" sz="4000" dirty="0">
                          <a:effectLst/>
                        </a:rPr>
                        <a:t> because of him. Even so, Amen.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4000" dirty="0">
                          <a:effectLst/>
                        </a:rPr>
                        <a:t>Matthew </a:t>
                      </a:r>
                      <a:r>
                        <a:rPr lang="en-US" sz="4000" dirty="0" smtClean="0">
                          <a:effectLst/>
                        </a:rPr>
                        <a:t>24:30</a:t>
                      </a:r>
                    </a:p>
                    <a:p>
                      <a:pPr marL="0" marR="0" algn="l">
                        <a:lnSpc>
                          <a:spcPct val="107000"/>
                        </a:lnSpc>
                        <a:spcBef>
                          <a:spcPts val="0"/>
                        </a:spcBef>
                        <a:spcAft>
                          <a:spcPts val="0"/>
                        </a:spcAft>
                      </a:pPr>
                      <a:r>
                        <a:rPr lang="en-US" sz="4000" dirty="0" smtClean="0">
                          <a:effectLst/>
                        </a:rPr>
                        <a:t>And </a:t>
                      </a:r>
                      <a:r>
                        <a:rPr lang="en-US" sz="4000" dirty="0">
                          <a:effectLst/>
                        </a:rPr>
                        <a:t>then shall appear the sign of the Son of man in heaven: and then shall </a:t>
                      </a:r>
                      <a:r>
                        <a:rPr lang="en-US" sz="4000" dirty="0">
                          <a:solidFill>
                            <a:srgbClr val="FF0000"/>
                          </a:solidFill>
                          <a:effectLst/>
                        </a:rPr>
                        <a:t>all the tribes</a:t>
                      </a:r>
                      <a:r>
                        <a:rPr lang="en-US" sz="4000" dirty="0">
                          <a:effectLst/>
                        </a:rPr>
                        <a:t> of the earth </a:t>
                      </a:r>
                      <a:r>
                        <a:rPr lang="en-US" sz="4000" dirty="0">
                          <a:solidFill>
                            <a:srgbClr val="00B050"/>
                          </a:solidFill>
                          <a:effectLst/>
                        </a:rPr>
                        <a:t>mourn</a:t>
                      </a:r>
                      <a:r>
                        <a:rPr lang="en-US" sz="4000" dirty="0">
                          <a:effectLst/>
                        </a:rPr>
                        <a:t>, and they shall see the Son of man </a:t>
                      </a:r>
                      <a:r>
                        <a:rPr lang="en-US" sz="4000" dirty="0">
                          <a:solidFill>
                            <a:srgbClr val="FF9900"/>
                          </a:solidFill>
                          <a:effectLst/>
                        </a:rPr>
                        <a:t>coming in the clouds</a:t>
                      </a:r>
                      <a:r>
                        <a:rPr lang="en-US" sz="4000" dirty="0">
                          <a:effectLst/>
                        </a:rPr>
                        <a:t> of heaven with power and great glory.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5969157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1017336" y="331984"/>
            <a:ext cx="10260264" cy="5016758"/>
          </a:xfrm>
          <a:prstGeom prst="rect">
            <a:avLst/>
          </a:prstGeom>
        </p:spPr>
        <p:txBody>
          <a:bodyPr wrap="square">
            <a:spAutoFit/>
          </a:bodyPr>
          <a:lstStyle/>
          <a:p>
            <a:pPr algn="just"/>
            <a:endParaRPr lang="en-US" sz="4000" b="1" dirty="0">
              <a:solidFill>
                <a:prstClr val="white"/>
              </a:solidFill>
              <a:latin typeface="Georgia" panose="02040502050405020303" pitchFamily="18" charset="0"/>
            </a:endParaRPr>
          </a:p>
          <a:p>
            <a:pPr marL="742950" indent="-742950" algn="just">
              <a:buAutoNum type="arabicPeriod"/>
            </a:pPr>
            <a:r>
              <a:rPr lang="en-US" sz="4000" b="1" dirty="0" smtClean="0">
                <a:solidFill>
                  <a:prstClr val="white"/>
                </a:solidFill>
                <a:latin typeface="Georgia" panose="02040502050405020303" pitchFamily="18" charset="0"/>
              </a:rPr>
              <a:t>He </a:t>
            </a:r>
            <a:r>
              <a:rPr lang="en-US" sz="4000" b="1" dirty="0">
                <a:solidFill>
                  <a:prstClr val="white"/>
                </a:solidFill>
                <a:latin typeface="Georgia" panose="02040502050405020303" pitchFamily="18" charset="0"/>
              </a:rPr>
              <a:t>is coming with clouds</a:t>
            </a:r>
            <a:r>
              <a:rPr lang="en-US" sz="4000" b="1" dirty="0" smtClean="0">
                <a:solidFill>
                  <a:prstClr val="white"/>
                </a:solidFill>
                <a:latin typeface="Georgia" panose="02040502050405020303" pitchFamily="18" charset="0"/>
              </a:rPr>
              <a:t>.</a:t>
            </a:r>
          </a:p>
          <a:p>
            <a:pPr marL="742950" indent="-742950" algn="just">
              <a:buAutoNum type="arabicPeriod"/>
            </a:pPr>
            <a:endParaRPr lang="en-US" sz="4000" b="1" dirty="0">
              <a:solidFill>
                <a:prstClr val="white"/>
              </a:solidFill>
              <a:latin typeface="Georgia" panose="02040502050405020303" pitchFamily="18" charset="0"/>
            </a:endParaRPr>
          </a:p>
          <a:p>
            <a:pPr marL="742950" indent="-742950" algn="just">
              <a:buAutoNum type="arabicPeriod" startAt="2"/>
            </a:pPr>
            <a:r>
              <a:rPr lang="en-US" sz="4000" b="1" dirty="0" smtClean="0">
                <a:solidFill>
                  <a:prstClr val="white"/>
                </a:solidFill>
                <a:latin typeface="Georgia" panose="02040502050405020303" pitchFamily="18" charset="0"/>
              </a:rPr>
              <a:t>Every </a:t>
            </a:r>
            <a:r>
              <a:rPr lang="en-US" sz="4000" b="1" dirty="0">
                <a:solidFill>
                  <a:prstClr val="white"/>
                </a:solidFill>
                <a:latin typeface="Georgia" panose="02040502050405020303" pitchFamily="18" charset="0"/>
              </a:rPr>
              <a:t>eye shall see Him, and He will be seen</a:t>
            </a:r>
            <a:r>
              <a:rPr lang="en-US" sz="4000" b="1" dirty="0" smtClean="0">
                <a:solidFill>
                  <a:prstClr val="white"/>
                </a:solidFill>
                <a:latin typeface="Georgia" panose="02040502050405020303" pitchFamily="18" charset="0"/>
              </a:rPr>
              <a:t>.</a:t>
            </a:r>
          </a:p>
          <a:p>
            <a:pPr algn="just"/>
            <a:endParaRPr lang="en-US" sz="4000" b="1" dirty="0">
              <a:solidFill>
                <a:prstClr val="white"/>
              </a:solidFill>
              <a:latin typeface="Georgia" panose="02040502050405020303" pitchFamily="18" charset="0"/>
            </a:endParaRPr>
          </a:p>
          <a:p>
            <a:pPr marL="742950" indent="-742950" algn="just">
              <a:buAutoNum type="arabicPeriod" startAt="3"/>
            </a:pPr>
            <a:r>
              <a:rPr lang="en-US" sz="4000" b="1" dirty="0" smtClean="0">
                <a:solidFill>
                  <a:prstClr val="white"/>
                </a:solidFill>
                <a:latin typeface="Georgia" panose="02040502050405020303" pitchFamily="18" charset="0"/>
              </a:rPr>
              <a:t>All </a:t>
            </a:r>
            <a:r>
              <a:rPr lang="en-US" sz="4000" b="1" dirty="0" err="1">
                <a:solidFill>
                  <a:prstClr val="white"/>
                </a:solidFill>
                <a:latin typeface="Georgia" panose="02040502050405020303" pitchFamily="18" charset="0"/>
              </a:rPr>
              <a:t>kindreds</a:t>
            </a:r>
            <a:r>
              <a:rPr lang="en-US" sz="4000" b="1" dirty="0">
                <a:solidFill>
                  <a:prstClr val="white"/>
                </a:solidFill>
                <a:latin typeface="Georgia" panose="02040502050405020303" pitchFamily="18" charset="0"/>
              </a:rPr>
              <a:t> and tribes shall wail and mourn</a:t>
            </a:r>
            <a:r>
              <a:rPr lang="en-US" sz="4000" b="1" dirty="0" smtClean="0">
                <a:solidFill>
                  <a:prstClr val="white"/>
                </a:solidFill>
                <a:latin typeface="Georgia" panose="02040502050405020303" pitchFamily="18" charset="0"/>
              </a:rPr>
              <a:t>.</a:t>
            </a:r>
          </a:p>
        </p:txBody>
      </p:sp>
    </p:spTree>
    <p:extLst>
      <p:ext uri="{BB962C8B-B14F-4D97-AF65-F5344CB8AC3E}">
        <p14:creationId xmlns:p14="http://schemas.microsoft.com/office/powerpoint/2010/main" val="34702496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3170099"/>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24:31   And he shall send his angels with a great sound of a trumpet, and </a:t>
            </a:r>
            <a:r>
              <a:rPr lang="en-US" sz="4000" b="1" u="sng" dirty="0">
                <a:solidFill>
                  <a:prstClr val="white"/>
                </a:solidFill>
                <a:latin typeface="Georgia" panose="02040502050405020303" pitchFamily="18" charset="0"/>
              </a:rPr>
              <a:t>they shall gather together his elect</a:t>
            </a:r>
            <a:r>
              <a:rPr lang="en-US" sz="4000" b="1" dirty="0">
                <a:solidFill>
                  <a:prstClr val="white"/>
                </a:solidFill>
                <a:latin typeface="Georgia" panose="02040502050405020303" pitchFamily="18" charset="0"/>
              </a:rPr>
              <a:t> from the four winds, from one end of heaven to the other.</a:t>
            </a:r>
          </a:p>
        </p:txBody>
      </p:sp>
    </p:spTree>
    <p:extLst>
      <p:ext uri="{BB962C8B-B14F-4D97-AF65-F5344CB8AC3E}">
        <p14:creationId xmlns:p14="http://schemas.microsoft.com/office/powerpoint/2010/main" val="38190469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3170099"/>
          </a:xfrm>
          <a:prstGeom prst="rect">
            <a:avLst/>
          </a:prstGeom>
        </p:spPr>
        <p:txBody>
          <a:bodyPr wrap="square">
            <a:spAutoFit/>
          </a:bodyPr>
          <a:lstStyle/>
          <a:p>
            <a:pPr algn="just"/>
            <a:r>
              <a:rPr lang="en-US" sz="4000" b="1" dirty="0">
                <a:solidFill>
                  <a:prstClr val="white"/>
                </a:solidFill>
                <a:latin typeface="Georgia" panose="02040502050405020303" pitchFamily="18" charset="0"/>
              </a:rPr>
              <a:t>Titus 1:1   Paul, a servant of God, and an apostle of Jesus Christ, according to the faith of </a:t>
            </a:r>
            <a:r>
              <a:rPr lang="en-US" sz="4000" b="1" u="sng" dirty="0">
                <a:solidFill>
                  <a:prstClr val="white"/>
                </a:solidFill>
                <a:latin typeface="Georgia" panose="02040502050405020303" pitchFamily="18" charset="0"/>
              </a:rPr>
              <a:t>God's elect</a:t>
            </a:r>
            <a:r>
              <a:rPr lang="en-US" sz="4000" b="1" dirty="0">
                <a:solidFill>
                  <a:prstClr val="white"/>
                </a:solidFill>
                <a:latin typeface="Georgia" panose="02040502050405020303" pitchFamily="18" charset="0"/>
              </a:rPr>
              <a:t>, and the acknowledging of the truth which is after godliness;</a:t>
            </a:r>
          </a:p>
        </p:txBody>
      </p:sp>
    </p:spTree>
    <p:extLst>
      <p:ext uri="{BB962C8B-B14F-4D97-AF65-F5344CB8AC3E}">
        <p14:creationId xmlns:p14="http://schemas.microsoft.com/office/powerpoint/2010/main" val="27874550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1614236" y="979684"/>
            <a:ext cx="9155364" cy="4401205"/>
          </a:xfrm>
          <a:prstGeom prst="rect">
            <a:avLst/>
          </a:prstGeom>
        </p:spPr>
        <p:txBody>
          <a:bodyPr wrap="square">
            <a:spAutoFit/>
          </a:bodyPr>
          <a:lstStyle/>
          <a:p>
            <a:pPr marL="742950" indent="-742950" algn="just">
              <a:buAutoNum type="arabicPeriod"/>
            </a:pPr>
            <a:r>
              <a:rPr lang="en-US" sz="4000" b="1" dirty="0" smtClean="0">
                <a:solidFill>
                  <a:prstClr val="white"/>
                </a:solidFill>
                <a:latin typeface="Georgia" panose="02040502050405020303" pitchFamily="18" charset="0"/>
              </a:rPr>
              <a:t>A trumpet will sound.</a:t>
            </a:r>
          </a:p>
          <a:p>
            <a:pPr marL="742950" indent="-742950" algn="just">
              <a:buAutoNum type="arabicPeriod"/>
            </a:pPr>
            <a:endParaRPr lang="en-US" sz="4000" b="1" dirty="0">
              <a:solidFill>
                <a:prstClr val="white"/>
              </a:solidFill>
              <a:latin typeface="Georgia" panose="02040502050405020303" pitchFamily="18" charset="0"/>
            </a:endParaRPr>
          </a:p>
          <a:p>
            <a:pPr marL="742950" indent="-742950" algn="just">
              <a:buAutoNum type="arabicPeriod"/>
            </a:pPr>
            <a:r>
              <a:rPr lang="en-US" sz="4000" b="1" dirty="0" smtClean="0">
                <a:solidFill>
                  <a:prstClr val="white"/>
                </a:solidFill>
                <a:latin typeface="Georgia" panose="02040502050405020303" pitchFamily="18" charset="0"/>
              </a:rPr>
              <a:t>Gathers up the saved who are the believers (those who have died and are already in heaven and those who are alive and remain).</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12483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Mark 13:24-27   But in those days, after that tribulation, the sun shall be darkened, and the moon shall not give her light,  25 And the stars of heaven shall fall, and the powers that are in heaven shall be shaken.  26 And then shall they see the Son of man coming in the clouds with great power and glory.  27 And then shall he send his angels, and shall gather together his elect from the four winds, from the uttermost part of the earth to the uttermost part of heaven.</a:t>
            </a:r>
          </a:p>
        </p:txBody>
      </p:sp>
    </p:spTree>
    <p:extLst>
      <p:ext uri="{BB962C8B-B14F-4D97-AF65-F5344CB8AC3E}">
        <p14:creationId xmlns:p14="http://schemas.microsoft.com/office/powerpoint/2010/main" val="26066939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5509200"/>
          </a:xfrm>
          <a:prstGeom prst="rect">
            <a:avLst/>
          </a:prstGeom>
        </p:spPr>
        <p:txBody>
          <a:bodyPr wrap="square">
            <a:spAutoFit/>
          </a:bodyPr>
          <a:lstStyle/>
          <a:p>
            <a:pPr algn="just"/>
            <a:r>
              <a:rPr lang="en-US" sz="3200" b="1" dirty="0">
                <a:solidFill>
                  <a:prstClr val="white"/>
                </a:solidFill>
                <a:latin typeface="Georgia" panose="02040502050405020303" pitchFamily="18" charset="0"/>
              </a:rPr>
              <a:t>Luke 21:25-28   And there shall be signs in the sun, and in the moon, and in the stars; and upon the earth distress of nations, with perplexity; the sea and the waves roaring;  26 Men's hearts failing them for fear, and for looking after those things which are coming on the earth: for the powers of heaven shall be shaken.  27 And then shall they see the Son of man coming in a cloud with power and great glory. 28 And when these things begin to come to pass, then look up, and lift up your heads; for your redemption </a:t>
            </a:r>
            <a:r>
              <a:rPr lang="en-US" sz="3200" b="1" dirty="0" err="1">
                <a:solidFill>
                  <a:prstClr val="white"/>
                </a:solidFill>
                <a:latin typeface="Georgia" panose="02040502050405020303" pitchFamily="18" charset="0"/>
              </a:rPr>
              <a:t>draweth</a:t>
            </a:r>
            <a:r>
              <a:rPr lang="en-US" sz="3200" b="1" dirty="0">
                <a:solidFill>
                  <a:prstClr val="white"/>
                </a:solidFill>
                <a:latin typeface="Georgia" panose="02040502050405020303" pitchFamily="18" charset="0"/>
              </a:rPr>
              <a:t> nigh.</a:t>
            </a:r>
          </a:p>
        </p:txBody>
      </p:sp>
    </p:spTree>
    <p:extLst>
      <p:ext uri="{BB962C8B-B14F-4D97-AF65-F5344CB8AC3E}">
        <p14:creationId xmlns:p14="http://schemas.microsoft.com/office/powerpoint/2010/main" val="40167552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1 Thessalonians 4:13-15   But I would not have you to be ignorant, brethren, concerning them which are asleep, that ye sorrow not, even as others which have no hope.  14 For if we believe that Jesus died and rose again, even so them also which sleep in Jesus will God bring with him.  15 For this we say unto you by the word of the Lord, that we which are alive and remain unto </a:t>
            </a:r>
            <a:r>
              <a:rPr lang="en-US" sz="3600" b="1" u="sng" dirty="0">
                <a:solidFill>
                  <a:prstClr val="white"/>
                </a:solidFill>
                <a:latin typeface="Georgia" panose="02040502050405020303" pitchFamily="18" charset="0"/>
              </a:rPr>
              <a:t>the coming of the Lord</a:t>
            </a:r>
            <a:r>
              <a:rPr lang="en-US" sz="3600" b="1" dirty="0">
                <a:solidFill>
                  <a:prstClr val="white"/>
                </a:solidFill>
                <a:latin typeface="Georgia" panose="02040502050405020303" pitchFamily="18" charset="0"/>
              </a:rPr>
              <a:t> shall not prevent them which are asleep.</a:t>
            </a:r>
          </a:p>
        </p:txBody>
      </p:sp>
    </p:spTree>
    <p:extLst>
      <p:ext uri="{BB962C8B-B14F-4D97-AF65-F5344CB8AC3E}">
        <p14:creationId xmlns:p14="http://schemas.microsoft.com/office/powerpoint/2010/main" val="2205409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2554545"/>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1:20b  The seven stars are the angels of the seven churches: and the seven candlesticks which thou </a:t>
            </a:r>
            <a:r>
              <a:rPr lang="en-US" sz="4000" b="1" dirty="0" err="1">
                <a:solidFill>
                  <a:prstClr val="white"/>
                </a:solidFill>
                <a:latin typeface="Georgia" panose="02040502050405020303" pitchFamily="18" charset="0"/>
              </a:rPr>
              <a:t>sawest</a:t>
            </a:r>
            <a:r>
              <a:rPr lang="en-US" sz="4000" b="1" dirty="0">
                <a:solidFill>
                  <a:prstClr val="white"/>
                </a:solidFill>
                <a:latin typeface="Georgia" panose="02040502050405020303" pitchFamily="18" charset="0"/>
              </a:rPr>
              <a:t> are the seven churches.</a:t>
            </a:r>
          </a:p>
        </p:txBody>
      </p:sp>
    </p:spTree>
    <p:extLst>
      <p:ext uri="{BB962C8B-B14F-4D97-AF65-F5344CB8AC3E}">
        <p14:creationId xmlns:p14="http://schemas.microsoft.com/office/powerpoint/2010/main" val="156025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3170099"/>
          </a:xfrm>
          <a:prstGeom prst="rect">
            <a:avLst/>
          </a:prstGeom>
        </p:spPr>
        <p:txBody>
          <a:bodyPr wrap="square">
            <a:spAutoFit/>
          </a:bodyPr>
          <a:lstStyle/>
          <a:p>
            <a:pPr algn="just"/>
            <a:r>
              <a:rPr lang="en-US" sz="4000" b="1" dirty="0">
                <a:solidFill>
                  <a:prstClr val="white"/>
                </a:solidFill>
                <a:latin typeface="Georgia" panose="02040502050405020303" pitchFamily="18" charset="0"/>
              </a:rPr>
              <a:t>1 Thessalonians 4:15   For this we say unto you by the word of the Lord, that we which are alive and remain unto </a:t>
            </a:r>
            <a:r>
              <a:rPr lang="en-US" sz="4000" b="1" u="sng" dirty="0">
                <a:solidFill>
                  <a:prstClr val="white"/>
                </a:solidFill>
                <a:latin typeface="Georgia" panose="02040502050405020303" pitchFamily="18" charset="0"/>
              </a:rPr>
              <a:t>the coming of the Lord</a:t>
            </a:r>
            <a:r>
              <a:rPr lang="en-US" sz="4000" b="1" dirty="0">
                <a:solidFill>
                  <a:prstClr val="white"/>
                </a:solidFill>
                <a:latin typeface="Georgia" panose="02040502050405020303" pitchFamily="18" charset="0"/>
              </a:rPr>
              <a:t> shall not prevent them which are asleep.</a:t>
            </a:r>
          </a:p>
        </p:txBody>
      </p:sp>
    </p:spTree>
    <p:extLst>
      <p:ext uri="{BB962C8B-B14F-4D97-AF65-F5344CB8AC3E}">
        <p14:creationId xmlns:p14="http://schemas.microsoft.com/office/powerpoint/2010/main" val="17202338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1938992"/>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8:47   He that is of God </a:t>
            </a:r>
            <a:r>
              <a:rPr lang="en-US" sz="4000" b="1" dirty="0" err="1">
                <a:solidFill>
                  <a:prstClr val="white"/>
                </a:solidFill>
                <a:latin typeface="Georgia" panose="02040502050405020303" pitchFamily="18" charset="0"/>
              </a:rPr>
              <a:t>heareth</a:t>
            </a:r>
            <a:r>
              <a:rPr lang="en-US" sz="4000" b="1" dirty="0">
                <a:solidFill>
                  <a:prstClr val="white"/>
                </a:solidFill>
                <a:latin typeface="Georgia" panose="02040502050405020303" pitchFamily="18" charset="0"/>
              </a:rPr>
              <a:t> God's words: ye therefore hear them not, because ye are not of God.</a:t>
            </a:r>
          </a:p>
        </p:txBody>
      </p:sp>
    </p:spTree>
    <p:extLst>
      <p:ext uri="{BB962C8B-B14F-4D97-AF65-F5344CB8AC3E}">
        <p14:creationId xmlns:p14="http://schemas.microsoft.com/office/powerpoint/2010/main" val="3768093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04984"/>
            <a:ext cx="11316560"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Thessalonians 4:16-18   For the Lord himself shall descend from heaven with a shout, with the voice of the archangel, and with the trump of God: and the dead in Christ shall rise first:  17 Then we which are alive and remain shall be caught up together with them in the clouds, to meet the Lord in the air: and so shall we ever be with the Lord.  18 Wherefore comfort one another with these words.</a:t>
            </a:r>
          </a:p>
        </p:txBody>
      </p:sp>
    </p:spTree>
    <p:extLst>
      <p:ext uri="{BB962C8B-B14F-4D97-AF65-F5344CB8AC3E}">
        <p14:creationId xmlns:p14="http://schemas.microsoft.com/office/powerpoint/2010/main" val="30857207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1461836" y="878084"/>
            <a:ext cx="9942764" cy="5016758"/>
          </a:xfrm>
          <a:prstGeom prst="rect">
            <a:avLst/>
          </a:prstGeom>
        </p:spPr>
        <p:txBody>
          <a:bodyPr wrap="square">
            <a:spAutoFit/>
          </a:bodyPr>
          <a:lstStyle/>
          <a:p>
            <a:pPr marL="742950" indent="-742950" algn="just">
              <a:buAutoNum type="arabicPeriod"/>
            </a:pPr>
            <a:r>
              <a:rPr lang="en-US" sz="4000" b="1" dirty="0" smtClean="0">
                <a:solidFill>
                  <a:prstClr val="white"/>
                </a:solidFill>
                <a:latin typeface="Georgia" panose="02040502050405020303" pitchFamily="18" charset="0"/>
              </a:rPr>
              <a:t>Jesus </a:t>
            </a:r>
            <a:r>
              <a:rPr lang="en-US" sz="4000" b="1" dirty="0">
                <a:solidFill>
                  <a:prstClr val="white"/>
                </a:solidFill>
                <a:latin typeface="Georgia" panose="02040502050405020303" pitchFamily="18" charset="0"/>
              </a:rPr>
              <a:t>Christ is coming</a:t>
            </a:r>
            <a:r>
              <a:rPr lang="en-US" sz="4000" b="1" dirty="0" smtClean="0">
                <a:solidFill>
                  <a:prstClr val="white"/>
                </a:solidFill>
                <a:latin typeface="Georgia" panose="02040502050405020303" pitchFamily="18" charset="0"/>
              </a:rPr>
              <a:t>.</a:t>
            </a:r>
          </a:p>
          <a:p>
            <a:pPr algn="just"/>
            <a:endParaRPr lang="en-US" sz="4000" b="1" dirty="0">
              <a:solidFill>
                <a:prstClr val="white"/>
              </a:solidFill>
              <a:latin typeface="Georgia" panose="02040502050405020303" pitchFamily="18" charset="0"/>
            </a:endParaRPr>
          </a:p>
          <a:p>
            <a:pPr marL="742950" indent="-742950" algn="just">
              <a:buAutoNum type="arabicPeriod" startAt="2"/>
            </a:pPr>
            <a:r>
              <a:rPr lang="en-US" sz="4000" b="1" dirty="0" smtClean="0">
                <a:solidFill>
                  <a:prstClr val="white"/>
                </a:solidFill>
                <a:latin typeface="Georgia" panose="02040502050405020303" pitchFamily="18" charset="0"/>
              </a:rPr>
              <a:t>He’s </a:t>
            </a:r>
            <a:r>
              <a:rPr lang="en-US" sz="4000" b="1" dirty="0">
                <a:solidFill>
                  <a:prstClr val="white"/>
                </a:solidFill>
                <a:latin typeface="Georgia" panose="02040502050405020303" pitchFamily="18" charset="0"/>
              </a:rPr>
              <a:t>coming in the clouds</a:t>
            </a:r>
            <a:r>
              <a:rPr lang="en-US" sz="4000" b="1" dirty="0" smtClean="0">
                <a:solidFill>
                  <a:prstClr val="white"/>
                </a:solidFill>
                <a:latin typeface="Georgia" panose="02040502050405020303" pitchFamily="18" charset="0"/>
              </a:rPr>
              <a:t>.</a:t>
            </a:r>
          </a:p>
          <a:p>
            <a:pPr algn="just"/>
            <a:endParaRPr lang="en-US" sz="4000" b="1" dirty="0">
              <a:solidFill>
                <a:prstClr val="white"/>
              </a:solidFill>
              <a:latin typeface="Georgia" panose="02040502050405020303" pitchFamily="18" charset="0"/>
            </a:endParaRPr>
          </a:p>
          <a:p>
            <a:pPr marL="742950" indent="-742950" algn="just">
              <a:buAutoNum type="arabicPeriod" startAt="3"/>
            </a:pPr>
            <a:r>
              <a:rPr lang="en-US" sz="4000" b="1" dirty="0" smtClean="0">
                <a:solidFill>
                  <a:prstClr val="white"/>
                </a:solidFill>
                <a:latin typeface="Georgia" panose="02040502050405020303" pitchFamily="18" charset="0"/>
              </a:rPr>
              <a:t>Trumpet </a:t>
            </a:r>
            <a:r>
              <a:rPr lang="en-US" sz="4000" b="1" dirty="0">
                <a:solidFill>
                  <a:prstClr val="white"/>
                </a:solidFill>
                <a:latin typeface="Georgia" panose="02040502050405020303" pitchFamily="18" charset="0"/>
              </a:rPr>
              <a:t>of God (Matthew 24:31</a:t>
            </a:r>
            <a:r>
              <a:rPr lang="en-US" sz="4000" b="1" dirty="0" smtClean="0">
                <a:solidFill>
                  <a:prstClr val="white"/>
                </a:solidFill>
                <a:latin typeface="Georgia" panose="02040502050405020303" pitchFamily="18" charset="0"/>
              </a:rPr>
              <a:t>).</a:t>
            </a:r>
          </a:p>
          <a:p>
            <a:pPr algn="just"/>
            <a:endParaRPr lang="en-US" sz="4000" b="1" dirty="0">
              <a:solidFill>
                <a:prstClr val="white"/>
              </a:solidFill>
              <a:latin typeface="Georgia" panose="02040502050405020303" pitchFamily="18" charset="0"/>
            </a:endParaRPr>
          </a:p>
          <a:p>
            <a:pPr marL="742950" indent="-742950" algn="just">
              <a:buAutoNum type="arabicPeriod" startAt="4"/>
            </a:pPr>
            <a:r>
              <a:rPr lang="en-US" sz="4000" b="1" dirty="0" smtClean="0">
                <a:solidFill>
                  <a:prstClr val="white"/>
                </a:solidFill>
                <a:latin typeface="Georgia" panose="02040502050405020303" pitchFamily="18" charset="0"/>
              </a:rPr>
              <a:t>Gathering </a:t>
            </a:r>
            <a:r>
              <a:rPr lang="en-US" sz="4000" b="1" dirty="0">
                <a:solidFill>
                  <a:prstClr val="white"/>
                </a:solidFill>
                <a:latin typeface="Georgia" panose="02040502050405020303" pitchFamily="18" charset="0"/>
              </a:rPr>
              <a:t>together of the Elect</a:t>
            </a:r>
            <a:r>
              <a:rPr lang="en-US" sz="4000" b="1" dirty="0" smtClean="0">
                <a:solidFill>
                  <a:prstClr val="white"/>
                </a:solidFill>
                <a:latin typeface="Georgia" panose="02040502050405020303" pitchFamily="18" charset="0"/>
              </a:rPr>
              <a:t>.</a:t>
            </a:r>
          </a:p>
          <a:p>
            <a:pPr algn="just"/>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591033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1938992"/>
          </a:xfrm>
          <a:prstGeom prst="rect">
            <a:avLst/>
          </a:prstGeom>
        </p:spPr>
        <p:txBody>
          <a:bodyPr wrap="square">
            <a:spAutoFit/>
          </a:bodyPr>
          <a:lstStyle/>
          <a:p>
            <a:pPr algn="just"/>
            <a:r>
              <a:rPr lang="en-US" sz="4000" b="1" dirty="0">
                <a:solidFill>
                  <a:prstClr val="white"/>
                </a:solidFill>
                <a:latin typeface="Georgia" panose="02040502050405020303" pitchFamily="18" charset="0"/>
              </a:rPr>
              <a:t>1 Thessalonians 5:1   But of the times and the seasons, brethren, ye have no need that I write unto you.</a:t>
            </a:r>
          </a:p>
        </p:txBody>
      </p:sp>
    </p:spTree>
    <p:extLst>
      <p:ext uri="{BB962C8B-B14F-4D97-AF65-F5344CB8AC3E}">
        <p14:creationId xmlns:p14="http://schemas.microsoft.com/office/powerpoint/2010/main" val="41585514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1938992"/>
          </a:xfrm>
          <a:prstGeom prst="rect">
            <a:avLst/>
          </a:prstGeom>
        </p:spPr>
        <p:txBody>
          <a:bodyPr wrap="square">
            <a:spAutoFit/>
          </a:bodyPr>
          <a:lstStyle/>
          <a:p>
            <a:pPr algn="just"/>
            <a:r>
              <a:rPr lang="en-US" sz="4000" b="1" dirty="0">
                <a:solidFill>
                  <a:prstClr val="white"/>
                </a:solidFill>
                <a:latin typeface="Georgia" panose="02040502050405020303" pitchFamily="18" charset="0"/>
              </a:rPr>
              <a:t>1 Thessalonians 5:2   For yourselves know perfectly that </a:t>
            </a:r>
            <a:r>
              <a:rPr lang="en-US" sz="4000" b="1" u="sng" dirty="0">
                <a:solidFill>
                  <a:prstClr val="white"/>
                </a:solidFill>
                <a:latin typeface="Georgia" panose="02040502050405020303" pitchFamily="18" charset="0"/>
              </a:rPr>
              <a:t>the day of the Lord</a:t>
            </a:r>
            <a:r>
              <a:rPr lang="en-US" sz="4000" b="1" dirty="0">
                <a:solidFill>
                  <a:prstClr val="white"/>
                </a:solidFill>
                <a:latin typeface="Georgia" panose="02040502050405020303" pitchFamily="18" charset="0"/>
              </a:rPr>
              <a:t> so </a:t>
            </a:r>
            <a:r>
              <a:rPr lang="en-US" sz="4000" b="1" u="sng" dirty="0">
                <a:solidFill>
                  <a:prstClr val="white"/>
                </a:solidFill>
                <a:latin typeface="Georgia" panose="02040502050405020303" pitchFamily="18" charset="0"/>
              </a:rPr>
              <a:t>cometh as a thief in the night</a:t>
            </a:r>
            <a:r>
              <a:rPr lang="en-US" sz="40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39475819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3170099"/>
          </a:xfrm>
          <a:prstGeom prst="rect">
            <a:avLst/>
          </a:prstGeom>
        </p:spPr>
        <p:txBody>
          <a:bodyPr wrap="square">
            <a:spAutoFit/>
          </a:bodyPr>
          <a:lstStyle/>
          <a:p>
            <a:pPr algn="just"/>
            <a:r>
              <a:rPr lang="en-US" sz="4000" b="1" dirty="0">
                <a:solidFill>
                  <a:prstClr val="white"/>
                </a:solidFill>
                <a:latin typeface="Georgia" panose="02040502050405020303" pitchFamily="18" charset="0"/>
              </a:rPr>
              <a:t>1 Thessalonians 5:3   For when they shall say, Peace and safety; then sudden destruction cometh upon them, as travail upon a woman with child; and they shall not escape.</a:t>
            </a:r>
          </a:p>
        </p:txBody>
      </p:sp>
    </p:spTree>
    <p:extLst>
      <p:ext uri="{BB962C8B-B14F-4D97-AF65-F5344CB8AC3E}">
        <p14:creationId xmlns:p14="http://schemas.microsoft.com/office/powerpoint/2010/main" val="29316088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1938992"/>
          </a:xfrm>
          <a:prstGeom prst="rect">
            <a:avLst/>
          </a:prstGeom>
        </p:spPr>
        <p:txBody>
          <a:bodyPr wrap="square">
            <a:spAutoFit/>
          </a:bodyPr>
          <a:lstStyle/>
          <a:p>
            <a:pPr algn="just"/>
            <a:r>
              <a:rPr lang="en-US" sz="4000" b="1" dirty="0">
                <a:solidFill>
                  <a:prstClr val="white"/>
                </a:solidFill>
                <a:latin typeface="Georgia" panose="02040502050405020303" pitchFamily="18" charset="0"/>
              </a:rPr>
              <a:t>1 Thessalonians 5:4   But ye, brethren, are not in darkness, that that day should overtake you as a thief.</a:t>
            </a:r>
          </a:p>
        </p:txBody>
      </p:sp>
    </p:spTree>
    <p:extLst>
      <p:ext uri="{BB962C8B-B14F-4D97-AF65-F5344CB8AC3E}">
        <p14:creationId xmlns:p14="http://schemas.microsoft.com/office/powerpoint/2010/main" val="17133074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3170099"/>
          </a:xfrm>
          <a:prstGeom prst="rect">
            <a:avLst/>
          </a:prstGeom>
        </p:spPr>
        <p:txBody>
          <a:bodyPr wrap="square">
            <a:spAutoFit/>
          </a:bodyPr>
          <a:lstStyle/>
          <a:p>
            <a:pPr algn="just"/>
            <a:r>
              <a:rPr lang="en-US" sz="4000" b="1" dirty="0">
                <a:solidFill>
                  <a:prstClr val="white"/>
                </a:solidFill>
                <a:latin typeface="Georgia" panose="02040502050405020303" pitchFamily="18" charset="0"/>
              </a:rPr>
              <a:t>1 Thessalonians 5:5-6   Ye are all the children of light, and the children of the day: we are not of the night, nor of darkness.  6 Therefore let us not sleep, as do others; but let us watch and be sober.</a:t>
            </a:r>
          </a:p>
        </p:txBody>
      </p:sp>
    </p:spTree>
    <p:extLst>
      <p:ext uri="{BB962C8B-B14F-4D97-AF65-F5344CB8AC3E}">
        <p14:creationId xmlns:p14="http://schemas.microsoft.com/office/powerpoint/2010/main" val="3310343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2554545"/>
          </a:xfrm>
          <a:prstGeom prst="rect">
            <a:avLst/>
          </a:prstGeom>
        </p:spPr>
        <p:txBody>
          <a:bodyPr wrap="square">
            <a:spAutoFit/>
          </a:bodyPr>
          <a:lstStyle/>
          <a:p>
            <a:pPr algn="just"/>
            <a:r>
              <a:rPr lang="en-US" sz="4000" b="1" dirty="0">
                <a:solidFill>
                  <a:prstClr val="white"/>
                </a:solidFill>
                <a:latin typeface="Georgia" panose="02040502050405020303" pitchFamily="18" charset="0"/>
              </a:rPr>
              <a:t>Luke 21:28   And when these things begin to come to pass, then look up, and lift up your heads; for your redemption </a:t>
            </a:r>
            <a:r>
              <a:rPr lang="en-US" sz="4000" b="1" dirty="0" err="1">
                <a:solidFill>
                  <a:prstClr val="white"/>
                </a:solidFill>
                <a:latin typeface="Georgia" panose="02040502050405020303" pitchFamily="18" charset="0"/>
              </a:rPr>
              <a:t>draweth</a:t>
            </a:r>
            <a:r>
              <a:rPr lang="en-US" sz="4000" b="1" dirty="0">
                <a:solidFill>
                  <a:prstClr val="white"/>
                </a:solidFill>
                <a:latin typeface="Georgia" panose="02040502050405020303" pitchFamily="18" charset="0"/>
              </a:rPr>
              <a:t> nigh.</a:t>
            </a:r>
          </a:p>
        </p:txBody>
      </p:sp>
    </p:spTree>
    <p:extLst>
      <p:ext uri="{BB962C8B-B14F-4D97-AF65-F5344CB8AC3E}">
        <p14:creationId xmlns:p14="http://schemas.microsoft.com/office/powerpoint/2010/main" val="1974401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3170099"/>
          </a:xfrm>
          <a:prstGeom prst="rect">
            <a:avLst/>
          </a:prstGeom>
        </p:spPr>
        <p:txBody>
          <a:bodyPr wrap="square">
            <a:spAutoFit/>
          </a:bodyPr>
          <a:lstStyle/>
          <a:p>
            <a:pPr algn="just"/>
            <a:r>
              <a:rPr lang="en-US" sz="4000" b="1" dirty="0">
                <a:solidFill>
                  <a:prstClr val="white"/>
                </a:solidFill>
                <a:latin typeface="Georgia" panose="02040502050405020303" pitchFamily="18" charset="0"/>
              </a:rPr>
              <a:t>1 Corinthians 2:14   But the natural man </a:t>
            </a:r>
            <a:r>
              <a:rPr lang="en-US" sz="4000" b="1" dirty="0" err="1">
                <a:solidFill>
                  <a:prstClr val="white"/>
                </a:solidFill>
                <a:latin typeface="Georgia" panose="02040502050405020303" pitchFamily="18" charset="0"/>
              </a:rPr>
              <a:t>receiveth</a:t>
            </a:r>
            <a:r>
              <a:rPr lang="en-US" sz="4000" b="1" dirty="0">
                <a:solidFill>
                  <a:prstClr val="white"/>
                </a:solidFill>
                <a:latin typeface="Georgia" panose="02040502050405020303" pitchFamily="18" charset="0"/>
              </a:rPr>
              <a:t> not the things of the Spirit of God: for they are foolishness unto him: neither can he know them, because they are spiritually discerned.</a:t>
            </a:r>
          </a:p>
        </p:txBody>
      </p:sp>
    </p:spTree>
    <p:extLst>
      <p:ext uri="{BB962C8B-B14F-4D97-AF65-F5344CB8AC3E}">
        <p14:creationId xmlns:p14="http://schemas.microsoft.com/office/powerpoint/2010/main" val="33977646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2554545"/>
          </a:xfrm>
          <a:prstGeom prst="rect">
            <a:avLst/>
          </a:prstGeom>
        </p:spPr>
        <p:txBody>
          <a:bodyPr wrap="square">
            <a:spAutoFit/>
          </a:bodyPr>
          <a:lstStyle/>
          <a:p>
            <a:pPr algn="just"/>
            <a:r>
              <a:rPr lang="en-US" sz="4000" b="1" dirty="0">
                <a:solidFill>
                  <a:prstClr val="white"/>
                </a:solidFill>
                <a:latin typeface="Georgia" panose="02040502050405020303" pitchFamily="18" charset="0"/>
              </a:rPr>
              <a:t>2 Thessalonians 2:1   Now we beseech you, brethren, by the coming of our Lord Jesus Christ, and by our gathering together unto him,</a:t>
            </a:r>
          </a:p>
        </p:txBody>
      </p:sp>
    </p:spTree>
    <p:extLst>
      <p:ext uri="{BB962C8B-B14F-4D97-AF65-F5344CB8AC3E}">
        <p14:creationId xmlns:p14="http://schemas.microsoft.com/office/powerpoint/2010/main" val="9223654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58536" y="420884"/>
            <a:ext cx="11316560" cy="5632311"/>
          </a:xfrm>
          <a:prstGeom prst="rect">
            <a:avLst/>
          </a:prstGeom>
        </p:spPr>
        <p:txBody>
          <a:bodyPr wrap="square">
            <a:spAutoFit/>
          </a:bodyPr>
          <a:lstStyle/>
          <a:p>
            <a:pPr marL="742950" indent="-742950" algn="just">
              <a:buAutoNum type="arabicPeriod"/>
            </a:pPr>
            <a:r>
              <a:rPr lang="en-US" sz="4000" b="1" dirty="0" smtClean="0">
                <a:solidFill>
                  <a:prstClr val="white"/>
                </a:solidFill>
                <a:latin typeface="Georgia" panose="02040502050405020303" pitchFamily="18" charset="0"/>
              </a:rPr>
              <a:t>Immediately </a:t>
            </a:r>
            <a:r>
              <a:rPr lang="en-US" sz="4000" b="1" dirty="0">
                <a:solidFill>
                  <a:prstClr val="white"/>
                </a:solidFill>
                <a:latin typeface="Georgia" panose="02040502050405020303" pitchFamily="18" charset="0"/>
              </a:rPr>
              <a:t>after the tribulation</a:t>
            </a:r>
            <a:r>
              <a:rPr lang="en-US" sz="4000" b="1" dirty="0" smtClean="0">
                <a:solidFill>
                  <a:prstClr val="white"/>
                </a:solidFill>
                <a:latin typeface="Georgia" panose="02040502050405020303" pitchFamily="18" charset="0"/>
              </a:rPr>
              <a:t>.</a:t>
            </a:r>
          </a:p>
          <a:p>
            <a:pPr marL="742950" indent="-742950" algn="just">
              <a:buAutoNum type="arabicPeriod" startAt="2"/>
            </a:pPr>
            <a:r>
              <a:rPr lang="en-US" sz="4000" b="1" dirty="0" smtClean="0">
                <a:solidFill>
                  <a:prstClr val="white"/>
                </a:solidFill>
                <a:latin typeface="Georgia" panose="02040502050405020303" pitchFamily="18" charset="0"/>
              </a:rPr>
              <a:t>The </a:t>
            </a:r>
            <a:r>
              <a:rPr lang="en-US" sz="4000" b="1" dirty="0">
                <a:solidFill>
                  <a:prstClr val="white"/>
                </a:solidFill>
                <a:latin typeface="Georgia" panose="02040502050405020303" pitchFamily="18" charset="0"/>
              </a:rPr>
              <a:t>sun and moon shall be darkened</a:t>
            </a:r>
            <a:r>
              <a:rPr lang="en-US" sz="4000" b="1" dirty="0" smtClean="0">
                <a:solidFill>
                  <a:prstClr val="white"/>
                </a:solidFill>
                <a:latin typeface="Georgia" panose="02040502050405020303" pitchFamily="18" charset="0"/>
              </a:rPr>
              <a:t>.</a:t>
            </a:r>
          </a:p>
          <a:p>
            <a:pPr marL="742950" indent="-742950" algn="just">
              <a:buAutoNum type="arabicPeriod" startAt="3"/>
            </a:pPr>
            <a:r>
              <a:rPr lang="en-US" sz="4000" b="1" dirty="0" smtClean="0">
                <a:solidFill>
                  <a:prstClr val="white"/>
                </a:solidFill>
                <a:latin typeface="Georgia" panose="02040502050405020303" pitchFamily="18" charset="0"/>
              </a:rPr>
              <a:t>The </a:t>
            </a:r>
            <a:r>
              <a:rPr lang="en-US" sz="4000" b="1" dirty="0">
                <a:solidFill>
                  <a:prstClr val="white"/>
                </a:solidFill>
                <a:latin typeface="Georgia" panose="02040502050405020303" pitchFamily="18" charset="0"/>
              </a:rPr>
              <a:t>sign of the Son of man shall appear in </a:t>
            </a:r>
            <a:r>
              <a:rPr lang="en-US" sz="4000" b="1" dirty="0" smtClean="0">
                <a:solidFill>
                  <a:prstClr val="white"/>
                </a:solidFill>
                <a:latin typeface="Georgia" panose="02040502050405020303" pitchFamily="18" charset="0"/>
              </a:rPr>
              <a:t>heaven.</a:t>
            </a:r>
          </a:p>
          <a:p>
            <a:pPr marL="742950" indent="-742950" algn="just">
              <a:buAutoNum type="arabicPeriod" startAt="4"/>
            </a:pPr>
            <a:r>
              <a:rPr lang="en-US" sz="4000" b="1" dirty="0" smtClean="0">
                <a:solidFill>
                  <a:prstClr val="white"/>
                </a:solidFill>
                <a:latin typeface="Georgia" panose="02040502050405020303" pitchFamily="18" charset="0"/>
              </a:rPr>
              <a:t>All </a:t>
            </a:r>
            <a:r>
              <a:rPr lang="en-US" sz="4000" b="1" dirty="0">
                <a:solidFill>
                  <a:prstClr val="white"/>
                </a:solidFill>
                <a:latin typeface="Georgia" panose="02040502050405020303" pitchFamily="18" charset="0"/>
              </a:rPr>
              <a:t>the tribes of the earth shall mourn</a:t>
            </a:r>
            <a:r>
              <a:rPr lang="en-US" sz="4000" b="1" dirty="0" smtClean="0">
                <a:solidFill>
                  <a:prstClr val="white"/>
                </a:solidFill>
                <a:latin typeface="Georgia" panose="02040502050405020303" pitchFamily="18" charset="0"/>
              </a:rPr>
              <a:t>.</a:t>
            </a:r>
          </a:p>
          <a:p>
            <a:pPr marL="742950" indent="-742950" algn="just">
              <a:buAutoNum type="arabicPeriod" startAt="5"/>
            </a:pPr>
            <a:r>
              <a:rPr lang="en-US" sz="4000" b="1" dirty="0" smtClean="0">
                <a:solidFill>
                  <a:prstClr val="white"/>
                </a:solidFill>
                <a:latin typeface="Georgia" panose="02040502050405020303" pitchFamily="18" charset="0"/>
              </a:rPr>
              <a:t>Jesus </a:t>
            </a:r>
            <a:r>
              <a:rPr lang="en-US" sz="4000" b="1" dirty="0">
                <a:solidFill>
                  <a:prstClr val="white"/>
                </a:solidFill>
                <a:latin typeface="Georgia" panose="02040502050405020303" pitchFamily="18" charset="0"/>
              </a:rPr>
              <a:t>is coming in the clouds</a:t>
            </a:r>
            <a:r>
              <a:rPr lang="en-US" sz="4000" b="1" dirty="0" smtClean="0">
                <a:solidFill>
                  <a:prstClr val="white"/>
                </a:solidFill>
                <a:latin typeface="Georgia" panose="02040502050405020303" pitchFamily="18" charset="0"/>
              </a:rPr>
              <a:t>.</a:t>
            </a:r>
          </a:p>
          <a:p>
            <a:pPr marL="742950" indent="-742950" algn="just">
              <a:buAutoNum type="arabicPeriod" startAt="6"/>
            </a:pPr>
            <a:r>
              <a:rPr lang="en-US" sz="4000" b="1" dirty="0" smtClean="0">
                <a:solidFill>
                  <a:prstClr val="white"/>
                </a:solidFill>
                <a:latin typeface="Georgia" panose="02040502050405020303" pitchFamily="18" charset="0"/>
              </a:rPr>
              <a:t>His </a:t>
            </a:r>
            <a:r>
              <a:rPr lang="en-US" sz="4000" b="1" dirty="0">
                <a:solidFill>
                  <a:prstClr val="white"/>
                </a:solidFill>
                <a:latin typeface="Georgia" panose="02040502050405020303" pitchFamily="18" charset="0"/>
              </a:rPr>
              <a:t>angels will be sent with the great sound of a trumpet</a:t>
            </a:r>
            <a:r>
              <a:rPr lang="en-US" sz="4000" b="1" dirty="0" smtClean="0">
                <a:solidFill>
                  <a:prstClr val="white"/>
                </a:solidFill>
                <a:latin typeface="Georgia" panose="02040502050405020303" pitchFamily="18" charset="0"/>
              </a:rPr>
              <a:t>.</a:t>
            </a:r>
          </a:p>
          <a:p>
            <a:pPr marL="742950" indent="-742950" algn="just">
              <a:buAutoNum type="arabicPeriod" startAt="7"/>
            </a:pPr>
            <a:r>
              <a:rPr lang="en-US" sz="4000" b="1" dirty="0" smtClean="0">
                <a:solidFill>
                  <a:prstClr val="white"/>
                </a:solidFill>
                <a:latin typeface="Georgia" panose="02040502050405020303" pitchFamily="18" charset="0"/>
              </a:rPr>
              <a:t>The </a:t>
            </a:r>
            <a:r>
              <a:rPr lang="en-US" sz="4000" b="1" dirty="0">
                <a:solidFill>
                  <a:prstClr val="white"/>
                </a:solidFill>
                <a:latin typeface="Georgia" panose="02040502050405020303" pitchFamily="18" charset="0"/>
              </a:rPr>
              <a:t>elect shall be gathered together</a:t>
            </a:r>
            <a:r>
              <a:rPr lang="en-US" sz="4000" b="1" dirty="0" smtClean="0">
                <a:solidFill>
                  <a:prstClr val="white"/>
                </a:solidFill>
                <a:latin typeface="Georgia" panose="02040502050405020303" pitchFamily="18" charset="0"/>
              </a:rPr>
              <a:t>.</a:t>
            </a:r>
          </a:p>
        </p:txBody>
      </p:sp>
    </p:spTree>
    <p:extLst>
      <p:ext uri="{BB962C8B-B14F-4D97-AF65-F5344CB8AC3E}">
        <p14:creationId xmlns:p14="http://schemas.microsoft.com/office/powerpoint/2010/main" val="24798215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3785652"/>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24:32-33   Now learn a parable of the fig tree; When his branch is yet tender, and </a:t>
            </a:r>
            <a:r>
              <a:rPr lang="en-US" sz="4000" b="1" dirty="0" err="1">
                <a:solidFill>
                  <a:prstClr val="white"/>
                </a:solidFill>
                <a:latin typeface="Georgia" panose="02040502050405020303" pitchFamily="18" charset="0"/>
              </a:rPr>
              <a:t>putteth</a:t>
            </a:r>
            <a:r>
              <a:rPr lang="en-US" sz="4000" b="1" dirty="0">
                <a:solidFill>
                  <a:prstClr val="white"/>
                </a:solidFill>
                <a:latin typeface="Georgia" panose="02040502050405020303" pitchFamily="18" charset="0"/>
              </a:rPr>
              <a:t> forth leaves, ye know that summer is nigh:  33 So likewise ye, </a:t>
            </a:r>
            <a:r>
              <a:rPr lang="en-US" sz="4000" b="1" u="sng" dirty="0">
                <a:solidFill>
                  <a:prstClr val="white"/>
                </a:solidFill>
                <a:latin typeface="Georgia" panose="02040502050405020303" pitchFamily="18" charset="0"/>
              </a:rPr>
              <a:t>when ye shall see all these things</a:t>
            </a:r>
            <a:r>
              <a:rPr lang="en-US" sz="4000" b="1" dirty="0">
                <a:solidFill>
                  <a:prstClr val="white"/>
                </a:solidFill>
                <a:latin typeface="Georgia" panose="02040502050405020303" pitchFamily="18" charset="0"/>
              </a:rPr>
              <a:t>, know that it is near, even at the doors.</a:t>
            </a:r>
          </a:p>
        </p:txBody>
      </p:sp>
    </p:spTree>
    <p:extLst>
      <p:ext uri="{BB962C8B-B14F-4D97-AF65-F5344CB8AC3E}">
        <p14:creationId xmlns:p14="http://schemas.microsoft.com/office/powerpoint/2010/main" val="6938482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4401205"/>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24:34-36   Verily I say unto you, This generation shall not pass, till all these things be fulfilled.  35 Heaven and earth shall pass away, but my words shall not pass away.  36 </a:t>
            </a:r>
            <a:r>
              <a:rPr lang="en-US" sz="4000" b="1" u="sng" dirty="0">
                <a:solidFill>
                  <a:prstClr val="white"/>
                </a:solidFill>
                <a:latin typeface="Georgia" panose="02040502050405020303" pitchFamily="18" charset="0"/>
              </a:rPr>
              <a:t>But of that day</a:t>
            </a:r>
            <a:r>
              <a:rPr lang="en-US" sz="4000" b="1" dirty="0">
                <a:solidFill>
                  <a:prstClr val="white"/>
                </a:solidFill>
                <a:latin typeface="Georgia" panose="02040502050405020303" pitchFamily="18" charset="0"/>
              </a:rPr>
              <a:t> and hour </a:t>
            </a:r>
            <a:r>
              <a:rPr lang="en-US" sz="4000" b="1" dirty="0" err="1">
                <a:solidFill>
                  <a:prstClr val="white"/>
                </a:solidFill>
                <a:latin typeface="Georgia" panose="02040502050405020303" pitchFamily="18" charset="0"/>
              </a:rPr>
              <a:t>knoweth</a:t>
            </a:r>
            <a:r>
              <a:rPr lang="en-US" sz="4000" b="1" dirty="0">
                <a:solidFill>
                  <a:prstClr val="white"/>
                </a:solidFill>
                <a:latin typeface="Georgia" panose="02040502050405020303" pitchFamily="18" charset="0"/>
              </a:rPr>
              <a:t> no man, no, not the angels of heaven, but my Father only.</a:t>
            </a:r>
          </a:p>
        </p:txBody>
      </p:sp>
    </p:spTree>
    <p:extLst>
      <p:ext uri="{BB962C8B-B14F-4D97-AF65-F5344CB8AC3E}">
        <p14:creationId xmlns:p14="http://schemas.microsoft.com/office/powerpoint/2010/main" val="42911106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3785652"/>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24:29   Immediately </a:t>
            </a:r>
            <a:r>
              <a:rPr lang="en-US" sz="4000" b="1" u="sng" dirty="0">
                <a:solidFill>
                  <a:prstClr val="white"/>
                </a:solidFill>
                <a:latin typeface="Georgia" panose="02040502050405020303" pitchFamily="18" charset="0"/>
              </a:rPr>
              <a:t>after the tribulation of those days</a:t>
            </a:r>
            <a:r>
              <a:rPr lang="en-US" sz="4000" b="1" dirty="0">
                <a:solidFill>
                  <a:prstClr val="white"/>
                </a:solidFill>
                <a:latin typeface="Georgia" panose="02040502050405020303" pitchFamily="18" charset="0"/>
              </a:rPr>
              <a:t> shall the sun be darkened, and the moon shall not give her light, and the stars shall fall from heaven, and the powers of the heavens shall be shaken:</a:t>
            </a:r>
          </a:p>
        </p:txBody>
      </p:sp>
    </p:spTree>
    <p:extLst>
      <p:ext uri="{BB962C8B-B14F-4D97-AF65-F5344CB8AC3E}">
        <p14:creationId xmlns:p14="http://schemas.microsoft.com/office/powerpoint/2010/main" val="12452959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Jeremiah 23:1-2   Woe be unto the pastors that destroy and scatter the sheep of my pasture!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the LORD.  2 Therefore thus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the LORD God of Israel against the pastors that feed my people; Ye have scattered my flock, and driven them away, and have not visited them: behold, I will visit upon you the evil of your doings,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the LORD.</a:t>
            </a:r>
          </a:p>
        </p:txBody>
      </p:sp>
    </p:spTree>
    <p:extLst>
      <p:ext uri="{BB962C8B-B14F-4D97-AF65-F5344CB8AC3E}">
        <p14:creationId xmlns:p14="http://schemas.microsoft.com/office/powerpoint/2010/main" val="42692085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1938992"/>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24:36   But of that day and hour </a:t>
            </a:r>
            <a:r>
              <a:rPr lang="en-US" sz="4000" b="1" dirty="0" err="1">
                <a:solidFill>
                  <a:prstClr val="white"/>
                </a:solidFill>
                <a:latin typeface="Georgia" panose="02040502050405020303" pitchFamily="18" charset="0"/>
              </a:rPr>
              <a:t>knoweth</a:t>
            </a:r>
            <a:r>
              <a:rPr lang="en-US" sz="4000" b="1" dirty="0">
                <a:solidFill>
                  <a:prstClr val="white"/>
                </a:solidFill>
                <a:latin typeface="Georgia" panose="02040502050405020303" pitchFamily="18" charset="0"/>
              </a:rPr>
              <a:t> no man, no, not the angels of heaven, but my Father only.</a:t>
            </a:r>
          </a:p>
        </p:txBody>
      </p:sp>
    </p:spTree>
    <p:extLst>
      <p:ext uri="{BB962C8B-B14F-4D97-AF65-F5344CB8AC3E}">
        <p14:creationId xmlns:p14="http://schemas.microsoft.com/office/powerpoint/2010/main" val="301615825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5016758"/>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6:12-13   And I beheld when he had opened the sixth seal, and, lo, there was a great earthquake; and the </a:t>
            </a:r>
            <a:r>
              <a:rPr lang="en-US" sz="4000" b="1" u="sng" dirty="0">
                <a:solidFill>
                  <a:prstClr val="white"/>
                </a:solidFill>
                <a:latin typeface="Georgia" panose="02040502050405020303" pitchFamily="18" charset="0"/>
              </a:rPr>
              <a:t>sun became black</a:t>
            </a:r>
            <a:r>
              <a:rPr lang="en-US" sz="4000" b="1" dirty="0">
                <a:solidFill>
                  <a:prstClr val="white"/>
                </a:solidFill>
                <a:latin typeface="Georgia" panose="02040502050405020303" pitchFamily="18" charset="0"/>
              </a:rPr>
              <a:t> as sackcloth of hair, and the </a:t>
            </a:r>
            <a:r>
              <a:rPr lang="en-US" sz="4000" b="1" u="sng" dirty="0">
                <a:solidFill>
                  <a:prstClr val="white"/>
                </a:solidFill>
                <a:latin typeface="Georgia" panose="02040502050405020303" pitchFamily="18" charset="0"/>
              </a:rPr>
              <a:t>moon became as blood</a:t>
            </a:r>
            <a:r>
              <a:rPr lang="en-US" sz="4000" b="1" dirty="0">
                <a:solidFill>
                  <a:prstClr val="white"/>
                </a:solidFill>
                <a:latin typeface="Georgia" panose="02040502050405020303" pitchFamily="18" charset="0"/>
              </a:rPr>
              <a:t>;  13 And the </a:t>
            </a:r>
            <a:r>
              <a:rPr lang="en-US" sz="4000" b="1" u="sng" dirty="0">
                <a:solidFill>
                  <a:prstClr val="white"/>
                </a:solidFill>
                <a:latin typeface="Georgia" panose="02040502050405020303" pitchFamily="18" charset="0"/>
              </a:rPr>
              <a:t>stars of heaven fell</a:t>
            </a:r>
            <a:r>
              <a:rPr lang="en-US" sz="4000" b="1" dirty="0">
                <a:solidFill>
                  <a:prstClr val="white"/>
                </a:solidFill>
                <a:latin typeface="Georgia" panose="02040502050405020303" pitchFamily="18" charset="0"/>
              </a:rPr>
              <a:t> unto the earth, even as a </a:t>
            </a:r>
            <a:r>
              <a:rPr lang="en-US" sz="4000" b="1" u="sng" dirty="0">
                <a:solidFill>
                  <a:prstClr val="white"/>
                </a:solidFill>
                <a:latin typeface="Georgia" panose="02040502050405020303" pitchFamily="18" charset="0"/>
              </a:rPr>
              <a:t>fig tree</a:t>
            </a:r>
            <a:r>
              <a:rPr lang="en-US" sz="4000" b="1" dirty="0">
                <a:solidFill>
                  <a:prstClr val="white"/>
                </a:solidFill>
                <a:latin typeface="Georgia" panose="02040502050405020303" pitchFamily="18" charset="0"/>
              </a:rPr>
              <a:t> </a:t>
            </a:r>
            <a:r>
              <a:rPr lang="en-US" sz="4000" b="1" dirty="0" err="1">
                <a:solidFill>
                  <a:prstClr val="white"/>
                </a:solidFill>
                <a:latin typeface="Georgia" panose="02040502050405020303" pitchFamily="18" charset="0"/>
              </a:rPr>
              <a:t>casteth</a:t>
            </a:r>
            <a:r>
              <a:rPr lang="en-US" sz="4000" b="1" dirty="0">
                <a:solidFill>
                  <a:prstClr val="white"/>
                </a:solidFill>
                <a:latin typeface="Georgia" panose="02040502050405020303" pitchFamily="18" charset="0"/>
              </a:rPr>
              <a:t> her untimely figs, when she is shaken of a mighty wind.</a:t>
            </a:r>
          </a:p>
        </p:txBody>
      </p:sp>
    </p:spTree>
    <p:extLst>
      <p:ext uri="{BB962C8B-B14F-4D97-AF65-F5344CB8AC3E}">
        <p14:creationId xmlns:p14="http://schemas.microsoft.com/office/powerpoint/2010/main" val="9446918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6936000"/>
              </p:ext>
            </p:extLst>
          </p:nvPr>
        </p:nvGraphicFramePr>
        <p:xfrm>
          <a:off x="330201" y="241301"/>
          <a:ext cx="11506199" cy="6065342"/>
        </p:xfrm>
        <a:graphic>
          <a:graphicData uri="http://schemas.openxmlformats.org/drawingml/2006/table">
            <a:tbl>
              <a:tblPr firstRow="1" firstCol="1" bandRow="1">
                <a:tableStyleId>{22838BEF-8BB2-4498-84A7-C5851F593DF1}</a:tableStyleId>
              </a:tblPr>
              <a:tblGrid>
                <a:gridCol w="3834649"/>
                <a:gridCol w="3835775"/>
                <a:gridCol w="3835775"/>
              </a:tblGrid>
              <a:tr h="6065342">
                <a:tc>
                  <a:txBody>
                    <a:bodyPr/>
                    <a:lstStyle/>
                    <a:p>
                      <a:pPr marL="0" marR="0">
                        <a:lnSpc>
                          <a:spcPct val="107000"/>
                        </a:lnSpc>
                        <a:spcBef>
                          <a:spcPts val="0"/>
                        </a:spcBef>
                        <a:spcAft>
                          <a:spcPts val="0"/>
                        </a:spcAft>
                      </a:pPr>
                      <a:r>
                        <a:rPr lang="en-US" sz="2600" dirty="0">
                          <a:effectLst/>
                        </a:rPr>
                        <a:t>Revelation 6:12-13   And I beheld when he had opened the sixth seal, and, lo, there was a great earthquake; and </a:t>
                      </a:r>
                      <a:r>
                        <a:rPr lang="en-US" sz="2600" u="sng" dirty="0">
                          <a:solidFill>
                            <a:srgbClr val="FF9900"/>
                          </a:solidFill>
                          <a:effectLst/>
                        </a:rPr>
                        <a:t>the sun became black</a:t>
                      </a:r>
                      <a:r>
                        <a:rPr lang="en-US" sz="2600" dirty="0">
                          <a:effectLst/>
                        </a:rPr>
                        <a:t> as sackcloth of hair, and </a:t>
                      </a:r>
                      <a:r>
                        <a:rPr lang="en-US" sz="2600" u="sng" dirty="0">
                          <a:solidFill>
                            <a:srgbClr val="FF0000"/>
                          </a:solidFill>
                          <a:effectLst/>
                        </a:rPr>
                        <a:t>the moon became as blood</a:t>
                      </a:r>
                      <a:r>
                        <a:rPr lang="en-US" sz="2600" dirty="0">
                          <a:effectLst/>
                        </a:rPr>
                        <a:t>;  13 And </a:t>
                      </a:r>
                      <a:r>
                        <a:rPr lang="en-US" sz="2600" u="sng" dirty="0">
                          <a:solidFill>
                            <a:srgbClr val="00B050"/>
                          </a:solidFill>
                          <a:effectLst/>
                        </a:rPr>
                        <a:t>the stars of heaven fell</a:t>
                      </a:r>
                      <a:r>
                        <a:rPr lang="en-US" sz="2600" dirty="0">
                          <a:solidFill>
                            <a:srgbClr val="00B050"/>
                          </a:solidFill>
                          <a:effectLst/>
                        </a:rPr>
                        <a:t> </a:t>
                      </a:r>
                      <a:r>
                        <a:rPr lang="en-US" sz="2600" dirty="0">
                          <a:effectLst/>
                        </a:rPr>
                        <a:t>unto the earth, even as a fig tree </a:t>
                      </a:r>
                      <a:r>
                        <a:rPr lang="en-US" sz="2600" dirty="0" err="1">
                          <a:effectLst/>
                        </a:rPr>
                        <a:t>casteth</a:t>
                      </a:r>
                      <a:r>
                        <a:rPr lang="en-US" sz="2600" dirty="0">
                          <a:effectLst/>
                        </a:rPr>
                        <a:t> her untimely figs, when she is shaken of a mighty wind.</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600" dirty="0">
                          <a:effectLst/>
                        </a:rPr>
                        <a:t>Matthew 24:29   Immediately after the tribulation of those days shall </a:t>
                      </a:r>
                      <a:r>
                        <a:rPr lang="en-US" sz="2600" u="sng" dirty="0">
                          <a:solidFill>
                            <a:srgbClr val="FF9900"/>
                          </a:solidFill>
                          <a:effectLst/>
                        </a:rPr>
                        <a:t>the sun be darkened</a:t>
                      </a:r>
                      <a:r>
                        <a:rPr lang="en-US" sz="2600" dirty="0">
                          <a:effectLst/>
                        </a:rPr>
                        <a:t>, and </a:t>
                      </a:r>
                      <a:r>
                        <a:rPr lang="en-US" sz="2600" u="sng" dirty="0">
                          <a:solidFill>
                            <a:srgbClr val="FF0000"/>
                          </a:solidFill>
                          <a:effectLst/>
                        </a:rPr>
                        <a:t>the moon shall not give her light</a:t>
                      </a:r>
                      <a:r>
                        <a:rPr lang="en-US" sz="2600" dirty="0">
                          <a:effectLst/>
                        </a:rPr>
                        <a:t>, and </a:t>
                      </a:r>
                      <a:r>
                        <a:rPr lang="en-US" sz="2600" u="sng" dirty="0">
                          <a:solidFill>
                            <a:srgbClr val="00B050"/>
                          </a:solidFill>
                          <a:effectLst/>
                        </a:rPr>
                        <a:t>the stars shall fall from heaven</a:t>
                      </a:r>
                      <a:r>
                        <a:rPr lang="en-US" sz="2600" dirty="0">
                          <a:effectLst/>
                        </a:rPr>
                        <a:t>, and the powers of the heavens shall be shaken:</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600" dirty="0">
                          <a:effectLst/>
                        </a:rPr>
                        <a:t>Mark 13:24-25   But in those days, after that tribulation, </a:t>
                      </a:r>
                      <a:r>
                        <a:rPr lang="en-US" sz="2600" u="sng" dirty="0">
                          <a:solidFill>
                            <a:srgbClr val="FF9900"/>
                          </a:solidFill>
                          <a:effectLst/>
                        </a:rPr>
                        <a:t>the sun shall be darkened</a:t>
                      </a:r>
                      <a:r>
                        <a:rPr lang="en-US" sz="2600" dirty="0">
                          <a:effectLst/>
                        </a:rPr>
                        <a:t>, and </a:t>
                      </a:r>
                      <a:r>
                        <a:rPr lang="en-US" sz="2600" u="sng" dirty="0">
                          <a:solidFill>
                            <a:srgbClr val="FF0000"/>
                          </a:solidFill>
                          <a:effectLst/>
                        </a:rPr>
                        <a:t>the moon shall not give her light</a:t>
                      </a:r>
                      <a:r>
                        <a:rPr lang="en-US" sz="2600" dirty="0">
                          <a:effectLst/>
                        </a:rPr>
                        <a:t>,  25 And </a:t>
                      </a:r>
                      <a:r>
                        <a:rPr lang="en-US" sz="2600" u="sng" dirty="0">
                          <a:solidFill>
                            <a:srgbClr val="00B050"/>
                          </a:solidFill>
                          <a:effectLst/>
                        </a:rPr>
                        <a:t>the stars of heaven shall fall</a:t>
                      </a:r>
                      <a:r>
                        <a:rPr lang="en-US" sz="2600" dirty="0">
                          <a:effectLst/>
                        </a:rPr>
                        <a:t>, and the powers that are in heaven shall be shaken.</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75664406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5016758"/>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6:12-13   And I beheld </a:t>
            </a:r>
            <a:r>
              <a:rPr lang="en-US" sz="4000" b="1" u="sng" dirty="0">
                <a:solidFill>
                  <a:prstClr val="white"/>
                </a:solidFill>
                <a:latin typeface="Georgia" panose="02040502050405020303" pitchFamily="18" charset="0"/>
              </a:rPr>
              <a:t>when he had opened the sixth seal</a:t>
            </a:r>
            <a:r>
              <a:rPr lang="en-US" sz="4000" b="1" dirty="0">
                <a:solidFill>
                  <a:prstClr val="white"/>
                </a:solidFill>
                <a:latin typeface="Georgia" panose="02040502050405020303" pitchFamily="18" charset="0"/>
              </a:rPr>
              <a:t>, and, lo, there was a great earthquake; and the sun became black as sackcloth of hair, and the moon became as blood;  13 And the stars of heaven fell unto the earth, even as a fig tree </a:t>
            </a:r>
            <a:r>
              <a:rPr lang="en-US" sz="4000" b="1" dirty="0" err="1">
                <a:solidFill>
                  <a:prstClr val="white"/>
                </a:solidFill>
                <a:latin typeface="Georgia" panose="02040502050405020303" pitchFamily="18" charset="0"/>
              </a:rPr>
              <a:t>casteth</a:t>
            </a:r>
            <a:r>
              <a:rPr lang="en-US" sz="4000" b="1" dirty="0">
                <a:solidFill>
                  <a:prstClr val="white"/>
                </a:solidFill>
                <a:latin typeface="Georgia" panose="02040502050405020303" pitchFamily="18" charset="0"/>
              </a:rPr>
              <a:t> her untimely figs, when she is shaken of a mighty wind.</a:t>
            </a:r>
          </a:p>
        </p:txBody>
      </p:sp>
    </p:spTree>
    <p:extLst>
      <p:ext uri="{BB962C8B-B14F-4D97-AF65-F5344CB8AC3E}">
        <p14:creationId xmlns:p14="http://schemas.microsoft.com/office/powerpoint/2010/main" val="2839404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1938992"/>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8:47   He that is of God </a:t>
            </a:r>
            <a:r>
              <a:rPr lang="en-US" sz="4000" b="1" dirty="0" err="1">
                <a:solidFill>
                  <a:prstClr val="white"/>
                </a:solidFill>
                <a:latin typeface="Georgia" panose="02040502050405020303" pitchFamily="18" charset="0"/>
              </a:rPr>
              <a:t>heareth</a:t>
            </a:r>
            <a:r>
              <a:rPr lang="en-US" sz="4000" b="1" dirty="0">
                <a:solidFill>
                  <a:prstClr val="white"/>
                </a:solidFill>
                <a:latin typeface="Georgia" panose="02040502050405020303" pitchFamily="18" charset="0"/>
              </a:rPr>
              <a:t> God's words: ye therefore hear them not, because ye are not of God.</a:t>
            </a:r>
          </a:p>
        </p:txBody>
      </p:sp>
    </p:spTree>
    <p:extLst>
      <p:ext uri="{BB962C8B-B14F-4D97-AF65-F5344CB8AC3E}">
        <p14:creationId xmlns:p14="http://schemas.microsoft.com/office/powerpoint/2010/main" val="134789504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2554545"/>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1:8   I am Alpha and Omega, the beginning and the ending,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the Lord, which is, and which was, and which is to come, the Almighty.</a:t>
            </a:r>
          </a:p>
        </p:txBody>
      </p:sp>
    </p:spTree>
    <p:extLst>
      <p:ext uri="{BB962C8B-B14F-4D97-AF65-F5344CB8AC3E}">
        <p14:creationId xmlns:p14="http://schemas.microsoft.com/office/powerpoint/2010/main" val="367564091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4401205"/>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1:17-18   And when I saw him, I fell at his feet as dead. And he laid his right hand upon me, saying unto me, Fear not; I am the first and the last:  18 I am he that </a:t>
            </a:r>
            <a:r>
              <a:rPr lang="en-US" sz="4000" b="1" dirty="0" err="1">
                <a:solidFill>
                  <a:prstClr val="white"/>
                </a:solidFill>
                <a:latin typeface="Georgia" panose="02040502050405020303" pitchFamily="18" charset="0"/>
              </a:rPr>
              <a:t>liveth</a:t>
            </a:r>
            <a:r>
              <a:rPr lang="en-US" sz="4000" b="1" dirty="0">
                <a:solidFill>
                  <a:prstClr val="white"/>
                </a:solidFill>
                <a:latin typeface="Georgia" panose="02040502050405020303" pitchFamily="18" charset="0"/>
              </a:rPr>
              <a:t>, and was dead; and, behold, I am alive for evermore, Amen; and have the keys of hell and of death.</a:t>
            </a:r>
          </a:p>
        </p:txBody>
      </p:sp>
    </p:spTree>
    <p:extLst>
      <p:ext uri="{BB962C8B-B14F-4D97-AF65-F5344CB8AC3E}">
        <p14:creationId xmlns:p14="http://schemas.microsoft.com/office/powerpoint/2010/main" val="159273803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2554545"/>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1:8   I am Alpha and Omega, the beginning and the ending,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the Lord, which is, and which was, and which is to come, the Almighty.</a:t>
            </a:r>
          </a:p>
        </p:txBody>
      </p:sp>
    </p:spTree>
    <p:extLst>
      <p:ext uri="{BB962C8B-B14F-4D97-AF65-F5344CB8AC3E}">
        <p14:creationId xmlns:p14="http://schemas.microsoft.com/office/powerpoint/2010/main" val="238481094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3785652"/>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1:9   I John, who also am your brother, and </a:t>
            </a:r>
            <a:r>
              <a:rPr lang="en-US" sz="4000" b="1" u="sng" dirty="0">
                <a:solidFill>
                  <a:prstClr val="white"/>
                </a:solidFill>
                <a:latin typeface="Georgia" panose="02040502050405020303" pitchFamily="18" charset="0"/>
              </a:rPr>
              <a:t>companion in tribulation</a:t>
            </a:r>
            <a:r>
              <a:rPr lang="en-US" sz="4000" b="1" dirty="0">
                <a:solidFill>
                  <a:prstClr val="white"/>
                </a:solidFill>
                <a:latin typeface="Georgia" panose="02040502050405020303" pitchFamily="18" charset="0"/>
              </a:rPr>
              <a:t>, and in the kingdom and patience of Jesus Christ, was in the isle that is called Patmos, for the word of God, and for the testimony of Jesus Christ.</a:t>
            </a:r>
          </a:p>
        </p:txBody>
      </p:sp>
    </p:spTree>
    <p:extLst>
      <p:ext uri="{BB962C8B-B14F-4D97-AF65-F5344CB8AC3E}">
        <p14:creationId xmlns:p14="http://schemas.microsoft.com/office/powerpoint/2010/main" val="381186862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3170099"/>
          </a:xfrm>
          <a:prstGeom prst="rect">
            <a:avLst/>
          </a:prstGeom>
        </p:spPr>
        <p:txBody>
          <a:bodyPr wrap="square">
            <a:spAutoFit/>
          </a:bodyPr>
          <a:lstStyle/>
          <a:p>
            <a:pPr algn="just"/>
            <a:r>
              <a:rPr lang="en-US" sz="4000" b="1" dirty="0">
                <a:solidFill>
                  <a:prstClr val="white"/>
                </a:solidFill>
                <a:latin typeface="Georgia" panose="02040502050405020303" pitchFamily="18" charset="0"/>
              </a:rPr>
              <a:t>Deuteronomy 4:30   When </a:t>
            </a:r>
            <a:r>
              <a:rPr lang="en-US" sz="4000" b="1" u="sng" dirty="0">
                <a:solidFill>
                  <a:prstClr val="white"/>
                </a:solidFill>
                <a:latin typeface="Georgia" panose="02040502050405020303" pitchFamily="18" charset="0"/>
              </a:rPr>
              <a:t>thou art in tribulation</a:t>
            </a:r>
            <a:r>
              <a:rPr lang="en-US" sz="4000" b="1" dirty="0">
                <a:solidFill>
                  <a:prstClr val="white"/>
                </a:solidFill>
                <a:latin typeface="Georgia" panose="02040502050405020303" pitchFamily="18" charset="0"/>
              </a:rPr>
              <a:t>, and all these things are come upon thee, even in the latter days, if thou turn to the LORD thy God, and shalt be obedient unto his voice; </a:t>
            </a:r>
          </a:p>
        </p:txBody>
      </p:sp>
    </p:spTree>
    <p:extLst>
      <p:ext uri="{BB962C8B-B14F-4D97-AF65-F5344CB8AC3E}">
        <p14:creationId xmlns:p14="http://schemas.microsoft.com/office/powerpoint/2010/main" val="190886816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2554545"/>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8:35   Who shall separate us from the love of Christ? </a:t>
            </a:r>
            <a:r>
              <a:rPr lang="en-US" sz="4000" b="1" u="sng" dirty="0">
                <a:solidFill>
                  <a:prstClr val="white"/>
                </a:solidFill>
                <a:latin typeface="Georgia" panose="02040502050405020303" pitchFamily="18" charset="0"/>
              </a:rPr>
              <a:t>shall tribulation</a:t>
            </a:r>
            <a:r>
              <a:rPr lang="en-US" sz="4000" b="1" dirty="0">
                <a:solidFill>
                  <a:prstClr val="white"/>
                </a:solidFill>
                <a:latin typeface="Georgia" panose="02040502050405020303" pitchFamily="18" charset="0"/>
              </a:rPr>
              <a:t>, or distress, or persecution, or famine, or nakedness, or peril, or sword?</a:t>
            </a:r>
          </a:p>
        </p:txBody>
      </p:sp>
    </p:spTree>
    <p:extLst>
      <p:ext uri="{BB962C8B-B14F-4D97-AF65-F5344CB8AC3E}">
        <p14:creationId xmlns:p14="http://schemas.microsoft.com/office/powerpoint/2010/main" val="186968989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2554545"/>
          </a:xfrm>
          <a:prstGeom prst="rect">
            <a:avLst/>
          </a:prstGeom>
        </p:spPr>
        <p:txBody>
          <a:bodyPr wrap="square">
            <a:spAutoFit/>
          </a:bodyPr>
          <a:lstStyle/>
          <a:p>
            <a:pPr algn="just"/>
            <a:r>
              <a:rPr lang="en-US" sz="4000" b="1" dirty="0">
                <a:solidFill>
                  <a:prstClr val="white"/>
                </a:solidFill>
                <a:latin typeface="Georgia" panose="02040502050405020303" pitchFamily="18" charset="0"/>
              </a:rPr>
              <a:t>1 Thessalonians 3:4 For verily, when we were with you, we told you before </a:t>
            </a:r>
            <a:r>
              <a:rPr lang="en-US" sz="4000" b="1" u="sng" dirty="0">
                <a:solidFill>
                  <a:prstClr val="white"/>
                </a:solidFill>
                <a:latin typeface="Georgia" panose="02040502050405020303" pitchFamily="18" charset="0"/>
              </a:rPr>
              <a:t>that we should suffer tribulation</a:t>
            </a:r>
            <a:r>
              <a:rPr lang="en-US" sz="4000" b="1" dirty="0">
                <a:solidFill>
                  <a:prstClr val="white"/>
                </a:solidFill>
                <a:latin typeface="Georgia" panose="02040502050405020303" pitchFamily="18" charset="0"/>
              </a:rPr>
              <a:t>; even as it came to pass, and ye know.</a:t>
            </a:r>
          </a:p>
        </p:txBody>
      </p:sp>
    </p:spTree>
    <p:extLst>
      <p:ext uri="{BB962C8B-B14F-4D97-AF65-F5344CB8AC3E}">
        <p14:creationId xmlns:p14="http://schemas.microsoft.com/office/powerpoint/2010/main" val="230601733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3785652"/>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1:9   I John, who also am your brother, and companion in tribulation, and in the kingdom and patience of Jesus Christ, was in the isle that is called Patmos, for the word of God, and for the testimony of Jesus Christ.</a:t>
            </a:r>
          </a:p>
        </p:txBody>
      </p:sp>
    </p:spTree>
    <p:extLst>
      <p:ext uri="{BB962C8B-B14F-4D97-AF65-F5344CB8AC3E}">
        <p14:creationId xmlns:p14="http://schemas.microsoft.com/office/powerpoint/2010/main" val="295008200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3785652"/>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1:1   The Revelation of Jesus Christ, which God gave unto him, to </a:t>
            </a:r>
            <a:r>
              <a:rPr lang="en-US" sz="4000" b="1" u="sng" dirty="0">
                <a:solidFill>
                  <a:prstClr val="white"/>
                </a:solidFill>
                <a:latin typeface="Georgia" panose="02040502050405020303" pitchFamily="18" charset="0"/>
              </a:rPr>
              <a:t>shew unto his servants</a:t>
            </a:r>
            <a:r>
              <a:rPr lang="en-US" sz="4000" b="1" dirty="0">
                <a:solidFill>
                  <a:prstClr val="white"/>
                </a:solidFill>
                <a:latin typeface="Georgia" panose="02040502050405020303" pitchFamily="18" charset="0"/>
              </a:rPr>
              <a:t> things which must shortly come to pass; and he sent and signified it by his angel unto his servant John:</a:t>
            </a:r>
          </a:p>
        </p:txBody>
      </p:sp>
    </p:spTree>
    <p:extLst>
      <p:ext uri="{BB962C8B-B14F-4D97-AF65-F5344CB8AC3E}">
        <p14:creationId xmlns:p14="http://schemas.microsoft.com/office/powerpoint/2010/main" val="188191641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1938992"/>
          </a:xfrm>
          <a:prstGeom prst="rect">
            <a:avLst/>
          </a:prstGeom>
        </p:spPr>
        <p:txBody>
          <a:bodyPr wrap="square">
            <a:spAutoFit/>
          </a:bodyPr>
          <a:lstStyle/>
          <a:p>
            <a:pPr algn="just"/>
            <a:r>
              <a:rPr lang="en-US" sz="4000" b="1" dirty="0">
                <a:solidFill>
                  <a:prstClr val="white"/>
                </a:solidFill>
                <a:latin typeface="Georgia" panose="02040502050405020303" pitchFamily="18" charset="0"/>
              </a:rPr>
              <a:t>2 Timothy 3:12   Yea, and all that will live godly in Christ Jesus </a:t>
            </a:r>
            <a:r>
              <a:rPr lang="en-US" sz="4000" b="1" u="sng" dirty="0">
                <a:solidFill>
                  <a:prstClr val="white"/>
                </a:solidFill>
                <a:latin typeface="Georgia" panose="02040502050405020303" pitchFamily="18" charset="0"/>
              </a:rPr>
              <a:t>shall suffer persecution</a:t>
            </a:r>
            <a:r>
              <a:rPr lang="en-US" sz="40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2451354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2554545"/>
          </a:xfrm>
          <a:prstGeom prst="rect">
            <a:avLst/>
          </a:prstGeom>
        </p:spPr>
        <p:txBody>
          <a:bodyPr wrap="square">
            <a:spAutoFit/>
          </a:bodyPr>
          <a:lstStyle/>
          <a:p>
            <a:pPr algn="just"/>
            <a:r>
              <a:rPr lang="en-US" sz="4000" b="1" dirty="0">
                <a:solidFill>
                  <a:prstClr val="white"/>
                </a:solidFill>
                <a:latin typeface="Georgia" panose="02040502050405020303" pitchFamily="18" charset="0"/>
              </a:rPr>
              <a:t>2 Timothy 2:15   Study to shew thyself approved unto God, a workman that </a:t>
            </a:r>
            <a:r>
              <a:rPr lang="en-US" sz="4000" b="1" dirty="0" err="1">
                <a:solidFill>
                  <a:prstClr val="white"/>
                </a:solidFill>
                <a:latin typeface="Georgia" panose="02040502050405020303" pitchFamily="18" charset="0"/>
              </a:rPr>
              <a:t>needeth</a:t>
            </a:r>
            <a:r>
              <a:rPr lang="en-US" sz="4000" b="1" dirty="0">
                <a:solidFill>
                  <a:prstClr val="white"/>
                </a:solidFill>
                <a:latin typeface="Georgia" panose="02040502050405020303" pitchFamily="18" charset="0"/>
              </a:rPr>
              <a:t> not to be ashamed, rightly dividing the word of truth.</a:t>
            </a:r>
          </a:p>
        </p:txBody>
      </p:sp>
    </p:spTree>
    <p:extLst>
      <p:ext uri="{BB962C8B-B14F-4D97-AF65-F5344CB8AC3E}">
        <p14:creationId xmlns:p14="http://schemas.microsoft.com/office/powerpoint/2010/main" val="347052945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5016758"/>
          </a:xfrm>
          <a:prstGeom prst="rect">
            <a:avLst/>
          </a:prstGeom>
        </p:spPr>
        <p:txBody>
          <a:bodyPr wrap="square">
            <a:spAutoFit/>
          </a:bodyPr>
          <a:lstStyle/>
          <a:p>
            <a:pPr algn="just"/>
            <a:r>
              <a:rPr lang="en-US" sz="4000" b="1" dirty="0">
                <a:solidFill>
                  <a:prstClr val="white"/>
                </a:solidFill>
                <a:latin typeface="Georgia" panose="02040502050405020303" pitchFamily="18" charset="0"/>
              </a:rPr>
              <a:t>1 Peter 4:12-13   Beloved, think it not strange concerning </a:t>
            </a:r>
            <a:r>
              <a:rPr lang="en-US" sz="4000" b="1" u="sng" dirty="0">
                <a:solidFill>
                  <a:prstClr val="white"/>
                </a:solidFill>
                <a:latin typeface="Georgia" panose="02040502050405020303" pitchFamily="18" charset="0"/>
              </a:rPr>
              <a:t>the fiery trial which is to try you</a:t>
            </a:r>
            <a:r>
              <a:rPr lang="en-US" sz="4000" b="1" dirty="0">
                <a:solidFill>
                  <a:prstClr val="white"/>
                </a:solidFill>
                <a:latin typeface="Georgia" panose="02040502050405020303" pitchFamily="18" charset="0"/>
              </a:rPr>
              <a:t>, as though some strange thing happened unto you:  13 But rejoice, inasmuch as ye are </a:t>
            </a:r>
            <a:r>
              <a:rPr lang="en-US" sz="4000" b="1" u="sng" dirty="0">
                <a:solidFill>
                  <a:prstClr val="white"/>
                </a:solidFill>
                <a:latin typeface="Georgia" panose="02040502050405020303" pitchFamily="18" charset="0"/>
              </a:rPr>
              <a:t>partakers of Christ's sufferings</a:t>
            </a:r>
            <a:r>
              <a:rPr lang="en-US" sz="4000" b="1" dirty="0">
                <a:solidFill>
                  <a:prstClr val="white"/>
                </a:solidFill>
                <a:latin typeface="Georgia" panose="02040502050405020303" pitchFamily="18" charset="0"/>
              </a:rPr>
              <a:t>; that, when his glory shall be revealed, ye may be glad also with exceeding joy.</a:t>
            </a:r>
          </a:p>
        </p:txBody>
      </p:sp>
    </p:spTree>
    <p:extLst>
      <p:ext uri="{BB962C8B-B14F-4D97-AF65-F5344CB8AC3E}">
        <p14:creationId xmlns:p14="http://schemas.microsoft.com/office/powerpoint/2010/main" val="266596905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3785652"/>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2:10   Fear none of those things which thou shalt suffer: behold, the devil shall cast some of you into prison, that ye may be tried; and </a:t>
            </a:r>
            <a:r>
              <a:rPr lang="en-US" sz="4000" b="1" u="sng" dirty="0">
                <a:solidFill>
                  <a:prstClr val="white"/>
                </a:solidFill>
                <a:latin typeface="Georgia" panose="02040502050405020303" pitchFamily="18" charset="0"/>
              </a:rPr>
              <a:t>ye shall have tribulation</a:t>
            </a:r>
            <a:r>
              <a:rPr lang="en-US" sz="4000" b="1" dirty="0">
                <a:solidFill>
                  <a:prstClr val="white"/>
                </a:solidFill>
                <a:latin typeface="Georgia" panose="02040502050405020303" pitchFamily="18" charset="0"/>
              </a:rPr>
              <a:t> ten days: be thou faithful unto death, and I will give thee a crown of life.</a:t>
            </a:r>
          </a:p>
        </p:txBody>
      </p:sp>
    </p:spTree>
    <p:extLst>
      <p:ext uri="{BB962C8B-B14F-4D97-AF65-F5344CB8AC3E}">
        <p14:creationId xmlns:p14="http://schemas.microsoft.com/office/powerpoint/2010/main" val="35046967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1938992"/>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1:10   I was in the Spirit on the Lord's day, and heard behind me a great voice, as of a trumpet, </a:t>
            </a:r>
          </a:p>
        </p:txBody>
      </p:sp>
    </p:spTree>
    <p:extLst>
      <p:ext uri="{BB962C8B-B14F-4D97-AF65-F5344CB8AC3E}">
        <p14:creationId xmlns:p14="http://schemas.microsoft.com/office/powerpoint/2010/main" val="14769820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5016758"/>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1:11   Saying, I am Alpha and Omega, the first and the last: and, What thou seest, write in a book, and send it unto the seven churches which are in Asia; unto Ephesus, and unto Smyrna, and unto Pergamos, and unto Thyatira, and unto Sardis, and unto Philadelphia, and unto Laodicea.</a:t>
            </a:r>
          </a:p>
        </p:txBody>
      </p:sp>
    </p:spTree>
    <p:extLst>
      <p:ext uri="{BB962C8B-B14F-4D97-AF65-F5344CB8AC3E}">
        <p14:creationId xmlns:p14="http://schemas.microsoft.com/office/powerpoint/2010/main" val="96677777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5016758"/>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1:12-13   And I turned to see the voice that </a:t>
            </a:r>
            <a:r>
              <a:rPr lang="en-US" sz="4000" b="1" dirty="0" err="1">
                <a:solidFill>
                  <a:prstClr val="white"/>
                </a:solidFill>
                <a:latin typeface="Georgia" panose="02040502050405020303" pitchFamily="18" charset="0"/>
              </a:rPr>
              <a:t>spake</a:t>
            </a:r>
            <a:r>
              <a:rPr lang="en-US" sz="4000" b="1" dirty="0">
                <a:solidFill>
                  <a:prstClr val="white"/>
                </a:solidFill>
                <a:latin typeface="Georgia" panose="02040502050405020303" pitchFamily="18" charset="0"/>
              </a:rPr>
              <a:t> with me. And being turned, I saw seven golden candlesticks;  13 And in the midst of the seven candlesticks one like unto the Son of man, clothed with a garment down to the foot, and girt about the </a:t>
            </a:r>
            <a:r>
              <a:rPr lang="en-US" sz="4000" b="1" dirty="0" err="1">
                <a:solidFill>
                  <a:prstClr val="white"/>
                </a:solidFill>
                <a:latin typeface="Georgia" panose="02040502050405020303" pitchFamily="18" charset="0"/>
              </a:rPr>
              <a:t>paps</a:t>
            </a:r>
            <a:r>
              <a:rPr lang="en-US" sz="4000" b="1" dirty="0">
                <a:solidFill>
                  <a:prstClr val="white"/>
                </a:solidFill>
                <a:latin typeface="Georgia" panose="02040502050405020303" pitchFamily="18" charset="0"/>
              </a:rPr>
              <a:t> with a golden girdle.</a:t>
            </a:r>
          </a:p>
        </p:txBody>
      </p:sp>
    </p:spTree>
    <p:extLst>
      <p:ext uri="{BB962C8B-B14F-4D97-AF65-F5344CB8AC3E}">
        <p14:creationId xmlns:p14="http://schemas.microsoft.com/office/powerpoint/2010/main" val="287485956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3785652"/>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1:14-15   His head and his hairs were white like wool, as white as snow; and his eyes were as a flame of fire;  15 And his feet like unto fine brass, as if they burned in a furnace; and his voice as the sound of many waters.</a:t>
            </a:r>
          </a:p>
        </p:txBody>
      </p:sp>
    </p:spTree>
    <p:extLst>
      <p:ext uri="{BB962C8B-B14F-4D97-AF65-F5344CB8AC3E}">
        <p14:creationId xmlns:p14="http://schemas.microsoft.com/office/powerpoint/2010/main" val="133569354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3170099"/>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1:16   And he had in his right hand seven stars: and out of his mouth went a sharp </a:t>
            </a:r>
            <a:r>
              <a:rPr lang="en-US" sz="4000" b="1" dirty="0" err="1">
                <a:solidFill>
                  <a:prstClr val="white"/>
                </a:solidFill>
                <a:latin typeface="Georgia" panose="02040502050405020303" pitchFamily="18" charset="0"/>
              </a:rPr>
              <a:t>twoedged</a:t>
            </a:r>
            <a:r>
              <a:rPr lang="en-US" sz="4000" b="1" dirty="0">
                <a:solidFill>
                  <a:prstClr val="white"/>
                </a:solidFill>
                <a:latin typeface="Georgia" panose="02040502050405020303" pitchFamily="18" charset="0"/>
              </a:rPr>
              <a:t> sword: and his countenance was as the sun </a:t>
            </a:r>
            <a:r>
              <a:rPr lang="en-US" sz="4000" b="1" dirty="0" err="1">
                <a:solidFill>
                  <a:prstClr val="white"/>
                </a:solidFill>
                <a:latin typeface="Georgia" panose="02040502050405020303" pitchFamily="18" charset="0"/>
              </a:rPr>
              <a:t>shineth</a:t>
            </a:r>
            <a:r>
              <a:rPr lang="en-US" sz="4000" b="1" dirty="0">
                <a:solidFill>
                  <a:prstClr val="white"/>
                </a:solidFill>
                <a:latin typeface="Georgia" panose="02040502050405020303" pitchFamily="18" charset="0"/>
              </a:rPr>
              <a:t> in his strength.</a:t>
            </a:r>
          </a:p>
        </p:txBody>
      </p:sp>
    </p:spTree>
    <p:extLst>
      <p:ext uri="{BB962C8B-B14F-4D97-AF65-F5344CB8AC3E}">
        <p14:creationId xmlns:p14="http://schemas.microsoft.com/office/powerpoint/2010/main" val="309006115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3785652"/>
          </a:xfrm>
          <a:prstGeom prst="rect">
            <a:avLst/>
          </a:prstGeom>
        </p:spPr>
        <p:txBody>
          <a:bodyPr wrap="square">
            <a:spAutoFit/>
          </a:bodyPr>
          <a:lstStyle/>
          <a:p>
            <a:pPr algn="just"/>
            <a:r>
              <a:rPr lang="en-US" sz="4000" b="1" dirty="0">
                <a:solidFill>
                  <a:prstClr val="white"/>
                </a:solidFill>
                <a:latin typeface="Georgia" panose="02040502050405020303" pitchFamily="18" charset="0"/>
              </a:rPr>
              <a:t>Hebrews 4:12   For the word of God is quick, and powerful, and sharper than any </a:t>
            </a:r>
            <a:r>
              <a:rPr lang="en-US" sz="4000" b="1" dirty="0" err="1">
                <a:solidFill>
                  <a:prstClr val="white"/>
                </a:solidFill>
                <a:latin typeface="Georgia" panose="02040502050405020303" pitchFamily="18" charset="0"/>
              </a:rPr>
              <a:t>twoedged</a:t>
            </a:r>
            <a:r>
              <a:rPr lang="en-US" sz="4000" b="1" dirty="0">
                <a:solidFill>
                  <a:prstClr val="white"/>
                </a:solidFill>
                <a:latin typeface="Georgia" panose="02040502050405020303" pitchFamily="18" charset="0"/>
              </a:rPr>
              <a:t> sword, piercing even to the dividing asunder of soul and spirit, and of the joints and marrow, and is a discerner of the thoughts and intents of the heart.</a:t>
            </a:r>
          </a:p>
        </p:txBody>
      </p:sp>
    </p:spTree>
    <p:extLst>
      <p:ext uri="{BB962C8B-B14F-4D97-AF65-F5344CB8AC3E}">
        <p14:creationId xmlns:p14="http://schemas.microsoft.com/office/powerpoint/2010/main" val="131697926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2554545"/>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8:12   Then </a:t>
            </a:r>
            <a:r>
              <a:rPr lang="en-US" sz="4000" b="1" dirty="0" err="1">
                <a:solidFill>
                  <a:prstClr val="white"/>
                </a:solidFill>
                <a:latin typeface="Georgia" panose="02040502050405020303" pitchFamily="18" charset="0"/>
              </a:rPr>
              <a:t>spake</a:t>
            </a:r>
            <a:r>
              <a:rPr lang="en-US" sz="4000" b="1" dirty="0">
                <a:solidFill>
                  <a:prstClr val="white"/>
                </a:solidFill>
                <a:latin typeface="Georgia" panose="02040502050405020303" pitchFamily="18" charset="0"/>
              </a:rPr>
              <a:t> Jesus again unto them, saying, I am the light of the world: he that </a:t>
            </a:r>
            <a:r>
              <a:rPr lang="en-US" sz="4000" b="1" dirty="0" err="1">
                <a:solidFill>
                  <a:prstClr val="white"/>
                </a:solidFill>
                <a:latin typeface="Georgia" panose="02040502050405020303" pitchFamily="18" charset="0"/>
              </a:rPr>
              <a:t>followeth</a:t>
            </a:r>
            <a:r>
              <a:rPr lang="en-US" sz="4000" b="1" dirty="0">
                <a:solidFill>
                  <a:prstClr val="white"/>
                </a:solidFill>
                <a:latin typeface="Georgia" panose="02040502050405020303" pitchFamily="18" charset="0"/>
              </a:rPr>
              <a:t> me shall not walk in darkness, but shall have the light of life.</a:t>
            </a:r>
          </a:p>
        </p:txBody>
      </p:sp>
    </p:spTree>
    <p:extLst>
      <p:ext uri="{BB962C8B-B14F-4D97-AF65-F5344CB8AC3E}">
        <p14:creationId xmlns:p14="http://schemas.microsoft.com/office/powerpoint/2010/main" val="372715003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2554545"/>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1:17   And when I saw him, I fell at his feet as dead. And he laid his right hand upon me, saying unto me, Fear not; I am the first and the last:</a:t>
            </a:r>
          </a:p>
        </p:txBody>
      </p:sp>
    </p:spTree>
    <p:extLst>
      <p:ext uri="{BB962C8B-B14F-4D97-AF65-F5344CB8AC3E}">
        <p14:creationId xmlns:p14="http://schemas.microsoft.com/office/powerpoint/2010/main" val="3419656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Revelation 1:1-3   The Revelation of Jesus Christ, which God gave unto him, to shew unto his servants things which must shortly come to pass; and he sent and signified it by his angel unto his servant John:  2 Who bare record of the word of God, and of the testimony of Jesus Christ, and of all things that he saw.  3 Blessed is he that </a:t>
            </a:r>
            <a:r>
              <a:rPr lang="en-US" sz="3600" b="1" dirty="0" err="1">
                <a:solidFill>
                  <a:prstClr val="white"/>
                </a:solidFill>
                <a:latin typeface="Georgia" panose="02040502050405020303" pitchFamily="18" charset="0"/>
              </a:rPr>
              <a:t>readeth</a:t>
            </a:r>
            <a:r>
              <a:rPr lang="en-US" sz="3600" b="1" dirty="0">
                <a:solidFill>
                  <a:prstClr val="white"/>
                </a:solidFill>
                <a:latin typeface="Georgia" panose="02040502050405020303" pitchFamily="18" charset="0"/>
              </a:rPr>
              <a:t>, and they that hear the words of this prophecy, and keep those things which are written therein: for the time is at hand.</a:t>
            </a:r>
          </a:p>
        </p:txBody>
      </p:sp>
    </p:spTree>
    <p:extLst>
      <p:ext uri="{BB962C8B-B14F-4D97-AF65-F5344CB8AC3E}">
        <p14:creationId xmlns:p14="http://schemas.microsoft.com/office/powerpoint/2010/main" val="415773261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2554545"/>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1:18   I am he that </a:t>
            </a:r>
            <a:r>
              <a:rPr lang="en-US" sz="4000" b="1" dirty="0" err="1">
                <a:solidFill>
                  <a:prstClr val="white"/>
                </a:solidFill>
                <a:latin typeface="Georgia" panose="02040502050405020303" pitchFamily="18" charset="0"/>
              </a:rPr>
              <a:t>liveth</a:t>
            </a:r>
            <a:r>
              <a:rPr lang="en-US" sz="4000" b="1" dirty="0">
                <a:solidFill>
                  <a:prstClr val="white"/>
                </a:solidFill>
                <a:latin typeface="Georgia" panose="02040502050405020303" pitchFamily="18" charset="0"/>
              </a:rPr>
              <a:t>, and was dead; and, behold, I am alive for evermore, Amen; and have the keys of hell and of death.</a:t>
            </a:r>
          </a:p>
        </p:txBody>
      </p:sp>
    </p:spTree>
    <p:extLst>
      <p:ext uri="{BB962C8B-B14F-4D97-AF65-F5344CB8AC3E}">
        <p14:creationId xmlns:p14="http://schemas.microsoft.com/office/powerpoint/2010/main" val="105637766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1938992"/>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1:19   Write the things which thou hast seen, and the things which are, and the things which shall be hereafter;</a:t>
            </a:r>
          </a:p>
        </p:txBody>
      </p:sp>
    </p:spTree>
    <p:extLst>
      <p:ext uri="{BB962C8B-B14F-4D97-AF65-F5344CB8AC3E}">
        <p14:creationId xmlns:p14="http://schemas.microsoft.com/office/powerpoint/2010/main" val="378378117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1623274" y="1030484"/>
            <a:ext cx="8558464" cy="4401205"/>
          </a:xfrm>
          <a:prstGeom prst="rect">
            <a:avLst/>
          </a:prstGeom>
        </p:spPr>
        <p:txBody>
          <a:bodyPr wrap="square">
            <a:spAutoFit/>
          </a:bodyPr>
          <a:lstStyle/>
          <a:p>
            <a:pPr marL="742950" indent="-742950" algn="just">
              <a:buAutoNum type="arabicPeriod"/>
            </a:pPr>
            <a:r>
              <a:rPr lang="en-US" sz="4000" b="1" dirty="0" smtClean="0">
                <a:solidFill>
                  <a:prstClr val="white"/>
                </a:solidFill>
                <a:latin typeface="Georgia" panose="02040502050405020303" pitchFamily="18" charset="0"/>
              </a:rPr>
              <a:t>Write </a:t>
            </a:r>
            <a:r>
              <a:rPr lang="en-US" sz="4000" b="1" dirty="0">
                <a:solidFill>
                  <a:prstClr val="white"/>
                </a:solidFill>
                <a:latin typeface="Georgia" panose="02040502050405020303" pitchFamily="18" charset="0"/>
              </a:rPr>
              <a:t>the things which thou HAST SEEN</a:t>
            </a:r>
            <a:r>
              <a:rPr lang="en-US" sz="4000" b="1" dirty="0" smtClean="0">
                <a:solidFill>
                  <a:prstClr val="white"/>
                </a:solidFill>
                <a:latin typeface="Georgia" panose="02040502050405020303" pitchFamily="18" charset="0"/>
              </a:rPr>
              <a:t>.</a:t>
            </a:r>
          </a:p>
          <a:p>
            <a:pPr algn="just"/>
            <a:endParaRPr lang="en-US" sz="4000" b="1" dirty="0">
              <a:solidFill>
                <a:prstClr val="white"/>
              </a:solidFill>
              <a:latin typeface="Georgia" panose="02040502050405020303" pitchFamily="18" charset="0"/>
            </a:endParaRPr>
          </a:p>
          <a:p>
            <a:pPr marL="742950" indent="-742950" algn="just">
              <a:buAutoNum type="arabicPeriod" startAt="2"/>
            </a:pPr>
            <a:r>
              <a:rPr lang="en-US" sz="4000" b="1" dirty="0" smtClean="0">
                <a:solidFill>
                  <a:prstClr val="white"/>
                </a:solidFill>
                <a:latin typeface="Georgia" panose="02040502050405020303" pitchFamily="18" charset="0"/>
              </a:rPr>
              <a:t>Write </a:t>
            </a:r>
            <a:r>
              <a:rPr lang="en-US" sz="4000" b="1" dirty="0">
                <a:solidFill>
                  <a:prstClr val="white"/>
                </a:solidFill>
                <a:latin typeface="Georgia" panose="02040502050405020303" pitchFamily="18" charset="0"/>
              </a:rPr>
              <a:t>the things which ARE</a:t>
            </a:r>
            <a:r>
              <a:rPr lang="en-US" sz="4000" b="1" dirty="0" smtClean="0">
                <a:solidFill>
                  <a:prstClr val="white"/>
                </a:solidFill>
                <a:latin typeface="Georgia" panose="02040502050405020303" pitchFamily="18" charset="0"/>
              </a:rPr>
              <a:t>.</a:t>
            </a:r>
          </a:p>
          <a:p>
            <a:pPr algn="just"/>
            <a:endParaRPr lang="en-US" sz="4000" b="1" dirty="0">
              <a:solidFill>
                <a:prstClr val="white"/>
              </a:solidFill>
              <a:latin typeface="Georgia" panose="02040502050405020303" pitchFamily="18" charset="0"/>
            </a:endParaRPr>
          </a:p>
          <a:p>
            <a:pPr marL="742950" indent="-742950" algn="just">
              <a:buAutoNum type="arabicPeriod" startAt="3"/>
            </a:pPr>
            <a:r>
              <a:rPr lang="en-US" sz="4000" b="1" dirty="0" smtClean="0">
                <a:solidFill>
                  <a:prstClr val="white"/>
                </a:solidFill>
                <a:latin typeface="Georgia" panose="02040502050405020303" pitchFamily="18" charset="0"/>
              </a:rPr>
              <a:t>Write </a:t>
            </a:r>
            <a:r>
              <a:rPr lang="en-US" sz="4000" b="1" dirty="0">
                <a:solidFill>
                  <a:prstClr val="white"/>
                </a:solidFill>
                <a:latin typeface="Georgia" panose="02040502050405020303" pitchFamily="18" charset="0"/>
              </a:rPr>
              <a:t>the things which shall be HEREAFTER</a:t>
            </a:r>
            <a:r>
              <a:rPr lang="en-US" sz="4000" b="1" dirty="0" smtClean="0">
                <a:solidFill>
                  <a:prstClr val="white"/>
                </a:solidFill>
                <a:latin typeface="Georgia" panose="02040502050405020303" pitchFamily="18" charset="0"/>
              </a:rPr>
              <a:t>.</a:t>
            </a:r>
          </a:p>
        </p:txBody>
      </p:sp>
    </p:spTree>
    <p:extLst>
      <p:ext uri="{BB962C8B-B14F-4D97-AF65-F5344CB8AC3E}">
        <p14:creationId xmlns:p14="http://schemas.microsoft.com/office/powerpoint/2010/main" val="303378397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3785652"/>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4:1   </a:t>
            </a:r>
            <a:r>
              <a:rPr lang="en-US" sz="4000" b="1" u="sng" dirty="0">
                <a:solidFill>
                  <a:prstClr val="white"/>
                </a:solidFill>
                <a:latin typeface="Georgia" panose="02040502050405020303" pitchFamily="18" charset="0"/>
              </a:rPr>
              <a:t>After this</a:t>
            </a:r>
            <a:r>
              <a:rPr lang="en-US" sz="4000" b="1" dirty="0">
                <a:solidFill>
                  <a:prstClr val="white"/>
                </a:solidFill>
                <a:latin typeface="Georgia" panose="02040502050405020303" pitchFamily="18" charset="0"/>
              </a:rPr>
              <a:t> I looked, and, behold, a door was opened in heaven: and the first voice which I heard was as it were of a trumpet talking with me; which said, Come up hither, and </a:t>
            </a:r>
            <a:r>
              <a:rPr lang="en-US" sz="4000" b="1" u="sng" dirty="0">
                <a:solidFill>
                  <a:prstClr val="white"/>
                </a:solidFill>
                <a:latin typeface="Georgia" panose="02040502050405020303" pitchFamily="18" charset="0"/>
              </a:rPr>
              <a:t>I will shew thee things which must be hereafter</a:t>
            </a:r>
            <a:r>
              <a:rPr lang="en-US" sz="40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133158357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645374" y="611384"/>
            <a:ext cx="10937026" cy="5016758"/>
          </a:xfrm>
          <a:prstGeom prst="rect">
            <a:avLst/>
          </a:prstGeom>
        </p:spPr>
        <p:txBody>
          <a:bodyPr wrap="square">
            <a:spAutoFit/>
          </a:bodyPr>
          <a:lstStyle/>
          <a:p>
            <a:pPr marL="742950" indent="-742950" algn="just">
              <a:buFontTx/>
              <a:buAutoNum type="arabicPeriod"/>
            </a:pPr>
            <a:r>
              <a:rPr lang="en-US" sz="4000" b="1" dirty="0" smtClean="0">
                <a:solidFill>
                  <a:prstClr val="white"/>
                </a:solidFill>
                <a:latin typeface="Georgia" panose="02040502050405020303" pitchFamily="18" charset="0"/>
              </a:rPr>
              <a:t>Write </a:t>
            </a:r>
            <a:r>
              <a:rPr lang="en-US" sz="4000" b="1" dirty="0">
                <a:solidFill>
                  <a:prstClr val="white"/>
                </a:solidFill>
                <a:latin typeface="Georgia" panose="02040502050405020303" pitchFamily="18" charset="0"/>
              </a:rPr>
              <a:t>the things which thou HAST </a:t>
            </a:r>
            <a:r>
              <a:rPr lang="en-US" sz="4000" b="1" dirty="0" smtClean="0">
                <a:solidFill>
                  <a:prstClr val="white"/>
                </a:solidFill>
                <a:latin typeface="Georgia" panose="02040502050405020303" pitchFamily="18" charset="0"/>
              </a:rPr>
              <a:t>SEEN</a:t>
            </a:r>
            <a:r>
              <a:rPr lang="en-US" sz="4000" b="1" dirty="0">
                <a:solidFill>
                  <a:prstClr val="white"/>
                </a:solidFill>
                <a:latin typeface="Georgia" panose="02040502050405020303" pitchFamily="18" charset="0"/>
              </a:rPr>
              <a:t> </a:t>
            </a:r>
            <a:r>
              <a:rPr lang="en-US" sz="4000" b="1" dirty="0" smtClean="0">
                <a:solidFill>
                  <a:prstClr val="white"/>
                </a:solidFill>
                <a:latin typeface="Georgia" panose="02040502050405020303" pitchFamily="18" charset="0"/>
              </a:rPr>
              <a:t>– Chapter 1</a:t>
            </a:r>
            <a:endParaRPr lang="en-US" sz="4000" b="1" dirty="0" smtClean="0">
              <a:solidFill>
                <a:prstClr val="white"/>
              </a:solidFill>
              <a:latin typeface="Georgia" panose="02040502050405020303" pitchFamily="18" charset="0"/>
            </a:endParaRPr>
          </a:p>
          <a:p>
            <a:pPr algn="just"/>
            <a:endParaRPr lang="en-US" sz="4000" b="1" dirty="0">
              <a:solidFill>
                <a:prstClr val="white"/>
              </a:solidFill>
              <a:latin typeface="Georgia" panose="02040502050405020303" pitchFamily="18" charset="0"/>
            </a:endParaRPr>
          </a:p>
          <a:p>
            <a:pPr marL="742950" indent="-742950" algn="just">
              <a:buFontTx/>
              <a:buAutoNum type="arabicPeriod" startAt="2"/>
            </a:pPr>
            <a:r>
              <a:rPr lang="en-US" sz="4000" b="1" dirty="0" smtClean="0">
                <a:solidFill>
                  <a:prstClr val="white"/>
                </a:solidFill>
                <a:latin typeface="Georgia" panose="02040502050405020303" pitchFamily="18" charset="0"/>
              </a:rPr>
              <a:t>Write </a:t>
            </a:r>
            <a:r>
              <a:rPr lang="en-US" sz="4000" b="1" dirty="0">
                <a:solidFill>
                  <a:prstClr val="white"/>
                </a:solidFill>
                <a:latin typeface="Georgia" panose="02040502050405020303" pitchFamily="18" charset="0"/>
              </a:rPr>
              <a:t>the things which </a:t>
            </a:r>
            <a:r>
              <a:rPr lang="en-US" sz="4000" b="1" dirty="0" smtClean="0">
                <a:solidFill>
                  <a:prstClr val="white"/>
                </a:solidFill>
                <a:latin typeface="Georgia" panose="02040502050405020303" pitchFamily="18" charset="0"/>
              </a:rPr>
              <a:t>ARE</a:t>
            </a:r>
            <a:r>
              <a:rPr lang="en-US" sz="4000" b="1" dirty="0">
                <a:solidFill>
                  <a:prstClr val="white"/>
                </a:solidFill>
                <a:latin typeface="Georgia" panose="02040502050405020303" pitchFamily="18" charset="0"/>
              </a:rPr>
              <a:t> </a:t>
            </a:r>
            <a:r>
              <a:rPr lang="en-US" sz="4000" b="1" dirty="0" smtClean="0">
                <a:solidFill>
                  <a:prstClr val="white"/>
                </a:solidFill>
                <a:latin typeface="Georgia" panose="02040502050405020303" pitchFamily="18" charset="0"/>
              </a:rPr>
              <a:t>– Chapter 2 and Chapter 3</a:t>
            </a:r>
            <a:endParaRPr lang="en-US" sz="4000" b="1" dirty="0" smtClean="0">
              <a:solidFill>
                <a:prstClr val="white"/>
              </a:solidFill>
              <a:latin typeface="Georgia" panose="02040502050405020303" pitchFamily="18" charset="0"/>
            </a:endParaRPr>
          </a:p>
          <a:p>
            <a:pPr algn="just"/>
            <a:endParaRPr lang="en-US" sz="4000" b="1" dirty="0">
              <a:solidFill>
                <a:prstClr val="white"/>
              </a:solidFill>
              <a:latin typeface="Georgia" panose="02040502050405020303" pitchFamily="18" charset="0"/>
            </a:endParaRPr>
          </a:p>
          <a:p>
            <a:pPr marL="742950" indent="-742950" algn="just">
              <a:buFontTx/>
              <a:buAutoNum type="arabicPeriod" startAt="3"/>
            </a:pPr>
            <a:r>
              <a:rPr lang="en-US" sz="4000" b="1" dirty="0" smtClean="0">
                <a:solidFill>
                  <a:prstClr val="white"/>
                </a:solidFill>
                <a:latin typeface="Georgia" panose="02040502050405020303" pitchFamily="18" charset="0"/>
              </a:rPr>
              <a:t>Write </a:t>
            </a:r>
            <a:r>
              <a:rPr lang="en-US" sz="4000" b="1" dirty="0">
                <a:solidFill>
                  <a:prstClr val="white"/>
                </a:solidFill>
                <a:latin typeface="Georgia" panose="02040502050405020303" pitchFamily="18" charset="0"/>
              </a:rPr>
              <a:t>the things which shall be </a:t>
            </a:r>
            <a:r>
              <a:rPr lang="en-US" sz="4000" b="1" dirty="0" smtClean="0">
                <a:solidFill>
                  <a:prstClr val="white"/>
                </a:solidFill>
                <a:latin typeface="Georgia" panose="02040502050405020303" pitchFamily="18" charset="0"/>
              </a:rPr>
              <a:t>HEREAFTER</a:t>
            </a:r>
            <a:r>
              <a:rPr lang="en-US" sz="4000" b="1" dirty="0">
                <a:solidFill>
                  <a:prstClr val="white"/>
                </a:solidFill>
                <a:latin typeface="Georgia" panose="02040502050405020303" pitchFamily="18" charset="0"/>
              </a:rPr>
              <a:t> </a:t>
            </a:r>
            <a:r>
              <a:rPr lang="en-US" sz="4000" b="1" dirty="0" smtClean="0">
                <a:solidFill>
                  <a:prstClr val="white"/>
                </a:solidFill>
                <a:latin typeface="Georgia" panose="02040502050405020303" pitchFamily="18" charset="0"/>
              </a:rPr>
              <a:t>– Chapter 4 and on</a:t>
            </a:r>
            <a:endParaRPr lang="en-US" sz="4000" b="1" dirty="0" smtClean="0">
              <a:solidFill>
                <a:prstClr val="white"/>
              </a:solidFill>
              <a:latin typeface="Georgia" panose="02040502050405020303" pitchFamily="18" charset="0"/>
            </a:endParaRPr>
          </a:p>
        </p:txBody>
      </p:sp>
    </p:spTree>
    <p:extLst>
      <p:ext uri="{BB962C8B-B14F-4D97-AF65-F5344CB8AC3E}">
        <p14:creationId xmlns:p14="http://schemas.microsoft.com/office/powerpoint/2010/main" val="257560146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3785652"/>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1:20   The mystery of the seven stars which thou </a:t>
            </a:r>
            <a:r>
              <a:rPr lang="en-US" sz="4000" b="1" dirty="0" err="1">
                <a:solidFill>
                  <a:prstClr val="white"/>
                </a:solidFill>
                <a:latin typeface="Georgia" panose="02040502050405020303" pitchFamily="18" charset="0"/>
              </a:rPr>
              <a:t>sawest</a:t>
            </a:r>
            <a:r>
              <a:rPr lang="en-US" sz="4000" b="1" dirty="0">
                <a:solidFill>
                  <a:prstClr val="white"/>
                </a:solidFill>
                <a:latin typeface="Georgia" panose="02040502050405020303" pitchFamily="18" charset="0"/>
              </a:rPr>
              <a:t> in my right hand, and the seven golden candlesticks. The seven stars are the angels of the seven churches: and the seven candlesticks which thou </a:t>
            </a:r>
            <a:r>
              <a:rPr lang="en-US" sz="4000" b="1" dirty="0" err="1">
                <a:solidFill>
                  <a:prstClr val="white"/>
                </a:solidFill>
                <a:latin typeface="Georgia" panose="02040502050405020303" pitchFamily="18" charset="0"/>
              </a:rPr>
              <a:t>sawest</a:t>
            </a:r>
            <a:r>
              <a:rPr lang="en-US" sz="4000" b="1" dirty="0">
                <a:solidFill>
                  <a:prstClr val="white"/>
                </a:solidFill>
                <a:latin typeface="Georgia" panose="02040502050405020303" pitchFamily="18" charset="0"/>
              </a:rPr>
              <a:t> are the seven churches.</a:t>
            </a:r>
          </a:p>
        </p:txBody>
      </p:sp>
    </p:spTree>
    <p:extLst>
      <p:ext uri="{BB962C8B-B14F-4D97-AF65-F5344CB8AC3E}">
        <p14:creationId xmlns:p14="http://schemas.microsoft.com/office/powerpoint/2010/main" val="219132386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45836" y="585984"/>
            <a:ext cx="11316560" cy="4508927"/>
          </a:xfrm>
          <a:prstGeom prst="rect">
            <a:avLst/>
          </a:prstGeom>
        </p:spPr>
        <p:txBody>
          <a:bodyPr wrap="square">
            <a:spAutoFit/>
          </a:bodyPr>
          <a:lstStyle/>
          <a:p>
            <a:pPr algn="ctr"/>
            <a:r>
              <a:rPr lang="en-US" sz="11500" b="1" dirty="0" smtClean="0">
                <a:solidFill>
                  <a:prstClr val="white"/>
                </a:solidFill>
                <a:latin typeface="Georgia" panose="02040502050405020303" pitchFamily="18" charset="0"/>
              </a:rPr>
              <a:t>What’s Next?</a:t>
            </a:r>
            <a:endParaRPr lang="en-US" sz="4000" b="1" dirty="0" smtClean="0">
              <a:solidFill>
                <a:prstClr val="white"/>
              </a:solidFill>
              <a:latin typeface="Georgia" panose="02040502050405020303" pitchFamily="18" charset="0"/>
            </a:endParaRPr>
          </a:p>
          <a:p>
            <a:pPr algn="ctr"/>
            <a:endParaRPr lang="en-US" sz="4000" b="1" dirty="0">
              <a:solidFill>
                <a:prstClr val="white"/>
              </a:solidFill>
              <a:latin typeface="Georgia" panose="02040502050405020303" pitchFamily="18" charset="0"/>
            </a:endParaRPr>
          </a:p>
          <a:p>
            <a:pPr algn="ctr"/>
            <a:r>
              <a:rPr lang="en-US" sz="6600" b="1" dirty="0" smtClean="0">
                <a:solidFill>
                  <a:prstClr val="white"/>
                </a:solidFill>
                <a:latin typeface="Georgia" panose="02040502050405020303" pitchFamily="18" charset="0"/>
              </a:rPr>
              <a:t>Next Wednesday Night</a:t>
            </a:r>
          </a:p>
          <a:p>
            <a:pPr algn="ctr"/>
            <a:r>
              <a:rPr lang="en-US" sz="6600" b="1" dirty="0" smtClean="0">
                <a:solidFill>
                  <a:prstClr val="white"/>
                </a:solidFill>
                <a:latin typeface="Georgia" panose="02040502050405020303" pitchFamily="18" charset="0"/>
              </a:rPr>
              <a:t>Revelation Chapter 2</a:t>
            </a:r>
          </a:p>
        </p:txBody>
      </p:sp>
    </p:spTree>
    <p:extLst>
      <p:ext uri="{BB962C8B-B14F-4D97-AF65-F5344CB8AC3E}">
        <p14:creationId xmlns:p14="http://schemas.microsoft.com/office/powerpoint/2010/main" val="30375690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556</TotalTime>
  <Words>4557</Words>
  <Application>Microsoft Office PowerPoint</Application>
  <PresentationFormat>Widescreen</PresentationFormat>
  <Paragraphs>292</Paragraphs>
  <Slides>97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97</vt:i4>
      </vt:variant>
    </vt:vector>
  </HeadingPairs>
  <TitlesOfParts>
    <vt:vector size="103"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29</cp:revision>
  <dcterms:created xsi:type="dcterms:W3CDTF">2019-08-31T20:33:16Z</dcterms:created>
  <dcterms:modified xsi:type="dcterms:W3CDTF">2019-09-03T15:45:08Z</dcterms:modified>
</cp:coreProperties>
</file>