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256" r:id="rId4"/>
    <p:sldId id="327" r:id="rId5"/>
    <p:sldId id="328" r:id="rId6"/>
    <p:sldId id="329" r:id="rId7"/>
    <p:sldId id="330" r:id="rId8"/>
    <p:sldId id="331" r:id="rId9"/>
    <p:sldId id="332" r:id="rId10"/>
    <p:sldId id="333" r:id="rId11"/>
    <p:sldId id="334"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434" r:id="rId26"/>
    <p:sldId id="349" r:id="rId27"/>
    <p:sldId id="350" r:id="rId28"/>
    <p:sldId id="351" r:id="rId29"/>
    <p:sldId id="352" r:id="rId30"/>
    <p:sldId id="353" r:id="rId31"/>
    <p:sldId id="354" r:id="rId32"/>
    <p:sldId id="355" r:id="rId33"/>
    <p:sldId id="356" r:id="rId34"/>
    <p:sldId id="32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135937"/>
            <a:ext cx="113165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6:7-9   And thou shalt teach them diligently unto thy children, and shalt talk of them when thou </a:t>
            </a:r>
            <a:r>
              <a:rPr lang="en-US" sz="4000" b="1" dirty="0" err="1">
                <a:solidFill>
                  <a:prstClr val="white"/>
                </a:solidFill>
                <a:latin typeface="Georgia" panose="02040502050405020303" pitchFamily="18" charset="0"/>
              </a:rPr>
              <a:t>sittest</a:t>
            </a:r>
            <a:r>
              <a:rPr lang="en-US" sz="4000" b="1" dirty="0">
                <a:solidFill>
                  <a:prstClr val="white"/>
                </a:solidFill>
                <a:latin typeface="Georgia" panose="02040502050405020303" pitchFamily="18" charset="0"/>
              </a:rPr>
              <a:t> in thine house, and when thou </a:t>
            </a:r>
            <a:r>
              <a:rPr lang="en-US" sz="4000" b="1" dirty="0" err="1">
                <a:solidFill>
                  <a:prstClr val="white"/>
                </a:solidFill>
                <a:latin typeface="Georgia" panose="02040502050405020303" pitchFamily="18" charset="0"/>
              </a:rPr>
              <a:t>walkest</a:t>
            </a:r>
            <a:r>
              <a:rPr lang="en-US" sz="4000" b="1" dirty="0">
                <a:solidFill>
                  <a:prstClr val="white"/>
                </a:solidFill>
                <a:latin typeface="Georgia" panose="02040502050405020303" pitchFamily="18" charset="0"/>
              </a:rPr>
              <a:t> by the way, and when thou </a:t>
            </a:r>
            <a:r>
              <a:rPr lang="en-US" sz="4000" b="1" dirty="0" err="1">
                <a:solidFill>
                  <a:prstClr val="white"/>
                </a:solidFill>
                <a:latin typeface="Georgia" panose="02040502050405020303" pitchFamily="18" charset="0"/>
              </a:rPr>
              <a:t>liest</a:t>
            </a:r>
            <a:r>
              <a:rPr lang="en-US" sz="4000" b="1" dirty="0">
                <a:solidFill>
                  <a:prstClr val="white"/>
                </a:solidFill>
                <a:latin typeface="Georgia" panose="02040502050405020303" pitchFamily="18" charset="0"/>
              </a:rPr>
              <a:t> down, and when thou </a:t>
            </a:r>
            <a:r>
              <a:rPr lang="en-US" sz="4000" b="1" dirty="0" err="1">
                <a:solidFill>
                  <a:prstClr val="white"/>
                </a:solidFill>
                <a:latin typeface="Georgia" panose="02040502050405020303" pitchFamily="18" charset="0"/>
              </a:rPr>
              <a:t>risest</a:t>
            </a:r>
            <a:r>
              <a:rPr lang="en-US" sz="4000" b="1" dirty="0">
                <a:solidFill>
                  <a:prstClr val="white"/>
                </a:solidFill>
                <a:latin typeface="Georgia" panose="02040502050405020303" pitchFamily="18" charset="0"/>
              </a:rPr>
              <a:t> up.  8 And thou shalt bind them for a sign upon thine hand, and they shall be as frontlets between thine eyes.  9 And thou shalt write them upon the posts of thy house, and on thy gates.</a:t>
            </a:r>
          </a:p>
        </p:txBody>
      </p:sp>
    </p:spTree>
    <p:extLst>
      <p:ext uri="{BB962C8B-B14F-4D97-AF65-F5344CB8AC3E}">
        <p14:creationId xmlns:p14="http://schemas.microsoft.com/office/powerpoint/2010/main" val="170941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11:18-20   Therefore shall ye lay up these my words in your heart and in your soul, and bind them for a sign upon your hand, that they may be as frontlets between your eyes.  19 And ye shall teach them your children, speaking of them when thou </a:t>
            </a:r>
            <a:r>
              <a:rPr lang="en-US" sz="3600" b="1" dirty="0" err="1">
                <a:solidFill>
                  <a:prstClr val="white"/>
                </a:solidFill>
                <a:latin typeface="Georgia" panose="02040502050405020303" pitchFamily="18" charset="0"/>
              </a:rPr>
              <a:t>sittest</a:t>
            </a:r>
            <a:r>
              <a:rPr lang="en-US" sz="3600" b="1" dirty="0">
                <a:solidFill>
                  <a:prstClr val="white"/>
                </a:solidFill>
                <a:latin typeface="Georgia" panose="02040502050405020303" pitchFamily="18" charset="0"/>
              </a:rPr>
              <a:t> in thine house, and when thou </a:t>
            </a:r>
            <a:r>
              <a:rPr lang="en-US" sz="3600" b="1" dirty="0" err="1">
                <a:solidFill>
                  <a:prstClr val="white"/>
                </a:solidFill>
                <a:latin typeface="Georgia" panose="02040502050405020303" pitchFamily="18" charset="0"/>
              </a:rPr>
              <a:t>walkest</a:t>
            </a:r>
            <a:r>
              <a:rPr lang="en-US" sz="3600" b="1" dirty="0">
                <a:solidFill>
                  <a:prstClr val="white"/>
                </a:solidFill>
                <a:latin typeface="Georgia" panose="02040502050405020303" pitchFamily="18" charset="0"/>
              </a:rPr>
              <a:t> by the way, when thou </a:t>
            </a:r>
            <a:r>
              <a:rPr lang="en-US" sz="3600" b="1" dirty="0" err="1">
                <a:solidFill>
                  <a:prstClr val="white"/>
                </a:solidFill>
                <a:latin typeface="Georgia" panose="02040502050405020303" pitchFamily="18" charset="0"/>
              </a:rPr>
              <a:t>liest</a:t>
            </a:r>
            <a:r>
              <a:rPr lang="en-US" sz="3600" b="1" dirty="0">
                <a:solidFill>
                  <a:prstClr val="white"/>
                </a:solidFill>
                <a:latin typeface="Georgia" panose="02040502050405020303" pitchFamily="18" charset="0"/>
              </a:rPr>
              <a:t> down, and when thou </a:t>
            </a:r>
            <a:r>
              <a:rPr lang="en-US" sz="3600" b="1" dirty="0" err="1">
                <a:solidFill>
                  <a:prstClr val="white"/>
                </a:solidFill>
                <a:latin typeface="Georgia" panose="02040502050405020303" pitchFamily="18" charset="0"/>
              </a:rPr>
              <a:t>risest</a:t>
            </a:r>
            <a:r>
              <a:rPr lang="en-US" sz="3600" b="1" dirty="0">
                <a:solidFill>
                  <a:prstClr val="white"/>
                </a:solidFill>
                <a:latin typeface="Georgia" panose="02040502050405020303" pitchFamily="18" charset="0"/>
              </a:rPr>
              <a:t> up.  20 And thou shalt write them upon the door posts of thine house, and upon thy gates:</a:t>
            </a:r>
          </a:p>
        </p:txBody>
      </p:sp>
    </p:spTree>
    <p:extLst>
      <p:ext uri="{BB962C8B-B14F-4D97-AF65-F5344CB8AC3E}">
        <p14:creationId xmlns:p14="http://schemas.microsoft.com/office/powerpoint/2010/main" val="152446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Joshua 1:13   Remember the word which Moses the servant of the LORD commanded you, saying, The LORD your God hath given you rest, and hath given you this land.</a:t>
            </a:r>
          </a:p>
        </p:txBody>
      </p:sp>
    </p:spTree>
    <p:extLst>
      <p:ext uri="{BB962C8B-B14F-4D97-AF65-F5344CB8AC3E}">
        <p14:creationId xmlns:p14="http://schemas.microsoft.com/office/powerpoint/2010/main" val="300246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404789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24:44   And he said unto them, These are the words which I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unto you, while I was yet with you, that all things must be fulfilled, which were written in the law of Moses, and in the prophets, and in the psalms, concerning me.</a:t>
            </a:r>
          </a:p>
        </p:txBody>
      </p:sp>
    </p:spTree>
    <p:extLst>
      <p:ext uri="{BB962C8B-B14F-4D97-AF65-F5344CB8AC3E}">
        <p14:creationId xmlns:p14="http://schemas.microsoft.com/office/powerpoint/2010/main" val="338126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69" y="489444"/>
            <a:ext cx="11247120" cy="4487675"/>
          </a:xfrm>
          <a:prstGeom prst="rect">
            <a:avLst/>
          </a:prstGeom>
        </p:spPr>
      </p:pic>
    </p:spTree>
    <p:extLst>
      <p:ext uri="{BB962C8B-B14F-4D97-AF65-F5344CB8AC3E}">
        <p14:creationId xmlns:p14="http://schemas.microsoft.com/office/powerpoint/2010/main" val="298654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16758"/>
          </a:xfrm>
          <a:prstGeom prst="rect">
            <a:avLst/>
          </a:prstGeom>
        </p:spPr>
        <p:txBody>
          <a:bodyPr wrap="square">
            <a:spAutoFit/>
          </a:bodyPr>
          <a:lstStyle/>
          <a:p>
            <a:pPr algn="just"/>
            <a:r>
              <a:rPr lang="en-US" sz="3200" b="1" dirty="0">
                <a:solidFill>
                  <a:prstClr val="white"/>
                </a:solidFill>
                <a:latin typeface="Georgia" panose="02040502050405020303" pitchFamily="18" charset="0"/>
              </a:rPr>
              <a:t>“The translators also consulted the more important early versions – the Septuagint; Aquila, </a:t>
            </a:r>
            <a:r>
              <a:rPr lang="en-US" sz="3200" b="1" dirty="0" err="1">
                <a:solidFill>
                  <a:prstClr val="white"/>
                </a:solidFill>
                <a:latin typeface="Georgia" panose="02040502050405020303" pitchFamily="18" charset="0"/>
              </a:rPr>
              <a:t>Symmachus</a:t>
            </a:r>
            <a:r>
              <a:rPr lang="en-US" sz="3200" b="1" dirty="0">
                <a:solidFill>
                  <a:prstClr val="white"/>
                </a:solidFill>
                <a:latin typeface="Georgia" panose="02040502050405020303" pitchFamily="18" charset="0"/>
              </a:rPr>
              <a:t> and </a:t>
            </a:r>
            <a:r>
              <a:rPr lang="en-US" sz="3200" b="1" dirty="0" err="1">
                <a:solidFill>
                  <a:prstClr val="white"/>
                </a:solidFill>
                <a:latin typeface="Georgia" panose="02040502050405020303" pitchFamily="18" charset="0"/>
              </a:rPr>
              <a:t>Theodotion</a:t>
            </a:r>
            <a:r>
              <a:rPr lang="en-US" sz="3200" b="1" dirty="0">
                <a:solidFill>
                  <a:prstClr val="white"/>
                </a:solidFill>
                <a:latin typeface="Georgia" panose="02040502050405020303" pitchFamily="18" charset="0"/>
              </a:rPr>
              <a:t>; the Vulgate; the </a:t>
            </a:r>
            <a:r>
              <a:rPr lang="en-US" sz="3200" b="1" dirty="0" err="1">
                <a:solidFill>
                  <a:prstClr val="white"/>
                </a:solidFill>
                <a:latin typeface="Georgia" panose="02040502050405020303" pitchFamily="18" charset="0"/>
              </a:rPr>
              <a:t>Syriac</a:t>
            </a:r>
            <a:r>
              <a:rPr lang="en-US" sz="3200" b="1" dirty="0">
                <a:solidFill>
                  <a:prstClr val="white"/>
                </a:solidFill>
                <a:latin typeface="Georgia" panose="02040502050405020303" pitchFamily="18" charset="0"/>
              </a:rPr>
              <a:t> </a:t>
            </a:r>
            <a:r>
              <a:rPr lang="en-US" sz="3200" b="1" dirty="0" err="1">
                <a:solidFill>
                  <a:prstClr val="white"/>
                </a:solidFill>
                <a:latin typeface="Georgia" panose="02040502050405020303" pitchFamily="18" charset="0"/>
              </a:rPr>
              <a:t>Peshitta</a:t>
            </a:r>
            <a:r>
              <a:rPr lang="en-US" sz="3200" b="1" dirty="0">
                <a:solidFill>
                  <a:prstClr val="white"/>
                </a:solidFill>
                <a:latin typeface="Georgia" panose="02040502050405020303" pitchFamily="18" charset="0"/>
              </a:rPr>
              <a:t>; the </a:t>
            </a:r>
            <a:r>
              <a:rPr lang="en-US" sz="3200" b="1" dirty="0" err="1">
                <a:solidFill>
                  <a:prstClr val="white"/>
                </a:solidFill>
                <a:latin typeface="Georgia" panose="02040502050405020303" pitchFamily="18" charset="0"/>
              </a:rPr>
              <a:t>Targums</a:t>
            </a:r>
            <a:r>
              <a:rPr lang="en-US" sz="3200" b="1" dirty="0">
                <a:solidFill>
                  <a:prstClr val="white"/>
                </a:solidFill>
                <a:latin typeface="Georgia" panose="02040502050405020303" pitchFamily="18" charset="0"/>
              </a:rPr>
              <a:t>; and for the Psalms the Juxta </a:t>
            </a:r>
            <a:r>
              <a:rPr lang="en-US" sz="3200" b="1" dirty="0" err="1">
                <a:solidFill>
                  <a:prstClr val="white"/>
                </a:solidFill>
                <a:latin typeface="Georgia" panose="02040502050405020303" pitchFamily="18" charset="0"/>
              </a:rPr>
              <a:t>Hebraica</a:t>
            </a:r>
            <a:r>
              <a:rPr lang="en-US" sz="3200" b="1" dirty="0">
                <a:solidFill>
                  <a:prstClr val="white"/>
                </a:solidFill>
                <a:latin typeface="Georgia" panose="02040502050405020303" pitchFamily="18" charset="0"/>
              </a:rPr>
              <a:t> of Jerome. Readings from these versions were occasionally followed where the Masoretic Text seemed doubtful and where accepted principles of textual criticism showed that one or more of these textual witnesses appeared to provide the correct reading.”</a:t>
            </a:r>
          </a:p>
        </p:txBody>
      </p:sp>
    </p:spTree>
    <p:extLst>
      <p:ext uri="{BB962C8B-B14F-4D97-AF65-F5344CB8AC3E}">
        <p14:creationId xmlns:p14="http://schemas.microsoft.com/office/powerpoint/2010/main" val="183121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2308324"/>
          </a:xfrm>
          <a:prstGeom prst="rect">
            <a:avLst/>
          </a:prstGeom>
        </p:spPr>
        <p:txBody>
          <a:bodyPr wrap="square">
            <a:spAutoFit/>
          </a:bodyPr>
          <a:lstStyle/>
          <a:p>
            <a:pPr algn="just"/>
            <a:r>
              <a:rPr lang="en-US" sz="3600" b="1" dirty="0">
                <a:solidFill>
                  <a:prstClr val="white"/>
                </a:solidFill>
                <a:latin typeface="Georgia" panose="02040502050405020303" pitchFamily="18" charset="0"/>
              </a:rPr>
              <a:t>2 Samuel 15:7   And it came to pass after forty years, that Absalom said unto the king, I pray thee, let me go and pay my vow, which I have vowed unto the LORD, in Hebron.</a:t>
            </a:r>
          </a:p>
        </p:txBody>
      </p:sp>
    </p:spTree>
    <p:extLst>
      <p:ext uri="{BB962C8B-B14F-4D97-AF65-F5344CB8AC3E}">
        <p14:creationId xmlns:p14="http://schemas.microsoft.com/office/powerpoint/2010/main" val="28220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85140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1754860" y="651333"/>
            <a:ext cx="9151438" cy="5078313"/>
          </a:xfrm>
          <a:prstGeom prst="rect">
            <a:avLst/>
          </a:prstGeom>
        </p:spPr>
        <p:txBody>
          <a:bodyPr wrap="square">
            <a:spAutoFit/>
          </a:bodyPr>
          <a:lstStyle/>
          <a:p>
            <a:pPr marL="742950" indent="-742950">
              <a:buAutoNum type="arabicPeriod"/>
            </a:pPr>
            <a:r>
              <a:rPr lang="en-US" sz="5400" b="1" dirty="0">
                <a:solidFill>
                  <a:prstClr val="white"/>
                </a:solidFill>
                <a:latin typeface="Georgia" panose="02040502050405020303" pitchFamily="18" charset="0"/>
              </a:rPr>
              <a:t>The </a:t>
            </a:r>
            <a:r>
              <a:rPr lang="en-US" sz="5400" b="1" dirty="0" err="1">
                <a:solidFill>
                  <a:prstClr val="white"/>
                </a:solidFill>
                <a:latin typeface="Georgia" panose="02040502050405020303" pitchFamily="18" charset="0"/>
              </a:rPr>
              <a:t>Textus</a:t>
            </a:r>
            <a:r>
              <a:rPr lang="en-US" sz="5400" b="1" dirty="0">
                <a:solidFill>
                  <a:prstClr val="white"/>
                </a:solidFill>
                <a:latin typeface="Georgia" panose="02040502050405020303" pitchFamily="18" charset="0"/>
              </a:rPr>
              <a:t> </a:t>
            </a:r>
            <a:r>
              <a:rPr lang="en-US" sz="5400" b="1" dirty="0" err="1">
                <a:solidFill>
                  <a:prstClr val="white"/>
                </a:solidFill>
                <a:latin typeface="Georgia" panose="02040502050405020303" pitchFamily="18" charset="0"/>
              </a:rPr>
              <a:t>Receptus</a:t>
            </a:r>
            <a:r>
              <a:rPr lang="en-US" sz="5400" b="1" dirty="0">
                <a:solidFill>
                  <a:prstClr val="white"/>
                </a:solidFill>
                <a:latin typeface="Georgia" panose="02040502050405020303" pitchFamily="18" charset="0"/>
              </a:rPr>
              <a:t> or “Received Text” (1516) by Erasmus</a:t>
            </a:r>
          </a:p>
          <a:p>
            <a:endParaRPr lang="en-US" sz="5400" b="1" dirty="0">
              <a:solidFill>
                <a:prstClr val="white"/>
              </a:solidFill>
              <a:latin typeface="Georgia" panose="02040502050405020303" pitchFamily="18" charset="0"/>
            </a:endParaRPr>
          </a:p>
          <a:p>
            <a:pPr marL="742950" indent="-742950">
              <a:buAutoNum type="arabicPeriod" startAt="2"/>
            </a:pPr>
            <a:r>
              <a:rPr lang="en-US" sz="5400" b="1" dirty="0">
                <a:solidFill>
                  <a:prstClr val="white"/>
                </a:solidFill>
                <a:latin typeface="Georgia" panose="02040502050405020303" pitchFamily="18" charset="0"/>
              </a:rPr>
              <a:t>Westcott and </a:t>
            </a:r>
            <a:r>
              <a:rPr lang="en-US" sz="5400" b="1" dirty="0" err="1">
                <a:solidFill>
                  <a:prstClr val="white"/>
                </a:solidFill>
                <a:latin typeface="Georgia" panose="02040502050405020303" pitchFamily="18" charset="0"/>
              </a:rPr>
              <a:t>Hort</a:t>
            </a:r>
            <a:r>
              <a:rPr lang="en-US" sz="5400" b="1" dirty="0">
                <a:solidFill>
                  <a:prstClr val="white"/>
                </a:solidFill>
                <a:latin typeface="Georgia" panose="02040502050405020303" pitchFamily="18" charset="0"/>
              </a:rPr>
              <a:t> or “Critical Text” (1881)</a:t>
            </a:r>
          </a:p>
        </p:txBody>
      </p:sp>
    </p:spTree>
    <p:extLst>
      <p:ext uri="{BB962C8B-B14F-4D97-AF65-F5344CB8AC3E}">
        <p14:creationId xmlns:p14="http://schemas.microsoft.com/office/powerpoint/2010/main" val="285618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CHANGES TO THE</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KING JAMES BIBLE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8282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4000" b="1" dirty="0">
                <a:solidFill>
                  <a:prstClr val="white"/>
                </a:solidFill>
                <a:latin typeface="Georgia" panose="02040502050405020303" pitchFamily="18" charset="0"/>
              </a:rPr>
              <a:t>The origin for the two lines of Bibles come from one of two places:</a:t>
            </a:r>
          </a:p>
          <a:p>
            <a:pPr algn="just"/>
            <a:endParaRPr lang="en-US" sz="4000" b="1" dirty="0">
              <a:solidFill>
                <a:prstClr val="white"/>
              </a:solidFill>
              <a:latin typeface="Georgia" panose="02040502050405020303" pitchFamily="18" charset="0"/>
            </a:endParaRPr>
          </a:p>
          <a:p>
            <a:pPr marL="742950" indent="-742950" algn="just">
              <a:buAutoNum type="arabicPeriod"/>
            </a:pPr>
            <a:r>
              <a:rPr lang="en-US" sz="7200" b="1" dirty="0">
                <a:solidFill>
                  <a:prstClr val="white"/>
                </a:solidFill>
                <a:latin typeface="Georgia" panose="02040502050405020303" pitchFamily="18" charset="0"/>
              </a:rPr>
              <a:t> Antioch in Syria</a:t>
            </a:r>
          </a:p>
          <a:p>
            <a:pPr algn="just"/>
            <a:endParaRPr lang="en-US" sz="7200" b="1" dirty="0">
              <a:solidFill>
                <a:prstClr val="white"/>
              </a:solidFill>
              <a:latin typeface="Georgia" panose="02040502050405020303" pitchFamily="18" charset="0"/>
            </a:endParaRPr>
          </a:p>
          <a:p>
            <a:pPr algn="just"/>
            <a:r>
              <a:rPr lang="en-US" sz="7200" b="1" dirty="0">
                <a:solidFill>
                  <a:prstClr val="white"/>
                </a:solidFill>
                <a:latin typeface="Georgia" panose="02040502050405020303" pitchFamily="18" charset="0"/>
              </a:rPr>
              <a:t>2.	Alexandria in Egypt</a:t>
            </a:r>
          </a:p>
        </p:txBody>
      </p:sp>
    </p:spTree>
    <p:extLst>
      <p:ext uri="{BB962C8B-B14F-4D97-AF65-F5344CB8AC3E}">
        <p14:creationId xmlns:p14="http://schemas.microsoft.com/office/powerpoint/2010/main" val="321532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65936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11:26   And when he had found him, he brought him unto Antioch. And it came to pass, that a whole year they assembled themselves with the church, and taught much people. And the disciples were called Christians first in Antioch.</a:t>
            </a:r>
          </a:p>
        </p:txBody>
      </p:sp>
    </p:spTree>
    <p:extLst>
      <p:ext uri="{BB962C8B-B14F-4D97-AF65-F5344CB8AC3E}">
        <p14:creationId xmlns:p14="http://schemas.microsoft.com/office/powerpoint/2010/main" val="157186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4:20   But the LORD hath taken you, and brought you forth out of the iron furnace, even out of Egypt, to be unto him a people of inheritance, as ye are this day.</a:t>
            </a:r>
          </a:p>
        </p:txBody>
      </p:sp>
    </p:spTree>
    <p:extLst>
      <p:ext uri="{BB962C8B-B14F-4D97-AF65-F5344CB8AC3E}">
        <p14:creationId xmlns:p14="http://schemas.microsoft.com/office/powerpoint/2010/main" val="7153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81997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There are 7 major editions of the King James Bible:</a:t>
            </a:r>
          </a:p>
          <a:p>
            <a:pPr algn="just"/>
            <a:endParaRPr lang="en-US" sz="3600" b="1" dirty="0">
              <a:solidFill>
                <a:prstClr val="white"/>
              </a:solidFill>
              <a:latin typeface="Georgia" panose="02040502050405020303" pitchFamily="18" charset="0"/>
            </a:endParaRPr>
          </a:p>
          <a:p>
            <a:pPr marL="742950" indent="-742950" algn="just">
              <a:buAutoNum type="arabicPeriod"/>
            </a:pPr>
            <a:r>
              <a:rPr lang="en-US" sz="3600" b="1" dirty="0">
                <a:solidFill>
                  <a:prstClr val="white"/>
                </a:solidFill>
                <a:latin typeface="Georgia" panose="02040502050405020303" pitchFamily="18" charset="0"/>
              </a:rPr>
              <a:t>The First 1611 Edition</a:t>
            </a:r>
          </a:p>
          <a:p>
            <a:pPr marL="742950" indent="-742950" algn="just">
              <a:buAutoNum type="arabicPeriod" startAt="2"/>
            </a:pPr>
            <a:r>
              <a:rPr lang="en-US" sz="3600" b="1" dirty="0">
                <a:solidFill>
                  <a:prstClr val="white"/>
                </a:solidFill>
                <a:latin typeface="Georgia" panose="02040502050405020303" pitchFamily="18" charset="0"/>
              </a:rPr>
              <a:t>The Second 1611 Edition</a:t>
            </a:r>
          </a:p>
          <a:p>
            <a:pPr marL="742950" indent="-742950" algn="just">
              <a:buAutoNum type="arabicPeriod" startAt="3"/>
            </a:pPr>
            <a:r>
              <a:rPr lang="en-US" sz="3600" b="1" dirty="0">
                <a:solidFill>
                  <a:prstClr val="white"/>
                </a:solidFill>
                <a:latin typeface="Georgia" panose="02040502050405020303" pitchFamily="18" charset="0"/>
              </a:rPr>
              <a:t>The 1613 Edition</a:t>
            </a:r>
          </a:p>
          <a:p>
            <a:pPr marL="742950" indent="-742950" algn="just">
              <a:buAutoNum type="arabicPeriod" startAt="4"/>
            </a:pPr>
            <a:r>
              <a:rPr lang="en-US" sz="3600" b="1" dirty="0">
                <a:solidFill>
                  <a:prstClr val="white"/>
                </a:solidFill>
                <a:latin typeface="Georgia" panose="02040502050405020303" pitchFamily="18" charset="0"/>
              </a:rPr>
              <a:t>The 1629 Edition</a:t>
            </a:r>
          </a:p>
          <a:p>
            <a:pPr marL="742950" indent="-742950" algn="just">
              <a:buAutoNum type="arabicPeriod" startAt="5"/>
            </a:pPr>
            <a:r>
              <a:rPr lang="en-US" sz="3600" b="1" dirty="0">
                <a:solidFill>
                  <a:prstClr val="white"/>
                </a:solidFill>
                <a:latin typeface="Georgia" panose="02040502050405020303" pitchFamily="18" charset="0"/>
              </a:rPr>
              <a:t>The 1638 Edition</a:t>
            </a:r>
          </a:p>
          <a:p>
            <a:pPr marL="742950" indent="-742950" algn="just">
              <a:buAutoNum type="arabicPeriod" startAt="6"/>
            </a:pPr>
            <a:r>
              <a:rPr lang="en-US" sz="3600" b="1" dirty="0">
                <a:solidFill>
                  <a:prstClr val="white"/>
                </a:solidFill>
                <a:latin typeface="Georgia" panose="02040502050405020303" pitchFamily="18" charset="0"/>
              </a:rPr>
              <a:t>The 1769 Edition</a:t>
            </a:r>
          </a:p>
          <a:p>
            <a:pPr marL="742950" indent="-742950" algn="just">
              <a:buAutoNum type="arabicPeriod" startAt="7"/>
            </a:pPr>
            <a:r>
              <a:rPr lang="en-US" sz="3600" b="1" dirty="0">
                <a:solidFill>
                  <a:prstClr val="white"/>
                </a:solidFill>
                <a:latin typeface="Georgia" panose="02040502050405020303" pitchFamily="18" charset="0"/>
              </a:rPr>
              <a:t>The Pure Cambridge Edition in 1900</a:t>
            </a:r>
          </a:p>
        </p:txBody>
      </p:sp>
    </p:spTree>
    <p:extLst>
      <p:ext uri="{BB962C8B-B14F-4D97-AF65-F5344CB8AC3E}">
        <p14:creationId xmlns:p14="http://schemas.microsoft.com/office/powerpoint/2010/main" val="1211507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3 Types of Changes Between KJB Editions:</a:t>
            </a:r>
          </a:p>
          <a:p>
            <a:pPr algn="just"/>
            <a:endParaRPr lang="en-US" sz="6000" b="1" dirty="0">
              <a:solidFill>
                <a:prstClr val="white"/>
              </a:solidFill>
              <a:latin typeface="Georgia" panose="02040502050405020303" pitchFamily="18" charset="0"/>
            </a:endParaRPr>
          </a:p>
          <a:p>
            <a:pPr marL="742950" indent="-742950" algn="just">
              <a:buAutoNum type="arabicPeriod"/>
            </a:pPr>
            <a:r>
              <a:rPr lang="en-US" sz="6000" b="1" dirty="0">
                <a:solidFill>
                  <a:prstClr val="white"/>
                </a:solidFill>
                <a:latin typeface="Georgia" panose="02040502050405020303" pitchFamily="18" charset="0"/>
              </a:rPr>
              <a:t>Printing Changes</a:t>
            </a:r>
          </a:p>
          <a:p>
            <a:pPr marL="742950" indent="-742950" algn="just">
              <a:buAutoNum type="arabicPeriod" startAt="2"/>
            </a:pPr>
            <a:r>
              <a:rPr lang="en-US" sz="6000" b="1" dirty="0">
                <a:solidFill>
                  <a:prstClr val="white"/>
                </a:solidFill>
                <a:latin typeface="Georgia" panose="02040502050405020303" pitchFamily="18" charset="0"/>
              </a:rPr>
              <a:t>Spelling Changes</a:t>
            </a:r>
          </a:p>
          <a:p>
            <a:pPr marL="742950" indent="-742950" algn="just">
              <a:buAutoNum type="arabicPeriod" startAt="3"/>
            </a:pPr>
            <a:r>
              <a:rPr lang="en-US" sz="6000" b="1" dirty="0">
                <a:solidFill>
                  <a:prstClr val="white"/>
                </a:solidFill>
                <a:latin typeface="Georgia" panose="02040502050405020303" pitchFamily="18" charset="0"/>
              </a:rPr>
              <a:t>Textual Changes</a:t>
            </a:r>
          </a:p>
        </p:txBody>
      </p:sp>
    </p:spTree>
    <p:extLst>
      <p:ext uri="{BB962C8B-B14F-4D97-AF65-F5344CB8AC3E}">
        <p14:creationId xmlns:p14="http://schemas.microsoft.com/office/powerpoint/2010/main" val="265625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2215991"/>
          </a:xfrm>
          <a:prstGeom prst="rect">
            <a:avLst/>
          </a:prstGeom>
        </p:spPr>
        <p:txBody>
          <a:bodyPr wrap="square">
            <a:spAutoFit/>
          </a:bodyPr>
          <a:lstStyle/>
          <a:p>
            <a:pPr algn="ctr"/>
            <a:r>
              <a:rPr lang="en-US" sz="13800" b="1" dirty="0">
                <a:solidFill>
                  <a:prstClr val="white"/>
                </a:solidFill>
                <a:latin typeface="Georgia" panose="02040502050405020303" pitchFamily="18" charset="0"/>
              </a:rPr>
              <a:t>love = loue</a:t>
            </a:r>
          </a:p>
        </p:txBody>
      </p:sp>
    </p:spTree>
    <p:extLst>
      <p:ext uri="{BB962C8B-B14F-4D97-AF65-F5344CB8AC3E}">
        <p14:creationId xmlns:p14="http://schemas.microsoft.com/office/powerpoint/2010/main" val="406098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stretch>
            <a:fillRect/>
          </a:stretch>
        </p:blipFill>
        <p:spPr>
          <a:xfrm>
            <a:off x="322623" y="747511"/>
            <a:ext cx="11521440" cy="2565749"/>
          </a:xfrm>
          <a:prstGeom prst="rect">
            <a:avLst/>
          </a:prstGeom>
        </p:spPr>
      </p:pic>
    </p:spTree>
    <p:extLst>
      <p:ext uri="{BB962C8B-B14F-4D97-AF65-F5344CB8AC3E}">
        <p14:creationId xmlns:p14="http://schemas.microsoft.com/office/powerpoint/2010/main" val="414705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schemeClr val="bg1"/>
                </a:solidFill>
                <a:effectLst>
                  <a:glow rad="127000">
                    <a:schemeClr val="bg1">
                      <a:lumMod val="85000"/>
                      <a:alpha val="40000"/>
                    </a:scheme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schemeClr val="bg1"/>
                </a:solidFill>
                <a:latin typeface="Georgia" panose="02040502050405020303" pitchFamily="18" charset="0"/>
              </a:rPr>
              <a:t>Exodus 24:12   And the LORD said unto Moses, Come up to me into the mount, and be there: and I will give thee tables of stone, and a law, and commandments which I have written; that thou </a:t>
            </a:r>
            <a:r>
              <a:rPr lang="en-US" sz="4000" b="1" dirty="0" err="1">
                <a:solidFill>
                  <a:schemeClr val="bg1"/>
                </a:solidFill>
                <a:latin typeface="Georgia" panose="02040502050405020303" pitchFamily="18" charset="0"/>
              </a:rPr>
              <a:t>mayest</a:t>
            </a:r>
            <a:r>
              <a:rPr lang="en-US" sz="4000" b="1" dirty="0">
                <a:solidFill>
                  <a:schemeClr val="bg1"/>
                </a:solidFill>
                <a:latin typeface="Georgia" panose="02040502050405020303" pitchFamily="18" charset="0"/>
              </a:rPr>
              <a:t> teach them.</a:t>
            </a:r>
          </a:p>
        </p:txBody>
      </p:sp>
    </p:spTree>
    <p:extLst>
      <p:ext uri="{BB962C8B-B14F-4D97-AF65-F5344CB8AC3E}">
        <p14:creationId xmlns:p14="http://schemas.microsoft.com/office/powerpoint/2010/main" val="3052500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Additional e’s:</a:t>
            </a:r>
          </a:p>
          <a:p>
            <a:pPr algn="just"/>
            <a:endParaRPr lang="en-US" sz="4000" b="1" dirty="0">
              <a:solidFill>
                <a:prstClr val="white"/>
              </a:solidFill>
              <a:latin typeface="Georgia" panose="02040502050405020303" pitchFamily="18" charset="0"/>
            </a:endParaRPr>
          </a:p>
          <a:p>
            <a:pPr algn="just"/>
            <a:r>
              <a:rPr lang="en-US" sz="4000" b="1" dirty="0" err="1">
                <a:solidFill>
                  <a:prstClr val="white"/>
                </a:solidFill>
                <a:latin typeface="Georgia" panose="02040502050405020303" pitchFamily="18" charset="0"/>
              </a:rPr>
              <a:t>beare</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darke</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feare</a:t>
            </a:r>
            <a:endParaRPr lang="en-US" sz="4000" b="1" dirty="0">
              <a:solidFill>
                <a:prstClr val="white"/>
              </a:solidFill>
              <a:latin typeface="Georgia" panose="02040502050405020303" pitchFamily="18" charset="0"/>
            </a:endParaRPr>
          </a:p>
          <a:p>
            <a:pPr algn="just"/>
            <a:endParaRPr lang="en-US" sz="4000" b="1" dirty="0">
              <a:solidFill>
                <a:prstClr val="white"/>
              </a:solidFill>
              <a:latin typeface="Georgia" panose="02040502050405020303" pitchFamily="18" charset="0"/>
            </a:endParaRPr>
          </a:p>
          <a:p>
            <a:pPr algn="just"/>
            <a:r>
              <a:rPr lang="en-US" sz="4000" b="1" dirty="0">
                <a:solidFill>
                  <a:prstClr val="white"/>
                </a:solidFill>
                <a:latin typeface="Georgia" panose="02040502050405020303" pitchFamily="18" charset="0"/>
              </a:rPr>
              <a:t>Double vowels and consonants:</a:t>
            </a:r>
          </a:p>
          <a:p>
            <a:pPr algn="just"/>
            <a:endParaRPr lang="en-US" sz="4000" b="1" dirty="0">
              <a:solidFill>
                <a:prstClr val="white"/>
              </a:solidFill>
              <a:latin typeface="Georgia" panose="02040502050405020303" pitchFamily="18" charset="0"/>
            </a:endParaRPr>
          </a:p>
          <a:p>
            <a:pPr algn="just"/>
            <a:r>
              <a:rPr lang="en-US" sz="4000" b="1" dirty="0" err="1">
                <a:solidFill>
                  <a:prstClr val="white"/>
                </a:solidFill>
                <a:latin typeface="Georgia" panose="02040502050405020303" pitchFamily="18" charset="0"/>
              </a:rPr>
              <a:t>mee</a:t>
            </a:r>
            <a:r>
              <a:rPr lang="en-US" sz="4000" b="1" dirty="0">
                <a:solidFill>
                  <a:prstClr val="white"/>
                </a:solidFill>
                <a:latin typeface="Georgia" panose="02040502050405020303" pitchFamily="18" charset="0"/>
              </a:rPr>
              <a:t>, bee, and </a:t>
            </a:r>
            <a:r>
              <a:rPr lang="en-US" sz="4000" b="1" dirty="0" err="1">
                <a:solidFill>
                  <a:prstClr val="white"/>
                </a:solidFill>
                <a:latin typeface="Georgia" panose="02040502050405020303" pitchFamily="18" charset="0"/>
              </a:rPr>
              <a:t>mooued</a:t>
            </a:r>
            <a:r>
              <a:rPr lang="en-US" sz="4000" b="1" dirty="0">
                <a:solidFill>
                  <a:prstClr val="white"/>
                </a:solidFill>
                <a:latin typeface="Georgia" panose="02040502050405020303" pitchFamily="18" charset="0"/>
              </a:rPr>
              <a:t> instead of moved</a:t>
            </a:r>
          </a:p>
          <a:p>
            <a:pPr algn="just"/>
            <a:endParaRPr lang="en-US" sz="4000" b="1" dirty="0">
              <a:solidFill>
                <a:prstClr val="white"/>
              </a:solidFill>
              <a:latin typeface="Georgia" panose="02040502050405020303" pitchFamily="18" charset="0"/>
            </a:endParaRPr>
          </a:p>
          <a:p>
            <a:pPr algn="just"/>
            <a:r>
              <a:rPr lang="en-US" sz="4000" b="1" dirty="0" err="1">
                <a:solidFill>
                  <a:prstClr val="white"/>
                </a:solidFill>
                <a:latin typeface="Georgia" panose="02040502050405020303" pitchFamily="18" charset="0"/>
              </a:rPr>
              <a:t>Ranne</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euill</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ftarres</a:t>
            </a:r>
            <a:r>
              <a:rPr lang="en-US" sz="4000" b="1" dirty="0">
                <a:solidFill>
                  <a:prstClr val="white"/>
                </a:solidFill>
                <a:latin typeface="Georgia" panose="02040502050405020303" pitchFamily="18" charset="0"/>
              </a:rPr>
              <a:t> = ran, evil, stars</a:t>
            </a:r>
          </a:p>
        </p:txBody>
      </p:sp>
    </p:spTree>
    <p:extLst>
      <p:ext uri="{BB962C8B-B14F-4D97-AF65-F5344CB8AC3E}">
        <p14:creationId xmlns:p14="http://schemas.microsoft.com/office/powerpoint/2010/main" val="189250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940016470"/>
              </p:ext>
            </p:extLst>
          </p:nvPr>
        </p:nvGraphicFramePr>
        <p:xfrm>
          <a:off x="309360" y="373869"/>
          <a:ext cx="11627716" cy="5952116"/>
        </p:xfrm>
        <a:graphic>
          <a:graphicData uri="http://schemas.openxmlformats.org/drawingml/2006/table">
            <a:tbl>
              <a:tblPr firstRow="1" firstCol="1" bandRow="1">
                <a:tableStyleId>{22838BEF-8BB2-4498-84A7-C5851F593DF1}</a:tableStyleId>
              </a:tblPr>
              <a:tblGrid>
                <a:gridCol w="3203184">
                  <a:extLst>
                    <a:ext uri="{9D8B030D-6E8A-4147-A177-3AD203B41FA5}">
                      <a16:colId xmlns:a16="http://schemas.microsoft.com/office/drawing/2014/main" val="20000"/>
                    </a:ext>
                  </a:extLst>
                </a:gridCol>
                <a:gridCol w="4218292">
                  <a:extLst>
                    <a:ext uri="{9D8B030D-6E8A-4147-A177-3AD203B41FA5}">
                      <a16:colId xmlns:a16="http://schemas.microsoft.com/office/drawing/2014/main" val="20001"/>
                    </a:ext>
                  </a:extLst>
                </a:gridCol>
                <a:gridCol w="4206240">
                  <a:extLst>
                    <a:ext uri="{9D8B030D-6E8A-4147-A177-3AD203B41FA5}">
                      <a16:colId xmlns:a16="http://schemas.microsoft.com/office/drawing/2014/main" val="20002"/>
                    </a:ext>
                  </a:extLst>
                </a:gridCol>
              </a:tblGrid>
              <a:tr h="2504171">
                <a:tc>
                  <a:txBody>
                    <a:bodyPr/>
                    <a:lstStyle/>
                    <a:p>
                      <a:pPr marL="0" marR="0">
                        <a:lnSpc>
                          <a:spcPct val="107000"/>
                        </a:lnSpc>
                        <a:spcBef>
                          <a:spcPts val="0"/>
                        </a:spcBef>
                        <a:spcAft>
                          <a:spcPts val="0"/>
                        </a:spcAft>
                      </a:pPr>
                      <a:r>
                        <a:rPr lang="en-US" sz="3600" dirty="0">
                          <a:effectLst/>
                          <a:latin typeface="Georgia" panose="02040502050405020303" pitchFamily="18" charset="0"/>
                        </a:rPr>
                        <a:t>Verse</a:t>
                      </a:r>
                      <a:endParaRPr lang="en-US" sz="3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latin typeface="Georgia" panose="02040502050405020303" pitchFamily="18" charset="0"/>
                        </a:rPr>
                        <a:t>King James Bible 1611</a:t>
                      </a:r>
                      <a:endParaRPr lang="en-US" sz="3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latin typeface="Georgia" panose="02040502050405020303" pitchFamily="18" charset="0"/>
                        </a:rPr>
                        <a:t>King James Bible Pure Cambridge Edition 1900</a:t>
                      </a:r>
                      <a:endParaRPr lang="en-US" sz="3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47945">
                <a:tc>
                  <a:txBody>
                    <a:bodyPr/>
                    <a:lstStyle/>
                    <a:p>
                      <a:pPr marL="0" marR="0">
                        <a:lnSpc>
                          <a:spcPct val="107000"/>
                        </a:lnSpc>
                        <a:spcBef>
                          <a:spcPts val="0"/>
                        </a:spcBef>
                        <a:spcAft>
                          <a:spcPts val="0"/>
                        </a:spcAft>
                      </a:pPr>
                      <a:r>
                        <a:rPr lang="en-US" sz="3600">
                          <a:effectLst/>
                          <a:latin typeface="Georgia" panose="02040502050405020303" pitchFamily="18" charset="0"/>
                        </a:rPr>
                        <a:t>Psalm 69:32</a:t>
                      </a:r>
                      <a:endParaRPr lang="en-US" sz="3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Georgia" panose="02040502050405020303" pitchFamily="18" charset="0"/>
                        </a:rPr>
                        <a:t>The humble shall see this, and be glad: and your</a:t>
                      </a:r>
                    </a:p>
                    <a:p>
                      <a:pPr marL="0" marR="0">
                        <a:lnSpc>
                          <a:spcPct val="107000"/>
                        </a:lnSpc>
                        <a:spcBef>
                          <a:spcPts val="0"/>
                        </a:spcBef>
                        <a:spcAft>
                          <a:spcPts val="0"/>
                        </a:spcAft>
                      </a:pPr>
                      <a:r>
                        <a:rPr lang="en-US" sz="3600" dirty="0">
                          <a:effectLst/>
                          <a:latin typeface="Georgia" panose="02040502050405020303" pitchFamily="18" charset="0"/>
                        </a:rPr>
                        <a:t>heart shall </a:t>
                      </a:r>
                      <a:r>
                        <a:rPr lang="en-US" sz="3600" dirty="0" err="1">
                          <a:effectLst/>
                          <a:latin typeface="Georgia" panose="02040502050405020303" pitchFamily="18" charset="0"/>
                        </a:rPr>
                        <a:t>liue</a:t>
                      </a:r>
                      <a:r>
                        <a:rPr lang="en-US" sz="3600" dirty="0">
                          <a:effectLst/>
                          <a:latin typeface="Georgia" panose="02040502050405020303" pitchFamily="18" charset="0"/>
                        </a:rPr>
                        <a:t> that </a:t>
                      </a:r>
                      <a:r>
                        <a:rPr lang="en-US" sz="3600" dirty="0" err="1">
                          <a:effectLst/>
                          <a:latin typeface="Georgia" panose="02040502050405020303" pitchFamily="18" charset="0"/>
                        </a:rPr>
                        <a:t>seeke</a:t>
                      </a:r>
                      <a:r>
                        <a:rPr lang="en-US" sz="3600" dirty="0">
                          <a:effectLst/>
                          <a:latin typeface="Georgia" panose="02040502050405020303" pitchFamily="18" charset="0"/>
                        </a:rPr>
                        <a:t> </a:t>
                      </a:r>
                      <a:r>
                        <a:rPr lang="en-US" sz="3600" u="sng" dirty="0">
                          <a:effectLst/>
                          <a:latin typeface="Georgia" panose="02040502050405020303" pitchFamily="18" charset="0"/>
                        </a:rPr>
                        <a:t>good</a:t>
                      </a:r>
                      <a:r>
                        <a:rPr lang="en-US" sz="3600" dirty="0">
                          <a:effectLst/>
                          <a:latin typeface="Georgia" panose="02040502050405020303" pitchFamily="18" charset="0"/>
                        </a:rPr>
                        <a:t>.</a:t>
                      </a:r>
                      <a:endParaRPr lang="en-US" sz="3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latin typeface="Georgia" panose="02040502050405020303" pitchFamily="18" charset="0"/>
                        </a:rPr>
                        <a:t>The humble shall see this, and be glad: and your heart shall live that seek </a:t>
                      </a:r>
                      <a:r>
                        <a:rPr lang="en-US" sz="3600" u="sng" dirty="0">
                          <a:effectLst/>
                          <a:latin typeface="Georgia" panose="02040502050405020303" pitchFamily="18" charset="0"/>
                        </a:rPr>
                        <a:t>God</a:t>
                      </a:r>
                      <a:r>
                        <a:rPr lang="en-US" sz="3600" dirty="0">
                          <a:effectLst/>
                          <a:latin typeface="Georgia" panose="02040502050405020303" pitchFamily="18" charset="0"/>
                        </a:rPr>
                        <a:t>.</a:t>
                      </a:r>
                      <a:endParaRPr lang="en-US" sz="3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211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Inspired has two meanings:</a:t>
            </a:r>
          </a:p>
          <a:p>
            <a:pPr algn="just"/>
            <a:endParaRPr lang="en-US" sz="4000" b="1" dirty="0">
              <a:solidFill>
                <a:prstClr val="white"/>
              </a:solidFill>
              <a:latin typeface="Georgia" panose="02040502050405020303" pitchFamily="18" charset="0"/>
            </a:endParaRPr>
          </a:p>
          <a:p>
            <a:pPr marL="742950" indent="-742950" algn="just">
              <a:buAutoNum type="arabicPeriod"/>
            </a:pPr>
            <a:r>
              <a:rPr lang="en-US" sz="4000" b="1" dirty="0">
                <a:solidFill>
                  <a:prstClr val="white"/>
                </a:solidFill>
                <a:latin typeface="Georgia" panose="02040502050405020303" pitchFamily="18" charset="0"/>
              </a:rPr>
              <a:t>The process of the Spirit of God giving the word of God through human penmen.</a:t>
            </a:r>
          </a:p>
          <a:p>
            <a:pPr algn="just"/>
            <a:endParaRPr lang="en-US" sz="4000" b="1" dirty="0">
              <a:solidFill>
                <a:prstClr val="white"/>
              </a:solidFill>
              <a:latin typeface="Georgia" panose="02040502050405020303" pitchFamily="18" charset="0"/>
            </a:endParaRPr>
          </a:p>
          <a:p>
            <a:pPr marL="742950" indent="-742950" algn="just">
              <a:buAutoNum type="arabicPeriod" startAt="2"/>
            </a:pPr>
            <a:r>
              <a:rPr lang="en-US" sz="4000" b="1" dirty="0">
                <a:solidFill>
                  <a:prstClr val="white"/>
                </a:solidFill>
                <a:latin typeface="Georgia" panose="02040502050405020303" pitchFamily="18" charset="0"/>
              </a:rPr>
              <a:t>The quality of those words, the very words of God.</a:t>
            </a:r>
          </a:p>
        </p:txBody>
      </p:sp>
    </p:spTree>
    <p:extLst>
      <p:ext uri="{BB962C8B-B14F-4D97-AF65-F5344CB8AC3E}">
        <p14:creationId xmlns:p14="http://schemas.microsoft.com/office/powerpoint/2010/main" val="186500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2 Timothy 3:16   All scripture is given by inspiration of God, and is profitable for doctrine, for reproof, for correction, for instruction in righteousness: 17 That the man of God may be perfect, </a:t>
            </a:r>
            <a:r>
              <a:rPr lang="en-US" sz="4000" b="1" dirty="0" err="1">
                <a:solidFill>
                  <a:prstClr val="white"/>
                </a:solidFill>
                <a:latin typeface="Georgia" panose="02040502050405020303" pitchFamily="18" charset="0"/>
              </a:rPr>
              <a:t>throughly</a:t>
            </a:r>
            <a:r>
              <a:rPr lang="en-US" sz="4000" b="1" dirty="0">
                <a:solidFill>
                  <a:prstClr val="white"/>
                </a:solidFill>
                <a:latin typeface="Georgia" panose="02040502050405020303" pitchFamily="18" charset="0"/>
              </a:rPr>
              <a:t> furnished unto all good works.</a:t>
            </a:r>
          </a:p>
        </p:txBody>
      </p:sp>
    </p:spTree>
    <p:extLst>
      <p:ext uri="{BB962C8B-B14F-4D97-AF65-F5344CB8AC3E}">
        <p14:creationId xmlns:p14="http://schemas.microsoft.com/office/powerpoint/2010/main" val="227774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34:4   And he hewed two tables of stone like unto the first; and Moses rose up early in the morning, and went up unto mount Sinai, as the LORD had commanded him, and took in his hand the two tables of stone.</a:t>
            </a:r>
          </a:p>
        </p:txBody>
      </p:sp>
    </p:spTree>
    <p:extLst>
      <p:ext uri="{BB962C8B-B14F-4D97-AF65-F5344CB8AC3E}">
        <p14:creationId xmlns:p14="http://schemas.microsoft.com/office/powerpoint/2010/main" val="93039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16511" y="18383"/>
            <a:ext cx="11316560"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Deuteronomy 10:1-4   At that time the LORD said unto me, Hew thee two tables of stone like unto the first, and come up unto me into the mount, and make thee an ark of wood.  2 And I will write on the tables the words that were in the first tables which thou </a:t>
            </a:r>
            <a:r>
              <a:rPr lang="en-US" sz="3200" b="1" dirty="0" err="1">
                <a:solidFill>
                  <a:prstClr val="white"/>
                </a:solidFill>
                <a:latin typeface="Georgia" panose="02040502050405020303" pitchFamily="18" charset="0"/>
              </a:rPr>
              <a:t>brakest</a:t>
            </a:r>
            <a:r>
              <a:rPr lang="en-US" sz="3200" b="1" dirty="0">
                <a:solidFill>
                  <a:prstClr val="white"/>
                </a:solidFill>
                <a:latin typeface="Georgia" panose="02040502050405020303" pitchFamily="18" charset="0"/>
              </a:rPr>
              <a:t>, and thou shalt put them in the ark.  3 And I made an ark of </a:t>
            </a:r>
            <a:r>
              <a:rPr lang="en-US" sz="3200" b="1" dirty="0" err="1">
                <a:solidFill>
                  <a:prstClr val="white"/>
                </a:solidFill>
                <a:latin typeface="Georgia" panose="02040502050405020303" pitchFamily="18" charset="0"/>
              </a:rPr>
              <a:t>shittim</a:t>
            </a:r>
            <a:r>
              <a:rPr lang="en-US" sz="3200" b="1" dirty="0">
                <a:solidFill>
                  <a:prstClr val="white"/>
                </a:solidFill>
                <a:latin typeface="Georgia" panose="02040502050405020303" pitchFamily="18" charset="0"/>
              </a:rPr>
              <a:t> wood, and hewed two tables of stone like unto the first, and went up into the mount, having the two tables in mine hand.  4 And he wrote on the tables, according to the first writing, the ten commandments, which the LORD </a:t>
            </a:r>
            <a:r>
              <a:rPr lang="en-US" sz="3200" b="1" dirty="0" err="1">
                <a:solidFill>
                  <a:prstClr val="white"/>
                </a:solidFill>
                <a:latin typeface="Georgia" panose="02040502050405020303" pitchFamily="18" charset="0"/>
              </a:rPr>
              <a:t>spake</a:t>
            </a:r>
            <a:r>
              <a:rPr lang="en-US" sz="3200" b="1" dirty="0">
                <a:solidFill>
                  <a:prstClr val="white"/>
                </a:solidFill>
                <a:latin typeface="Georgia" panose="02040502050405020303" pitchFamily="18" charset="0"/>
              </a:rPr>
              <a:t> unto you in the mount out of the midst of the fire in the day of the assembly: and the LORD gave them unto me.</a:t>
            </a:r>
          </a:p>
        </p:txBody>
      </p:sp>
    </p:spTree>
    <p:extLst>
      <p:ext uri="{BB962C8B-B14F-4D97-AF65-F5344CB8AC3E}">
        <p14:creationId xmlns:p14="http://schemas.microsoft.com/office/powerpoint/2010/main" val="1560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31:9   And Moses wrote this law, and delivered it unto the priests the sons of Levi, which bare the ark of the covenant of the LORD, and unto all the elders of Israel.</a:t>
            </a:r>
          </a:p>
        </p:txBody>
      </p:sp>
    </p:spTree>
    <p:extLst>
      <p:ext uri="{BB962C8B-B14F-4D97-AF65-F5344CB8AC3E}">
        <p14:creationId xmlns:p14="http://schemas.microsoft.com/office/powerpoint/2010/main" val="339776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02441"/>
            <a:ext cx="113165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31:24-26   And it came to pass, when Moses had made an end of writing the words of this law in a book, until they were finished,  25 That Moses commanded the Levites, which bare the ark of the covenant of the LORD, saying,  26 Take this book of the law, and put it in the side of the ark of the covenant of the LORD your God, that it may be there for a witness against thee.</a:t>
            </a:r>
          </a:p>
        </p:txBody>
      </p:sp>
    </p:spTree>
    <p:extLst>
      <p:ext uri="{BB962C8B-B14F-4D97-AF65-F5344CB8AC3E}">
        <p14:creationId xmlns:p14="http://schemas.microsoft.com/office/powerpoint/2010/main" val="134789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34:32   And afterward all the children of Israel came nigh: and he gave them in commandment all that the LORD had spoken with him in mount Sinai.</a:t>
            </a:r>
          </a:p>
        </p:txBody>
      </p:sp>
    </p:spTree>
    <p:extLst>
      <p:ext uri="{BB962C8B-B14F-4D97-AF65-F5344CB8AC3E}">
        <p14:creationId xmlns:p14="http://schemas.microsoft.com/office/powerpoint/2010/main" val="347052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Deuteronomy 31:11-13   When all Israel is come to appear before the LORD thy God in the place which he shall choose, thou shalt read this law before all Israel in their hearing.  12 Gather the people together, men, and women, and children, and thy stranger that is within thy gates, that they may hear, and that they may learn, and fear the LORD your God, and observe to do all the words of this law:  13 And that their children, which have not known any thing, may hear, and learn to fear the LORD your God, as long as ye live in the land whither ye go over Jordan to possess it.</a:t>
            </a:r>
          </a:p>
        </p:txBody>
      </p:sp>
    </p:spTree>
    <p:extLst>
      <p:ext uri="{BB962C8B-B14F-4D97-AF65-F5344CB8AC3E}">
        <p14:creationId xmlns:p14="http://schemas.microsoft.com/office/powerpoint/2010/main" val="4157732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1401</Words>
  <Application>Microsoft Office PowerPoint</Application>
  <PresentationFormat>Widescreen</PresentationFormat>
  <Paragraphs>94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34</cp:revision>
  <dcterms:created xsi:type="dcterms:W3CDTF">2019-08-31T20:33:16Z</dcterms:created>
  <dcterms:modified xsi:type="dcterms:W3CDTF">2021-09-02T02:10:10Z</dcterms:modified>
</cp:coreProperties>
</file>