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435" r:id="rId4"/>
    <p:sldId id="256" r:id="rId5"/>
    <p:sldId id="510" r:id="rId6"/>
    <p:sldId id="511" r:id="rId7"/>
    <p:sldId id="436" r:id="rId8"/>
    <p:sldId id="512" r:id="rId9"/>
    <p:sldId id="513" r:id="rId10"/>
    <p:sldId id="514" r:id="rId11"/>
    <p:sldId id="515" r:id="rId12"/>
    <p:sldId id="516" r:id="rId13"/>
    <p:sldId id="517" r:id="rId14"/>
    <p:sldId id="520" r:id="rId15"/>
    <p:sldId id="518" r:id="rId16"/>
    <p:sldId id="521" r:id="rId17"/>
    <p:sldId id="522" r:id="rId18"/>
    <p:sldId id="523" r:id="rId19"/>
    <p:sldId id="524" r:id="rId20"/>
    <p:sldId id="525" r:id="rId21"/>
    <p:sldId id="526" r:id="rId22"/>
    <p:sldId id="529" r:id="rId23"/>
    <p:sldId id="527" r:id="rId24"/>
    <p:sldId id="530" r:id="rId25"/>
    <p:sldId id="531" r:id="rId26"/>
    <p:sldId id="532" r:id="rId27"/>
    <p:sldId id="533" r:id="rId28"/>
    <p:sldId id="534" r:id="rId29"/>
    <p:sldId id="32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3" autoAdjust="0"/>
    <p:restoredTop sz="94660"/>
  </p:normalViewPr>
  <p:slideViewPr>
    <p:cSldViewPr snapToGrid="0">
      <p:cViewPr>
        <p:scale>
          <a:sx n="75" d="100"/>
          <a:sy n="75" d="100"/>
        </p:scale>
        <p:origin x="1638" y="10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9/13/2019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9/13/2019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9/13/2019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9/13/2019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9/13/2019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0" y="127630"/>
            <a:ext cx="12192000" cy="553998"/>
          </a:xfrm>
          <a:prstGeom prst="rect">
            <a:avLst/>
          </a:prstGeom>
        </p:spPr>
        <p:txBody>
          <a:bodyPr wrap="square">
            <a:spAutoFit/>
          </a:bodyPr>
          <a:lstStyle/>
          <a:p>
            <a:pPr algn="ctr"/>
            <a:r>
              <a:rPr lang="en-US" sz="3000" b="1" dirty="0" smtClean="0">
                <a:solidFill>
                  <a:prstClr val="white"/>
                </a:solidFill>
                <a:latin typeface="Georgia" panose="02040502050405020303" pitchFamily="18" charset="0"/>
              </a:rPr>
              <a:t>Point #2: I’ll Accept Jesus Some Other Time</a:t>
            </a:r>
            <a:endParaRPr lang="en-US" sz="3000" b="1" dirty="0">
              <a:solidFill>
                <a:prstClr val="white"/>
              </a:solidFill>
              <a:latin typeface="Georgia" panose="02040502050405020303" pitchFamily="18" charset="0"/>
            </a:endParaRPr>
          </a:p>
        </p:txBody>
      </p:sp>
      <p:sp>
        <p:nvSpPr>
          <p:cNvPr id="6" name="Rectangle 5"/>
          <p:cNvSpPr/>
          <p:nvPr/>
        </p:nvSpPr>
        <p:spPr>
          <a:xfrm>
            <a:off x="484908" y="1107356"/>
            <a:ext cx="11222183" cy="2554545"/>
          </a:xfrm>
          <a:prstGeom prst="rect">
            <a:avLst/>
          </a:prstGeom>
        </p:spPr>
        <p:txBody>
          <a:bodyPr wrap="square">
            <a:spAutoFit/>
          </a:bodyPr>
          <a:lstStyle/>
          <a:p>
            <a:pPr algn="just"/>
            <a:r>
              <a:rPr lang="en-US" sz="4000" b="1" dirty="0">
                <a:solidFill>
                  <a:prstClr val="white"/>
                </a:solidFill>
                <a:latin typeface="Georgia" panose="02040502050405020303" pitchFamily="18" charset="0"/>
              </a:rPr>
              <a:t> John 3:36   He that believeth on the Son hath everlasting life: and he that believeth not the Son shall not see life; but the wrath of God abideth on him.</a:t>
            </a:r>
          </a:p>
        </p:txBody>
      </p:sp>
    </p:spTree>
    <p:extLst>
      <p:ext uri="{BB962C8B-B14F-4D97-AF65-F5344CB8AC3E}">
        <p14:creationId xmlns:p14="http://schemas.microsoft.com/office/powerpoint/2010/main" val="23184867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2" y="1324662"/>
            <a:ext cx="12192000" cy="3139321"/>
          </a:xfrm>
          <a:prstGeom prst="rect">
            <a:avLst/>
          </a:prstGeom>
        </p:spPr>
        <p:txBody>
          <a:bodyPr wrap="square">
            <a:spAutoFit/>
          </a:bodyPr>
          <a:lstStyle/>
          <a:p>
            <a:pPr algn="ctr"/>
            <a:r>
              <a:rPr lang="en-US" sz="6600" b="1" dirty="0" smtClean="0">
                <a:solidFill>
                  <a:prstClr val="white"/>
                </a:solidFill>
                <a:latin typeface="Georgia" panose="02040502050405020303" pitchFamily="18" charset="0"/>
              </a:rPr>
              <a:t>Point </a:t>
            </a:r>
            <a:r>
              <a:rPr lang="en-US" sz="6600" b="1" dirty="0" smtClean="0">
                <a:solidFill>
                  <a:prstClr val="white"/>
                </a:solidFill>
                <a:latin typeface="Georgia" panose="02040502050405020303" pitchFamily="18" charset="0"/>
              </a:rPr>
              <a:t>#3: Think Of The</a:t>
            </a:r>
          </a:p>
          <a:p>
            <a:pPr algn="ctr"/>
            <a:r>
              <a:rPr lang="en-US" sz="6600" b="1" dirty="0" smtClean="0">
                <a:solidFill>
                  <a:prstClr val="white"/>
                </a:solidFill>
                <a:latin typeface="Georgia" panose="02040502050405020303" pitchFamily="18" charset="0"/>
              </a:rPr>
              <a:t>People Who Are In</a:t>
            </a:r>
          </a:p>
          <a:p>
            <a:pPr algn="ctr"/>
            <a:r>
              <a:rPr lang="en-US" sz="6600" b="1" dirty="0" smtClean="0">
                <a:solidFill>
                  <a:prstClr val="white"/>
                </a:solidFill>
                <a:latin typeface="Georgia" panose="02040502050405020303" pitchFamily="18" charset="0"/>
              </a:rPr>
              <a:t>Hell Right Now</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694036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0" y="127630"/>
            <a:ext cx="12192000" cy="553998"/>
          </a:xfrm>
          <a:prstGeom prst="rect">
            <a:avLst/>
          </a:prstGeom>
        </p:spPr>
        <p:txBody>
          <a:bodyPr wrap="square">
            <a:spAutoFit/>
          </a:bodyPr>
          <a:lstStyle/>
          <a:p>
            <a:pPr algn="ctr"/>
            <a:r>
              <a:rPr lang="en-US" sz="3000" b="1" dirty="0" smtClean="0">
                <a:solidFill>
                  <a:prstClr val="white"/>
                </a:solidFill>
                <a:latin typeface="Georgia" panose="02040502050405020303" pitchFamily="18" charset="0"/>
              </a:rPr>
              <a:t>Point </a:t>
            </a:r>
            <a:r>
              <a:rPr lang="en-US" sz="3000" b="1" dirty="0" smtClean="0">
                <a:solidFill>
                  <a:prstClr val="white"/>
                </a:solidFill>
                <a:latin typeface="Georgia" panose="02040502050405020303" pitchFamily="18" charset="0"/>
              </a:rPr>
              <a:t>#3: Think Of The People Who Are In Hell Right Now</a:t>
            </a:r>
            <a:endParaRPr lang="en-US" sz="3000" b="1" dirty="0">
              <a:solidFill>
                <a:prstClr val="white"/>
              </a:solidFill>
              <a:latin typeface="Georgia" panose="02040502050405020303" pitchFamily="18" charset="0"/>
            </a:endParaRPr>
          </a:p>
        </p:txBody>
      </p:sp>
      <p:sp>
        <p:nvSpPr>
          <p:cNvPr id="6" name="Rectangle 5"/>
          <p:cNvSpPr/>
          <p:nvPr/>
        </p:nvSpPr>
        <p:spPr>
          <a:xfrm>
            <a:off x="484908" y="1356738"/>
            <a:ext cx="11222183" cy="2554545"/>
          </a:xfrm>
          <a:prstGeom prst="rect">
            <a:avLst/>
          </a:prstGeom>
        </p:spPr>
        <p:txBody>
          <a:bodyPr wrap="square">
            <a:spAutoFit/>
          </a:bodyPr>
          <a:lstStyle/>
          <a:p>
            <a:pPr algn="just"/>
            <a:r>
              <a:rPr lang="en-US" sz="4000" b="1" dirty="0">
                <a:solidFill>
                  <a:prstClr val="white"/>
                </a:solidFill>
                <a:latin typeface="Georgia" panose="02040502050405020303" pitchFamily="18" charset="0"/>
              </a:rPr>
              <a:t>Acts 20:31   Therefore watch, and remember, that by the space of three years I ceased not to warn every one night and day with tears.</a:t>
            </a:r>
          </a:p>
        </p:txBody>
      </p:sp>
    </p:spTree>
    <p:extLst>
      <p:ext uri="{BB962C8B-B14F-4D97-AF65-F5344CB8AC3E}">
        <p14:creationId xmlns:p14="http://schemas.microsoft.com/office/powerpoint/2010/main" val="17142867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2" y="1324662"/>
            <a:ext cx="12192000" cy="2123658"/>
          </a:xfrm>
          <a:prstGeom prst="rect">
            <a:avLst/>
          </a:prstGeom>
        </p:spPr>
        <p:txBody>
          <a:bodyPr wrap="square">
            <a:spAutoFit/>
          </a:bodyPr>
          <a:lstStyle/>
          <a:p>
            <a:pPr algn="ctr"/>
            <a:r>
              <a:rPr lang="en-US" sz="6600" b="1" dirty="0" smtClean="0">
                <a:solidFill>
                  <a:prstClr val="white"/>
                </a:solidFill>
                <a:latin typeface="Georgia" panose="02040502050405020303" pitchFamily="18" charset="0"/>
              </a:rPr>
              <a:t>Point </a:t>
            </a:r>
            <a:r>
              <a:rPr lang="en-US" sz="6600" b="1" dirty="0" smtClean="0">
                <a:solidFill>
                  <a:prstClr val="white"/>
                </a:solidFill>
                <a:latin typeface="Georgia" panose="02040502050405020303" pitchFamily="18" charset="0"/>
              </a:rPr>
              <a:t>#4: The Devil’s</a:t>
            </a:r>
          </a:p>
          <a:p>
            <a:pPr algn="ctr"/>
            <a:r>
              <a:rPr lang="en-US" sz="6600" b="1" dirty="0" smtClean="0">
                <a:solidFill>
                  <a:prstClr val="white"/>
                </a:solidFill>
                <a:latin typeface="Georgia" panose="02040502050405020303" pitchFamily="18" charset="0"/>
              </a:rPr>
              <a:t>Plan Was A Good One</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960788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2" y="1324662"/>
            <a:ext cx="12192000" cy="3139321"/>
          </a:xfrm>
          <a:prstGeom prst="rect">
            <a:avLst/>
          </a:prstGeom>
        </p:spPr>
        <p:txBody>
          <a:bodyPr wrap="square">
            <a:spAutoFit/>
          </a:bodyPr>
          <a:lstStyle/>
          <a:p>
            <a:pPr algn="ctr"/>
            <a:r>
              <a:rPr lang="en-US" sz="6600" b="1" dirty="0" smtClean="0">
                <a:solidFill>
                  <a:prstClr val="white"/>
                </a:solidFill>
                <a:latin typeface="Georgia" panose="02040502050405020303" pitchFamily="18" charset="0"/>
              </a:rPr>
              <a:t>Point </a:t>
            </a:r>
            <a:r>
              <a:rPr lang="en-US" sz="6600" b="1" dirty="0" smtClean="0">
                <a:solidFill>
                  <a:prstClr val="white"/>
                </a:solidFill>
                <a:latin typeface="Georgia" panose="02040502050405020303" pitchFamily="18" charset="0"/>
              </a:rPr>
              <a:t>#5: Do You Remember Felix In</a:t>
            </a:r>
          </a:p>
          <a:p>
            <a:pPr algn="ctr"/>
            <a:r>
              <a:rPr lang="en-US" sz="6600" b="1" dirty="0" smtClean="0">
                <a:solidFill>
                  <a:prstClr val="white"/>
                </a:solidFill>
                <a:latin typeface="Georgia" panose="02040502050405020303" pitchFamily="18" charset="0"/>
              </a:rPr>
              <a:t>The Book Of Acts?</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126194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0" y="127630"/>
            <a:ext cx="12192000" cy="553998"/>
          </a:xfrm>
          <a:prstGeom prst="rect">
            <a:avLst/>
          </a:prstGeom>
        </p:spPr>
        <p:txBody>
          <a:bodyPr wrap="square">
            <a:spAutoFit/>
          </a:bodyPr>
          <a:lstStyle/>
          <a:p>
            <a:pPr algn="ctr"/>
            <a:r>
              <a:rPr lang="en-US" sz="3000" b="1" dirty="0" smtClean="0">
                <a:solidFill>
                  <a:prstClr val="white"/>
                </a:solidFill>
                <a:latin typeface="Georgia" panose="02040502050405020303" pitchFamily="18" charset="0"/>
              </a:rPr>
              <a:t>Point </a:t>
            </a:r>
            <a:r>
              <a:rPr lang="en-US" sz="3000" b="1" dirty="0" smtClean="0">
                <a:solidFill>
                  <a:prstClr val="white"/>
                </a:solidFill>
                <a:latin typeface="Georgia" panose="02040502050405020303" pitchFamily="18" charset="0"/>
              </a:rPr>
              <a:t>#5: Do You Remember Felix From The Book Of Acts</a:t>
            </a:r>
            <a:endParaRPr lang="en-US" sz="3000" b="1" dirty="0">
              <a:solidFill>
                <a:prstClr val="white"/>
              </a:solidFill>
              <a:latin typeface="Georgia" panose="02040502050405020303" pitchFamily="18" charset="0"/>
            </a:endParaRPr>
          </a:p>
        </p:txBody>
      </p:sp>
      <p:sp>
        <p:nvSpPr>
          <p:cNvPr id="6" name="Rectangle 5"/>
          <p:cNvSpPr/>
          <p:nvPr/>
        </p:nvSpPr>
        <p:spPr>
          <a:xfrm>
            <a:off x="484908" y="722430"/>
            <a:ext cx="11222183" cy="5632311"/>
          </a:xfrm>
          <a:prstGeom prst="rect">
            <a:avLst/>
          </a:prstGeom>
        </p:spPr>
        <p:txBody>
          <a:bodyPr wrap="square">
            <a:spAutoFit/>
          </a:bodyPr>
          <a:lstStyle/>
          <a:p>
            <a:pPr algn="just"/>
            <a:r>
              <a:rPr lang="en-US" sz="2400" b="1" dirty="0">
                <a:solidFill>
                  <a:prstClr val="white"/>
                </a:solidFill>
                <a:latin typeface="Georgia" panose="02040502050405020303" pitchFamily="18" charset="0"/>
              </a:rPr>
              <a:t>Acts 24:22-27   And when Felix heard these things, having more perfect knowledge of that way, he deferred them, and said, When </a:t>
            </a:r>
            <a:r>
              <a:rPr lang="en-US" sz="2400" b="1" dirty="0" err="1">
                <a:solidFill>
                  <a:prstClr val="white"/>
                </a:solidFill>
                <a:latin typeface="Georgia" panose="02040502050405020303" pitchFamily="18" charset="0"/>
              </a:rPr>
              <a:t>Lysias</a:t>
            </a:r>
            <a:r>
              <a:rPr lang="en-US" sz="2400" b="1" dirty="0">
                <a:solidFill>
                  <a:prstClr val="white"/>
                </a:solidFill>
                <a:latin typeface="Georgia" panose="02040502050405020303" pitchFamily="18" charset="0"/>
              </a:rPr>
              <a:t> the chief captain shall come down, I will know the uttermost of your matter.  23 And he commanded a centurion to keep Paul, and to let him have liberty, and that he should forbid none of his acquaintance to minister or come unto him.  24 And after certain days, when Felix came with his wife Drusilla, which was a Jewess, he sent for Paul, and heard him concerning the faith in Christ.  25 And as he reasoned of righteousness, temperance, and judgment to come, Felix trembled, and answered, Go thy way for this time; when I have a convenient season, I will call for thee.  26 He hoped also that money should have been given him of Paul, that he might loose him: wherefore he sent for him the oftener, and communed with him.  27 But after two years </a:t>
            </a:r>
            <a:r>
              <a:rPr lang="en-US" sz="2400" b="1" dirty="0" err="1">
                <a:solidFill>
                  <a:prstClr val="white"/>
                </a:solidFill>
                <a:latin typeface="Georgia" panose="02040502050405020303" pitchFamily="18" charset="0"/>
              </a:rPr>
              <a:t>Porcius</a:t>
            </a:r>
            <a:r>
              <a:rPr lang="en-US" sz="2400" b="1" dirty="0">
                <a:solidFill>
                  <a:prstClr val="white"/>
                </a:solidFill>
                <a:latin typeface="Georgia" panose="02040502050405020303" pitchFamily="18" charset="0"/>
              </a:rPr>
              <a:t> Festus came into Felix' room: and Felix, willing to shew the Jews a pleasure, left Paul bound.</a:t>
            </a:r>
          </a:p>
        </p:txBody>
      </p:sp>
    </p:spTree>
    <p:extLst>
      <p:ext uri="{BB962C8B-B14F-4D97-AF65-F5344CB8AC3E}">
        <p14:creationId xmlns:p14="http://schemas.microsoft.com/office/powerpoint/2010/main" val="32335231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2" y="1324662"/>
            <a:ext cx="12192000" cy="2123658"/>
          </a:xfrm>
          <a:prstGeom prst="rect">
            <a:avLst/>
          </a:prstGeom>
        </p:spPr>
        <p:txBody>
          <a:bodyPr wrap="square">
            <a:spAutoFit/>
          </a:bodyPr>
          <a:lstStyle/>
          <a:p>
            <a:pPr algn="ctr"/>
            <a:r>
              <a:rPr lang="en-US" sz="6600" b="1" dirty="0" smtClean="0">
                <a:solidFill>
                  <a:prstClr val="white"/>
                </a:solidFill>
                <a:latin typeface="Georgia" panose="02040502050405020303" pitchFamily="18" charset="0"/>
              </a:rPr>
              <a:t>Point </a:t>
            </a:r>
            <a:r>
              <a:rPr lang="en-US" sz="6600" b="1" dirty="0" smtClean="0">
                <a:solidFill>
                  <a:prstClr val="white"/>
                </a:solidFill>
                <a:latin typeface="Georgia" panose="02040502050405020303" pitchFamily="18" charset="0"/>
              </a:rPr>
              <a:t>#6: Understand</a:t>
            </a:r>
          </a:p>
          <a:p>
            <a:pPr algn="ctr"/>
            <a:r>
              <a:rPr lang="en-US" sz="6600" b="1" dirty="0" smtClean="0">
                <a:solidFill>
                  <a:prstClr val="white"/>
                </a:solidFill>
                <a:latin typeface="Georgia" panose="02040502050405020303" pitchFamily="18" charset="0"/>
              </a:rPr>
              <a:t>That Hell Is Real</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531272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2" y="1324662"/>
            <a:ext cx="12192000" cy="2123658"/>
          </a:xfrm>
          <a:prstGeom prst="rect">
            <a:avLst/>
          </a:prstGeom>
        </p:spPr>
        <p:txBody>
          <a:bodyPr wrap="square">
            <a:spAutoFit/>
          </a:bodyPr>
          <a:lstStyle/>
          <a:p>
            <a:pPr algn="ctr"/>
            <a:r>
              <a:rPr lang="en-US" sz="6600" b="1" dirty="0" smtClean="0">
                <a:solidFill>
                  <a:prstClr val="white"/>
                </a:solidFill>
                <a:latin typeface="Georgia" panose="02040502050405020303" pitchFamily="18" charset="0"/>
              </a:rPr>
              <a:t>Point </a:t>
            </a:r>
            <a:r>
              <a:rPr lang="en-US" sz="6600" b="1" dirty="0" smtClean="0">
                <a:solidFill>
                  <a:prstClr val="white"/>
                </a:solidFill>
                <a:latin typeface="Georgia" panose="02040502050405020303" pitchFamily="18" charset="0"/>
              </a:rPr>
              <a:t>#7: Hell Is A</a:t>
            </a:r>
          </a:p>
          <a:p>
            <a:pPr algn="ctr"/>
            <a:r>
              <a:rPr lang="en-US" sz="6600" b="1" dirty="0" smtClean="0">
                <a:solidFill>
                  <a:prstClr val="white"/>
                </a:solidFill>
                <a:latin typeface="Georgia" panose="02040502050405020303" pitchFamily="18" charset="0"/>
              </a:rPr>
              <a:t>Place Of Fire</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284774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0" y="127630"/>
            <a:ext cx="12192000" cy="553998"/>
          </a:xfrm>
          <a:prstGeom prst="rect">
            <a:avLst/>
          </a:prstGeom>
        </p:spPr>
        <p:txBody>
          <a:bodyPr wrap="square">
            <a:spAutoFit/>
          </a:bodyPr>
          <a:lstStyle/>
          <a:p>
            <a:pPr algn="ctr"/>
            <a:r>
              <a:rPr lang="en-US" sz="3000" b="1" dirty="0" smtClean="0">
                <a:solidFill>
                  <a:prstClr val="white"/>
                </a:solidFill>
                <a:latin typeface="Georgia" panose="02040502050405020303" pitchFamily="18" charset="0"/>
              </a:rPr>
              <a:t>Point </a:t>
            </a:r>
            <a:r>
              <a:rPr lang="en-US" sz="3000" b="1" dirty="0" smtClean="0">
                <a:solidFill>
                  <a:prstClr val="white"/>
                </a:solidFill>
                <a:latin typeface="Georgia" panose="02040502050405020303" pitchFamily="18" charset="0"/>
              </a:rPr>
              <a:t>#7: </a:t>
            </a:r>
            <a:r>
              <a:rPr lang="en-US" sz="3000" b="1" dirty="0" smtClean="0">
                <a:solidFill>
                  <a:prstClr val="white"/>
                </a:solidFill>
                <a:latin typeface="Georgia" panose="02040502050405020303" pitchFamily="18" charset="0"/>
              </a:rPr>
              <a:t>Do You Remember Felix From The Book Of Acts</a:t>
            </a:r>
            <a:endParaRPr lang="en-US" sz="3000" b="1" dirty="0">
              <a:solidFill>
                <a:prstClr val="white"/>
              </a:solidFill>
              <a:latin typeface="Georgia" panose="02040502050405020303" pitchFamily="18" charset="0"/>
            </a:endParaRPr>
          </a:p>
        </p:txBody>
      </p:sp>
      <p:sp>
        <p:nvSpPr>
          <p:cNvPr id="6" name="Rectangle 5"/>
          <p:cNvSpPr/>
          <p:nvPr/>
        </p:nvSpPr>
        <p:spPr>
          <a:xfrm>
            <a:off x="484908" y="1141530"/>
            <a:ext cx="11222183" cy="2554545"/>
          </a:xfrm>
          <a:prstGeom prst="rect">
            <a:avLst/>
          </a:prstGeom>
        </p:spPr>
        <p:txBody>
          <a:bodyPr wrap="square">
            <a:spAutoFit/>
          </a:bodyPr>
          <a:lstStyle/>
          <a:p>
            <a:pPr algn="just"/>
            <a:r>
              <a:rPr lang="en-US" sz="4000" b="1" dirty="0">
                <a:solidFill>
                  <a:prstClr val="white"/>
                </a:solidFill>
                <a:latin typeface="Georgia" panose="02040502050405020303" pitchFamily="18" charset="0"/>
              </a:rPr>
              <a:t>Matthew 12:40   For as Jonas was three days and three nights in the whale's belly; so shall the Son of man be three days and three nights in the heart of the earth.</a:t>
            </a:r>
          </a:p>
        </p:txBody>
      </p:sp>
    </p:spTree>
    <p:extLst>
      <p:ext uri="{BB962C8B-B14F-4D97-AF65-F5344CB8AC3E}">
        <p14:creationId xmlns:p14="http://schemas.microsoft.com/office/powerpoint/2010/main" val="35500340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0" y="127630"/>
            <a:ext cx="12192000" cy="553998"/>
          </a:xfrm>
          <a:prstGeom prst="rect">
            <a:avLst/>
          </a:prstGeom>
        </p:spPr>
        <p:txBody>
          <a:bodyPr wrap="square">
            <a:spAutoFit/>
          </a:bodyPr>
          <a:lstStyle/>
          <a:p>
            <a:pPr algn="ctr"/>
            <a:r>
              <a:rPr lang="en-US" sz="3000" b="1" dirty="0" smtClean="0">
                <a:solidFill>
                  <a:prstClr val="white"/>
                </a:solidFill>
                <a:latin typeface="Georgia" panose="02040502050405020303" pitchFamily="18" charset="0"/>
              </a:rPr>
              <a:t>Point #7: Do You Remember Felix From The Book Of Acts</a:t>
            </a:r>
            <a:endParaRPr lang="en-US" sz="3000" b="1" dirty="0">
              <a:solidFill>
                <a:prstClr val="white"/>
              </a:solidFill>
              <a:latin typeface="Georgia" panose="02040502050405020303" pitchFamily="18" charset="0"/>
            </a:endParaRPr>
          </a:p>
        </p:txBody>
      </p:sp>
      <p:sp>
        <p:nvSpPr>
          <p:cNvPr id="6" name="Rectangle 5"/>
          <p:cNvSpPr/>
          <p:nvPr/>
        </p:nvSpPr>
        <p:spPr>
          <a:xfrm>
            <a:off x="484908" y="938330"/>
            <a:ext cx="11222183" cy="5016758"/>
          </a:xfrm>
          <a:prstGeom prst="rect">
            <a:avLst/>
          </a:prstGeom>
        </p:spPr>
        <p:txBody>
          <a:bodyPr wrap="square">
            <a:spAutoFit/>
          </a:bodyPr>
          <a:lstStyle/>
          <a:p>
            <a:pPr algn="just"/>
            <a:r>
              <a:rPr lang="en-US" sz="4000" b="1" dirty="0">
                <a:solidFill>
                  <a:prstClr val="white"/>
                </a:solidFill>
                <a:latin typeface="Georgia" panose="02040502050405020303" pitchFamily="18" charset="0"/>
              </a:rPr>
              <a:t>Numbers 16:32-33   And the earth opened her mouth, and swallowed them up, and their houses, and all the men that appertained unto </a:t>
            </a:r>
            <a:r>
              <a:rPr lang="en-US" sz="4000" b="1" dirty="0" err="1">
                <a:solidFill>
                  <a:prstClr val="white"/>
                </a:solidFill>
                <a:latin typeface="Georgia" panose="02040502050405020303" pitchFamily="18" charset="0"/>
              </a:rPr>
              <a:t>Korah</a:t>
            </a:r>
            <a:r>
              <a:rPr lang="en-US" sz="4000" b="1" dirty="0">
                <a:solidFill>
                  <a:prstClr val="white"/>
                </a:solidFill>
                <a:latin typeface="Georgia" panose="02040502050405020303" pitchFamily="18" charset="0"/>
              </a:rPr>
              <a:t>, and all their goods.  33 They, and all that appertained to them, went down alive into the pit, and the earth closed upon them: and they perished from among the congregation.</a:t>
            </a:r>
          </a:p>
        </p:txBody>
      </p:sp>
    </p:spTree>
    <p:extLst>
      <p:ext uri="{BB962C8B-B14F-4D97-AF65-F5344CB8AC3E}">
        <p14:creationId xmlns:p14="http://schemas.microsoft.com/office/powerpoint/2010/main" val="22563874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356218"/>
            <a:ext cx="12192000" cy="1344022"/>
          </a:xfrm>
          <a:prstGeom prst="rect">
            <a:avLst/>
          </a:prstGeom>
        </p:spPr>
        <p:txBody>
          <a:bodyPr wrap="square">
            <a:spAutoFit/>
          </a:bodyPr>
          <a:lstStyle/>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DO NOT DELAY</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0" y="127630"/>
            <a:ext cx="12192000" cy="553998"/>
          </a:xfrm>
          <a:prstGeom prst="rect">
            <a:avLst/>
          </a:prstGeom>
        </p:spPr>
        <p:txBody>
          <a:bodyPr wrap="square">
            <a:spAutoFit/>
          </a:bodyPr>
          <a:lstStyle/>
          <a:p>
            <a:pPr algn="ctr"/>
            <a:r>
              <a:rPr lang="en-US" sz="3000" b="1" dirty="0" smtClean="0">
                <a:solidFill>
                  <a:prstClr val="white"/>
                </a:solidFill>
                <a:latin typeface="Georgia" panose="02040502050405020303" pitchFamily="18" charset="0"/>
              </a:rPr>
              <a:t>Point #7: Do You Remember Felix From The Book Of Acts</a:t>
            </a:r>
            <a:endParaRPr lang="en-US" sz="3000" b="1" dirty="0">
              <a:solidFill>
                <a:prstClr val="white"/>
              </a:solidFill>
              <a:latin typeface="Georgia" panose="02040502050405020303" pitchFamily="18" charset="0"/>
            </a:endParaRPr>
          </a:p>
        </p:txBody>
      </p:sp>
      <p:sp>
        <p:nvSpPr>
          <p:cNvPr id="6" name="Rectangle 5"/>
          <p:cNvSpPr/>
          <p:nvPr/>
        </p:nvSpPr>
        <p:spPr>
          <a:xfrm>
            <a:off x="484908" y="1281230"/>
            <a:ext cx="11222183" cy="1938992"/>
          </a:xfrm>
          <a:prstGeom prst="rect">
            <a:avLst/>
          </a:prstGeom>
        </p:spPr>
        <p:txBody>
          <a:bodyPr wrap="square">
            <a:spAutoFit/>
          </a:bodyPr>
          <a:lstStyle/>
          <a:p>
            <a:pPr algn="just"/>
            <a:r>
              <a:rPr lang="en-US" sz="4000" b="1" dirty="0">
                <a:solidFill>
                  <a:prstClr val="white"/>
                </a:solidFill>
                <a:latin typeface="Georgia" panose="02040502050405020303" pitchFamily="18" charset="0"/>
              </a:rPr>
              <a:t>Psalm 9:17   The wicked shall be turned into hell, and all the nations that forget God.</a:t>
            </a:r>
          </a:p>
        </p:txBody>
      </p:sp>
    </p:spTree>
    <p:extLst>
      <p:ext uri="{BB962C8B-B14F-4D97-AF65-F5344CB8AC3E}">
        <p14:creationId xmlns:p14="http://schemas.microsoft.com/office/powerpoint/2010/main" val="5146498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2" y="1324662"/>
            <a:ext cx="12192000" cy="4154984"/>
          </a:xfrm>
          <a:prstGeom prst="rect">
            <a:avLst/>
          </a:prstGeom>
        </p:spPr>
        <p:txBody>
          <a:bodyPr wrap="square">
            <a:spAutoFit/>
          </a:bodyPr>
          <a:lstStyle/>
          <a:p>
            <a:pPr algn="ctr"/>
            <a:r>
              <a:rPr lang="en-US" sz="6600" b="1" dirty="0" smtClean="0">
                <a:solidFill>
                  <a:prstClr val="white"/>
                </a:solidFill>
                <a:latin typeface="Georgia" panose="02040502050405020303" pitchFamily="18" charset="0"/>
              </a:rPr>
              <a:t>Point </a:t>
            </a:r>
            <a:r>
              <a:rPr lang="en-US" sz="6600" b="1" dirty="0" smtClean="0">
                <a:solidFill>
                  <a:prstClr val="white"/>
                </a:solidFill>
                <a:latin typeface="Georgia" panose="02040502050405020303" pitchFamily="18" charset="0"/>
              </a:rPr>
              <a:t>#8: Why Is It So Dangerous To Keep Waiting To Accept</a:t>
            </a:r>
          </a:p>
          <a:p>
            <a:pPr algn="ctr"/>
            <a:r>
              <a:rPr lang="en-US" sz="6600" b="1" dirty="0" smtClean="0">
                <a:solidFill>
                  <a:prstClr val="white"/>
                </a:solidFill>
                <a:latin typeface="Georgia" panose="02040502050405020303" pitchFamily="18" charset="0"/>
              </a:rPr>
              <a:t>Jesus?</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140005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2" y="1324662"/>
            <a:ext cx="12192000" cy="3139321"/>
          </a:xfrm>
          <a:prstGeom prst="rect">
            <a:avLst/>
          </a:prstGeom>
        </p:spPr>
        <p:txBody>
          <a:bodyPr wrap="square">
            <a:spAutoFit/>
          </a:bodyPr>
          <a:lstStyle/>
          <a:p>
            <a:pPr algn="ctr"/>
            <a:r>
              <a:rPr lang="en-US" sz="6600" b="1" dirty="0" smtClean="0">
                <a:solidFill>
                  <a:prstClr val="white"/>
                </a:solidFill>
                <a:latin typeface="Georgia" panose="02040502050405020303" pitchFamily="18" charset="0"/>
              </a:rPr>
              <a:t>Point </a:t>
            </a:r>
            <a:r>
              <a:rPr lang="en-US" sz="6600" b="1" dirty="0" smtClean="0">
                <a:solidFill>
                  <a:prstClr val="white"/>
                </a:solidFill>
                <a:latin typeface="Georgia" panose="02040502050405020303" pitchFamily="18" charset="0"/>
              </a:rPr>
              <a:t>#9: There’s</a:t>
            </a:r>
          </a:p>
          <a:p>
            <a:pPr algn="ctr"/>
            <a:r>
              <a:rPr lang="en-US" sz="6600" b="1" dirty="0" smtClean="0">
                <a:solidFill>
                  <a:prstClr val="white"/>
                </a:solidFill>
                <a:latin typeface="Georgia" panose="02040502050405020303" pitchFamily="18" charset="0"/>
              </a:rPr>
              <a:t>DANGER In Missing</a:t>
            </a:r>
          </a:p>
          <a:p>
            <a:pPr algn="ctr"/>
            <a:r>
              <a:rPr lang="en-US" sz="6600" b="1" dirty="0" smtClean="0">
                <a:solidFill>
                  <a:prstClr val="white"/>
                </a:solidFill>
                <a:latin typeface="Georgia" panose="02040502050405020303" pitchFamily="18" charset="0"/>
              </a:rPr>
              <a:t>Out On Heaven</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7037090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0" y="127630"/>
            <a:ext cx="12192000" cy="553998"/>
          </a:xfrm>
          <a:prstGeom prst="rect">
            <a:avLst/>
          </a:prstGeom>
        </p:spPr>
        <p:txBody>
          <a:bodyPr wrap="square">
            <a:spAutoFit/>
          </a:bodyPr>
          <a:lstStyle/>
          <a:p>
            <a:pPr algn="ctr"/>
            <a:r>
              <a:rPr lang="en-US" sz="3000" b="1" dirty="0" smtClean="0">
                <a:solidFill>
                  <a:prstClr val="white"/>
                </a:solidFill>
                <a:latin typeface="Georgia" panose="02040502050405020303" pitchFamily="18" charset="0"/>
              </a:rPr>
              <a:t>Point </a:t>
            </a:r>
            <a:r>
              <a:rPr lang="en-US" sz="3000" b="1" dirty="0" smtClean="0">
                <a:solidFill>
                  <a:prstClr val="white"/>
                </a:solidFill>
                <a:latin typeface="Georgia" panose="02040502050405020303" pitchFamily="18" charset="0"/>
              </a:rPr>
              <a:t>#10: There’s DANGER In Missing Out On Heaven</a:t>
            </a:r>
            <a:endParaRPr lang="en-US" sz="3000" b="1" dirty="0">
              <a:solidFill>
                <a:prstClr val="white"/>
              </a:solidFill>
              <a:latin typeface="Georgia" panose="02040502050405020303" pitchFamily="18" charset="0"/>
            </a:endParaRPr>
          </a:p>
        </p:txBody>
      </p:sp>
      <p:sp>
        <p:nvSpPr>
          <p:cNvPr id="6" name="Rectangle 5"/>
          <p:cNvSpPr/>
          <p:nvPr/>
        </p:nvSpPr>
        <p:spPr>
          <a:xfrm>
            <a:off x="484908" y="836287"/>
            <a:ext cx="11222183"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John 14:1-3   Let not your heart be troubled: ye believe in God, believe also in me.  2 In my Father's house are many mansions: if it were not so, I would have told you. I go to prepare a place for you.  3 And if I go and prepare a place for you, I will come again, and receive you unto myself; that where I am, there ye may be also.</a:t>
            </a:r>
          </a:p>
        </p:txBody>
      </p:sp>
    </p:spTree>
    <p:extLst>
      <p:ext uri="{BB962C8B-B14F-4D97-AF65-F5344CB8AC3E}">
        <p14:creationId xmlns:p14="http://schemas.microsoft.com/office/powerpoint/2010/main" val="28583732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2" y="1324662"/>
            <a:ext cx="12192000" cy="3139321"/>
          </a:xfrm>
          <a:prstGeom prst="rect">
            <a:avLst/>
          </a:prstGeom>
        </p:spPr>
        <p:txBody>
          <a:bodyPr wrap="square">
            <a:spAutoFit/>
          </a:bodyPr>
          <a:lstStyle/>
          <a:p>
            <a:pPr algn="ctr"/>
            <a:r>
              <a:rPr lang="en-US" sz="6600" b="1" dirty="0" smtClean="0">
                <a:solidFill>
                  <a:prstClr val="white"/>
                </a:solidFill>
                <a:latin typeface="Georgia" panose="02040502050405020303" pitchFamily="18" charset="0"/>
              </a:rPr>
              <a:t>Point </a:t>
            </a:r>
            <a:r>
              <a:rPr lang="en-US" sz="6600" b="1" dirty="0" smtClean="0">
                <a:solidFill>
                  <a:prstClr val="white"/>
                </a:solidFill>
                <a:latin typeface="Georgia" panose="02040502050405020303" pitchFamily="18" charset="0"/>
              </a:rPr>
              <a:t>#10: There’s DANGER In A</a:t>
            </a:r>
          </a:p>
          <a:p>
            <a:pPr algn="ctr"/>
            <a:r>
              <a:rPr lang="en-US" sz="6600" b="1" dirty="0" smtClean="0">
                <a:solidFill>
                  <a:prstClr val="white"/>
                </a:solidFill>
                <a:latin typeface="Georgia" panose="02040502050405020303" pitchFamily="18" charset="0"/>
              </a:rPr>
              <a:t>Sudden Death</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455303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2" y="1324662"/>
            <a:ext cx="12192000" cy="3139321"/>
          </a:xfrm>
          <a:prstGeom prst="rect">
            <a:avLst/>
          </a:prstGeom>
        </p:spPr>
        <p:txBody>
          <a:bodyPr wrap="square">
            <a:spAutoFit/>
          </a:bodyPr>
          <a:lstStyle/>
          <a:p>
            <a:pPr algn="ctr"/>
            <a:r>
              <a:rPr lang="en-US" sz="6600" b="1" dirty="0" smtClean="0">
                <a:solidFill>
                  <a:prstClr val="white"/>
                </a:solidFill>
                <a:latin typeface="Georgia" panose="02040502050405020303" pitchFamily="18" charset="0"/>
              </a:rPr>
              <a:t>Point #</a:t>
            </a:r>
            <a:r>
              <a:rPr lang="en-US" sz="6600" b="1" dirty="0" smtClean="0">
                <a:solidFill>
                  <a:prstClr val="white"/>
                </a:solidFill>
                <a:latin typeface="Georgia" panose="02040502050405020303" pitchFamily="18" charset="0"/>
              </a:rPr>
              <a:t>11: Stop The Unbelief And Start Believing Right Now</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2985085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0" y="127630"/>
            <a:ext cx="12192000" cy="553998"/>
          </a:xfrm>
          <a:prstGeom prst="rect">
            <a:avLst/>
          </a:prstGeom>
        </p:spPr>
        <p:txBody>
          <a:bodyPr wrap="square">
            <a:spAutoFit/>
          </a:bodyPr>
          <a:lstStyle/>
          <a:p>
            <a:pPr algn="ctr"/>
            <a:r>
              <a:rPr lang="en-US" sz="3000" b="1" dirty="0" smtClean="0">
                <a:solidFill>
                  <a:prstClr val="white"/>
                </a:solidFill>
                <a:latin typeface="Georgia" panose="02040502050405020303" pitchFamily="18" charset="0"/>
              </a:rPr>
              <a:t>Point #</a:t>
            </a:r>
            <a:r>
              <a:rPr lang="en-US" sz="3000" b="1" dirty="0" smtClean="0">
                <a:solidFill>
                  <a:prstClr val="white"/>
                </a:solidFill>
                <a:latin typeface="Georgia" panose="02040502050405020303" pitchFamily="18" charset="0"/>
              </a:rPr>
              <a:t>11: Stop The Unbelief And Start Believing Right Now</a:t>
            </a:r>
            <a:endParaRPr lang="en-US" sz="3000" b="1" dirty="0">
              <a:solidFill>
                <a:prstClr val="white"/>
              </a:solidFill>
              <a:latin typeface="Georgia" panose="02040502050405020303" pitchFamily="18" charset="0"/>
            </a:endParaRPr>
          </a:p>
        </p:txBody>
      </p:sp>
      <p:sp>
        <p:nvSpPr>
          <p:cNvPr id="6" name="Rectangle 5"/>
          <p:cNvSpPr/>
          <p:nvPr/>
        </p:nvSpPr>
        <p:spPr>
          <a:xfrm>
            <a:off x="484908" y="1166487"/>
            <a:ext cx="11222183" cy="1938992"/>
          </a:xfrm>
          <a:prstGeom prst="rect">
            <a:avLst/>
          </a:prstGeom>
        </p:spPr>
        <p:txBody>
          <a:bodyPr wrap="square">
            <a:spAutoFit/>
          </a:bodyPr>
          <a:lstStyle/>
          <a:p>
            <a:pPr algn="just"/>
            <a:r>
              <a:rPr lang="en-US" sz="4000" b="1" dirty="0">
                <a:solidFill>
                  <a:prstClr val="white"/>
                </a:solidFill>
                <a:latin typeface="Georgia" panose="02040502050405020303" pitchFamily="18" charset="0"/>
              </a:rPr>
              <a:t>Mark 16:16   He that believeth and is baptized shall be saved; but he that believeth not shall be damned.</a:t>
            </a:r>
          </a:p>
        </p:txBody>
      </p:sp>
    </p:spTree>
    <p:extLst>
      <p:ext uri="{BB962C8B-B14F-4D97-AF65-F5344CB8AC3E}">
        <p14:creationId xmlns:p14="http://schemas.microsoft.com/office/powerpoint/2010/main" val="19971426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0" y="127630"/>
            <a:ext cx="12192000" cy="553998"/>
          </a:xfrm>
          <a:prstGeom prst="rect">
            <a:avLst/>
          </a:prstGeom>
        </p:spPr>
        <p:txBody>
          <a:bodyPr wrap="square">
            <a:spAutoFit/>
          </a:bodyPr>
          <a:lstStyle/>
          <a:p>
            <a:pPr algn="ctr"/>
            <a:r>
              <a:rPr lang="en-US" sz="3000" b="1" dirty="0" smtClean="0">
                <a:solidFill>
                  <a:prstClr val="white"/>
                </a:solidFill>
                <a:latin typeface="Georgia" panose="02040502050405020303" pitchFamily="18" charset="0"/>
              </a:rPr>
              <a:t>Point #11: Stop The Unbelief And Start Believing Right Now</a:t>
            </a:r>
            <a:endParaRPr lang="en-US" sz="3000" b="1" dirty="0">
              <a:solidFill>
                <a:prstClr val="white"/>
              </a:solidFill>
              <a:latin typeface="Georgia" panose="02040502050405020303" pitchFamily="18" charset="0"/>
            </a:endParaRPr>
          </a:p>
        </p:txBody>
      </p:sp>
      <p:sp>
        <p:nvSpPr>
          <p:cNvPr id="6" name="Rectangle 5"/>
          <p:cNvSpPr/>
          <p:nvPr/>
        </p:nvSpPr>
        <p:spPr>
          <a:xfrm>
            <a:off x="484908" y="1166487"/>
            <a:ext cx="11222183" cy="1938992"/>
          </a:xfrm>
          <a:prstGeom prst="rect">
            <a:avLst/>
          </a:prstGeom>
        </p:spPr>
        <p:txBody>
          <a:bodyPr wrap="square">
            <a:spAutoFit/>
          </a:bodyPr>
          <a:lstStyle/>
          <a:p>
            <a:pPr algn="just"/>
            <a:r>
              <a:rPr lang="en-US" sz="4000" b="1" dirty="0">
                <a:solidFill>
                  <a:prstClr val="white"/>
                </a:solidFill>
                <a:latin typeface="Georgia" panose="02040502050405020303" pitchFamily="18" charset="0"/>
              </a:rPr>
              <a:t>John 3:15   That whosoever believeth in him should not perish, but have eternal life.</a:t>
            </a:r>
          </a:p>
        </p:txBody>
      </p:sp>
    </p:spTree>
    <p:extLst>
      <p:ext uri="{BB962C8B-B14F-4D97-AF65-F5344CB8AC3E}">
        <p14:creationId xmlns:p14="http://schemas.microsoft.com/office/powerpoint/2010/main" val="2542233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0" y="127630"/>
            <a:ext cx="12192000" cy="553998"/>
          </a:xfrm>
          <a:prstGeom prst="rect">
            <a:avLst/>
          </a:prstGeom>
        </p:spPr>
        <p:txBody>
          <a:bodyPr wrap="square">
            <a:spAutoFit/>
          </a:bodyPr>
          <a:lstStyle/>
          <a:p>
            <a:pPr algn="ctr"/>
            <a:r>
              <a:rPr lang="en-US" sz="3000" b="1" dirty="0" smtClean="0">
                <a:solidFill>
                  <a:prstClr val="white"/>
                </a:solidFill>
                <a:latin typeface="Georgia" panose="02040502050405020303" pitchFamily="18" charset="0"/>
              </a:rPr>
              <a:t>Point #11: Stop The Unbelief And Start Believing Right Now</a:t>
            </a:r>
            <a:endParaRPr lang="en-US" sz="3000" b="1" dirty="0">
              <a:solidFill>
                <a:prstClr val="white"/>
              </a:solidFill>
              <a:latin typeface="Georgia" panose="02040502050405020303" pitchFamily="18" charset="0"/>
            </a:endParaRPr>
          </a:p>
        </p:txBody>
      </p:sp>
      <p:sp>
        <p:nvSpPr>
          <p:cNvPr id="6" name="Rectangle 5"/>
          <p:cNvSpPr/>
          <p:nvPr/>
        </p:nvSpPr>
        <p:spPr>
          <a:xfrm>
            <a:off x="484908" y="783985"/>
            <a:ext cx="11222183" cy="5509200"/>
          </a:xfrm>
          <a:prstGeom prst="rect">
            <a:avLst/>
          </a:prstGeom>
        </p:spPr>
        <p:txBody>
          <a:bodyPr wrap="square">
            <a:spAutoFit/>
          </a:bodyPr>
          <a:lstStyle/>
          <a:p>
            <a:pPr algn="just"/>
            <a:r>
              <a:rPr lang="en-US" sz="3200" b="1" dirty="0">
                <a:solidFill>
                  <a:prstClr val="white"/>
                </a:solidFill>
                <a:latin typeface="Georgia" panose="02040502050405020303" pitchFamily="18" charset="0"/>
              </a:rPr>
              <a:t>John 10:25-30   Jesus answered them, I told you, and ye believed not: the works that I do in my Father's name, they bear witness of me.  26 But ye believe not, because ye are not of my sheep, as I said unto you.  27 My sheep hear my voice, and I know them, and they follow me:  28 And I give unto them eternal life; and they shall never perish, neither shall any man pluck them out of my hand.  29 My Father, which gave them me, is greater than all; and no man is able to pluck them out of my Father's hand.  30 I and my Father are one.</a:t>
            </a:r>
          </a:p>
        </p:txBody>
      </p:sp>
    </p:spTree>
    <p:extLst>
      <p:ext uri="{BB962C8B-B14F-4D97-AF65-F5344CB8AC3E}">
        <p14:creationId xmlns:p14="http://schemas.microsoft.com/office/powerpoint/2010/main" val="29776329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376489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2" y="1324662"/>
            <a:ext cx="12192000" cy="2123658"/>
          </a:xfrm>
          <a:prstGeom prst="rect">
            <a:avLst/>
          </a:prstGeom>
        </p:spPr>
        <p:txBody>
          <a:bodyPr wrap="square">
            <a:spAutoFit/>
          </a:bodyPr>
          <a:lstStyle/>
          <a:p>
            <a:pPr algn="ctr"/>
            <a:r>
              <a:rPr lang="en-US" sz="6600" b="1" dirty="0" smtClean="0">
                <a:solidFill>
                  <a:prstClr val="white"/>
                </a:solidFill>
                <a:latin typeface="Georgia" panose="02040502050405020303" pitchFamily="18" charset="0"/>
              </a:rPr>
              <a:t>Point #1: </a:t>
            </a:r>
            <a:r>
              <a:rPr lang="en-US" sz="6600" b="1" dirty="0" smtClean="0">
                <a:solidFill>
                  <a:prstClr val="white"/>
                </a:solidFill>
                <a:latin typeface="Georgia" panose="02040502050405020303" pitchFamily="18" charset="0"/>
              </a:rPr>
              <a:t>We Don’t</a:t>
            </a:r>
          </a:p>
          <a:p>
            <a:pPr algn="ctr"/>
            <a:r>
              <a:rPr lang="en-US" sz="6600" b="1" dirty="0" smtClean="0">
                <a:solidFill>
                  <a:prstClr val="white"/>
                </a:solidFill>
                <a:latin typeface="Georgia" panose="02040502050405020303" pitchFamily="18" charset="0"/>
              </a:rPr>
              <a:t>Have Much Time</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265118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schemeClr val="bg1"/>
                </a:solidFill>
                <a:effectLst>
                  <a:glow rad="127000">
                    <a:schemeClr val="bg1">
                      <a:lumMod val="85000"/>
                      <a:alpha val="40000"/>
                    </a:schemeClr>
                  </a:glow>
                </a:effectLst>
                <a:latin typeface="Georgia" panose="02040502050405020303" pitchFamily="18" charset="0"/>
              </a:rPr>
              <a:t>True Words Christian Church</a:t>
            </a:r>
            <a:endParaRPr lang="en-US" sz="2000" b="1" dirty="0">
              <a:solidFill>
                <a:schemeClr val="bg1"/>
              </a:solidFill>
              <a:effectLst>
                <a:glow rad="127000">
                  <a:schemeClr val="bg1">
                    <a:lumMod val="85000"/>
                    <a:alpha val="40000"/>
                  </a:schemeClr>
                </a:glow>
              </a:effectLst>
              <a:latin typeface="Georgia" panose="02040502050405020303" pitchFamily="18" charset="0"/>
            </a:endParaRPr>
          </a:p>
        </p:txBody>
      </p:sp>
      <p:sp>
        <p:nvSpPr>
          <p:cNvPr id="5" name="Rectangle 4"/>
          <p:cNvSpPr/>
          <p:nvPr/>
        </p:nvSpPr>
        <p:spPr>
          <a:xfrm>
            <a:off x="0" y="127630"/>
            <a:ext cx="12192000" cy="553998"/>
          </a:xfrm>
          <a:prstGeom prst="rect">
            <a:avLst/>
          </a:prstGeom>
        </p:spPr>
        <p:txBody>
          <a:bodyPr wrap="square">
            <a:spAutoFit/>
          </a:bodyPr>
          <a:lstStyle/>
          <a:p>
            <a:pPr algn="ctr"/>
            <a:r>
              <a:rPr lang="en-US" sz="3000" b="1" dirty="0" smtClean="0">
                <a:solidFill>
                  <a:schemeClr val="bg1"/>
                </a:solidFill>
                <a:latin typeface="Georgia" panose="02040502050405020303" pitchFamily="18" charset="0"/>
              </a:rPr>
              <a:t>Point #1: We Don’t Have Much Time</a:t>
            </a:r>
            <a:endParaRPr lang="en-US" sz="3000" b="1" dirty="0">
              <a:solidFill>
                <a:schemeClr val="bg1"/>
              </a:solidFill>
              <a:latin typeface="Georgia" panose="02040502050405020303" pitchFamily="18" charset="0"/>
            </a:endParaRPr>
          </a:p>
        </p:txBody>
      </p:sp>
      <p:sp>
        <p:nvSpPr>
          <p:cNvPr id="6" name="Rectangle 5"/>
          <p:cNvSpPr/>
          <p:nvPr/>
        </p:nvSpPr>
        <p:spPr>
          <a:xfrm>
            <a:off x="484908" y="701677"/>
            <a:ext cx="11222183" cy="5693866"/>
          </a:xfrm>
          <a:prstGeom prst="rect">
            <a:avLst/>
          </a:prstGeom>
        </p:spPr>
        <p:txBody>
          <a:bodyPr wrap="square">
            <a:spAutoFit/>
          </a:bodyPr>
          <a:lstStyle/>
          <a:p>
            <a:pPr algn="just"/>
            <a:r>
              <a:rPr lang="en-US" sz="2600" b="1" dirty="0">
                <a:solidFill>
                  <a:schemeClr val="bg1"/>
                </a:solidFill>
                <a:latin typeface="Georgia" panose="02040502050405020303" pitchFamily="18" charset="0"/>
              </a:rPr>
              <a:t>Luke </a:t>
            </a:r>
            <a:r>
              <a:rPr lang="en-US" sz="2600" b="1" dirty="0" smtClean="0">
                <a:solidFill>
                  <a:schemeClr val="bg1"/>
                </a:solidFill>
                <a:latin typeface="Georgia" panose="02040502050405020303" pitchFamily="18" charset="0"/>
              </a:rPr>
              <a:t>16:20-31   20 </a:t>
            </a:r>
            <a:r>
              <a:rPr lang="en-US" sz="2600" b="1" dirty="0">
                <a:solidFill>
                  <a:schemeClr val="bg1"/>
                </a:solidFill>
                <a:latin typeface="Georgia" panose="02040502050405020303" pitchFamily="18" charset="0"/>
              </a:rPr>
              <a:t>And there was a certain beggar named Lazarus, which was laid at his gate, full of sores, 21 And desiring to be fed with the crumbs which fell from the rich man's table: moreover the dogs came and licked his sores. 22 And it came to pass, that the beggar died, and was carried by the angels into Abraham's bosom: the rich man also died, and was buried; 23 And in hell he lift up his eyes, being in torments, and </a:t>
            </a:r>
            <a:r>
              <a:rPr lang="en-US" sz="2600" b="1" dirty="0" err="1">
                <a:solidFill>
                  <a:schemeClr val="bg1"/>
                </a:solidFill>
                <a:latin typeface="Georgia" panose="02040502050405020303" pitchFamily="18" charset="0"/>
              </a:rPr>
              <a:t>seeth</a:t>
            </a:r>
            <a:r>
              <a:rPr lang="en-US" sz="2600" b="1" dirty="0">
                <a:solidFill>
                  <a:schemeClr val="bg1"/>
                </a:solidFill>
                <a:latin typeface="Georgia" panose="02040502050405020303" pitchFamily="18" charset="0"/>
              </a:rPr>
              <a:t> Abraham afar off, and Lazarus in his bosom. 24 And he cried and said, Father Abraham, have mercy on me, and send Lazarus, that he may dip the tip of his finger in water, and cool my tongue; for I am tormented in this flame. 25 But Abraham said, Son, remember that thou in thy lifetime receivedst thy good things, and likewise Lazarus evil things: but now he is comforted, and thou art tormented</a:t>
            </a:r>
            <a:r>
              <a:rPr lang="en-US" sz="2600" b="1" dirty="0" smtClean="0">
                <a:solidFill>
                  <a:schemeClr val="bg1"/>
                </a:solidFill>
                <a:latin typeface="Georgia" panose="02040502050405020303" pitchFamily="18" charset="0"/>
              </a:rPr>
              <a:t>.</a:t>
            </a:r>
            <a:endParaRPr lang="en-US" sz="26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30525003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0" y="127630"/>
            <a:ext cx="12192000" cy="553998"/>
          </a:xfrm>
          <a:prstGeom prst="rect">
            <a:avLst/>
          </a:prstGeom>
        </p:spPr>
        <p:txBody>
          <a:bodyPr wrap="square">
            <a:spAutoFit/>
          </a:bodyPr>
          <a:lstStyle/>
          <a:p>
            <a:pPr algn="ctr"/>
            <a:r>
              <a:rPr lang="en-US" sz="3000" b="1" dirty="0" smtClean="0">
                <a:solidFill>
                  <a:prstClr val="white"/>
                </a:solidFill>
                <a:latin typeface="Georgia" panose="02040502050405020303" pitchFamily="18" charset="0"/>
              </a:rPr>
              <a:t>Point #1: We Don’t Have Much Time</a:t>
            </a:r>
            <a:endParaRPr lang="en-US" sz="3000" b="1" dirty="0">
              <a:solidFill>
                <a:prstClr val="white"/>
              </a:solidFill>
              <a:latin typeface="Georgia" panose="02040502050405020303" pitchFamily="18" charset="0"/>
            </a:endParaRPr>
          </a:p>
        </p:txBody>
      </p:sp>
      <p:sp>
        <p:nvSpPr>
          <p:cNvPr id="6" name="Rectangle 5"/>
          <p:cNvSpPr/>
          <p:nvPr/>
        </p:nvSpPr>
        <p:spPr>
          <a:xfrm>
            <a:off x="484908" y="826236"/>
            <a:ext cx="11222183" cy="5262979"/>
          </a:xfrm>
          <a:prstGeom prst="rect">
            <a:avLst/>
          </a:prstGeom>
        </p:spPr>
        <p:txBody>
          <a:bodyPr wrap="square">
            <a:spAutoFit/>
          </a:bodyPr>
          <a:lstStyle/>
          <a:p>
            <a:pPr algn="just"/>
            <a:r>
              <a:rPr lang="en-US" sz="2800" b="1" dirty="0" smtClean="0">
                <a:solidFill>
                  <a:prstClr val="white"/>
                </a:solidFill>
                <a:latin typeface="Georgia" panose="02040502050405020303" pitchFamily="18" charset="0"/>
              </a:rPr>
              <a:t>26 </a:t>
            </a:r>
            <a:r>
              <a:rPr lang="en-US" sz="2800" b="1" dirty="0">
                <a:solidFill>
                  <a:prstClr val="white"/>
                </a:solidFill>
                <a:latin typeface="Georgia" panose="02040502050405020303" pitchFamily="18" charset="0"/>
              </a:rPr>
              <a:t>And beside all this, between us and you there is a great gulf fixed: so that they which would pass from hence to you cannot; neither can they pass to us, that would come from thence. </a:t>
            </a:r>
            <a:r>
              <a:rPr lang="en-US" sz="2800" b="1" dirty="0">
                <a:solidFill>
                  <a:prstClr val="white"/>
                </a:solidFill>
                <a:latin typeface="Georgia" panose="02040502050405020303" pitchFamily="18" charset="0"/>
              </a:rPr>
              <a:t>27 Then he said, I pray thee therefore, father, that thou </a:t>
            </a:r>
            <a:r>
              <a:rPr lang="en-US" sz="2800" b="1" dirty="0" err="1">
                <a:solidFill>
                  <a:prstClr val="white"/>
                </a:solidFill>
                <a:latin typeface="Georgia" panose="02040502050405020303" pitchFamily="18" charset="0"/>
              </a:rPr>
              <a:t>wouldest</a:t>
            </a:r>
            <a:r>
              <a:rPr lang="en-US" sz="2800" b="1" dirty="0">
                <a:solidFill>
                  <a:prstClr val="white"/>
                </a:solidFill>
                <a:latin typeface="Georgia" panose="02040502050405020303" pitchFamily="18" charset="0"/>
              </a:rPr>
              <a:t> send him to my father's house: 28 For I have five brethren; that he may testify unto them, lest they also come into this place of torment. 29 Abraham </a:t>
            </a:r>
            <a:r>
              <a:rPr lang="en-US" sz="2800" b="1" dirty="0" err="1">
                <a:solidFill>
                  <a:prstClr val="white"/>
                </a:solidFill>
                <a:latin typeface="Georgia" panose="02040502050405020303" pitchFamily="18" charset="0"/>
              </a:rPr>
              <a:t>saith</a:t>
            </a:r>
            <a:r>
              <a:rPr lang="en-US" sz="2800" b="1" dirty="0">
                <a:solidFill>
                  <a:prstClr val="white"/>
                </a:solidFill>
                <a:latin typeface="Georgia" panose="02040502050405020303" pitchFamily="18" charset="0"/>
              </a:rPr>
              <a:t> unto him, They have Moses and the prophets; let them hear them. 30 And he said, Nay, father Abraham: but if one went unto them from the dead, they will repent. 31 And he said unto him, If they hear not Moses and the prophets, neither will they be persuaded, though one rose from the dead.</a:t>
            </a:r>
          </a:p>
        </p:txBody>
      </p:sp>
    </p:spTree>
    <p:extLst>
      <p:ext uri="{BB962C8B-B14F-4D97-AF65-F5344CB8AC3E}">
        <p14:creationId xmlns:p14="http://schemas.microsoft.com/office/powerpoint/2010/main" val="36176561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2" y="1324662"/>
            <a:ext cx="12192000" cy="3139321"/>
          </a:xfrm>
          <a:prstGeom prst="rect">
            <a:avLst/>
          </a:prstGeom>
        </p:spPr>
        <p:txBody>
          <a:bodyPr wrap="square">
            <a:spAutoFit/>
          </a:bodyPr>
          <a:lstStyle/>
          <a:p>
            <a:pPr algn="ctr"/>
            <a:r>
              <a:rPr lang="en-US" sz="6600" b="1" dirty="0" smtClean="0">
                <a:solidFill>
                  <a:prstClr val="white"/>
                </a:solidFill>
                <a:latin typeface="Georgia" panose="02040502050405020303" pitchFamily="18" charset="0"/>
              </a:rPr>
              <a:t>Point </a:t>
            </a:r>
            <a:r>
              <a:rPr lang="en-US" sz="6600" b="1" dirty="0" smtClean="0">
                <a:solidFill>
                  <a:prstClr val="white"/>
                </a:solidFill>
                <a:latin typeface="Georgia" panose="02040502050405020303" pitchFamily="18" charset="0"/>
              </a:rPr>
              <a:t>#2: I’ll Accept</a:t>
            </a:r>
          </a:p>
          <a:p>
            <a:pPr algn="ctr"/>
            <a:r>
              <a:rPr lang="en-US" sz="6600" b="1" dirty="0" smtClean="0">
                <a:solidFill>
                  <a:prstClr val="white"/>
                </a:solidFill>
                <a:latin typeface="Georgia" panose="02040502050405020303" pitchFamily="18" charset="0"/>
              </a:rPr>
              <a:t>Jesus Some Other</a:t>
            </a:r>
          </a:p>
          <a:p>
            <a:pPr algn="ctr"/>
            <a:r>
              <a:rPr lang="en-US" sz="6600" b="1" dirty="0" smtClean="0">
                <a:solidFill>
                  <a:prstClr val="white"/>
                </a:solidFill>
                <a:latin typeface="Georgia" panose="02040502050405020303" pitchFamily="18" charset="0"/>
              </a:rPr>
              <a:t>Time</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0004168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0" y="127630"/>
            <a:ext cx="12192000" cy="553998"/>
          </a:xfrm>
          <a:prstGeom prst="rect">
            <a:avLst/>
          </a:prstGeom>
        </p:spPr>
        <p:txBody>
          <a:bodyPr wrap="square">
            <a:spAutoFit/>
          </a:bodyPr>
          <a:lstStyle/>
          <a:p>
            <a:pPr algn="ctr"/>
            <a:r>
              <a:rPr lang="en-US" sz="3000" b="1" dirty="0" smtClean="0">
                <a:solidFill>
                  <a:prstClr val="white"/>
                </a:solidFill>
                <a:latin typeface="Georgia" panose="02040502050405020303" pitchFamily="18" charset="0"/>
              </a:rPr>
              <a:t>Point </a:t>
            </a:r>
            <a:r>
              <a:rPr lang="en-US" sz="3000" b="1" dirty="0" smtClean="0">
                <a:solidFill>
                  <a:prstClr val="white"/>
                </a:solidFill>
                <a:latin typeface="Georgia" panose="02040502050405020303" pitchFamily="18" charset="0"/>
              </a:rPr>
              <a:t>#2: I’ll Accept Jesus Some Other Time</a:t>
            </a:r>
            <a:endParaRPr lang="en-US" sz="3000" b="1" dirty="0">
              <a:solidFill>
                <a:prstClr val="white"/>
              </a:solidFill>
              <a:latin typeface="Georgia" panose="02040502050405020303" pitchFamily="18" charset="0"/>
            </a:endParaRPr>
          </a:p>
        </p:txBody>
      </p:sp>
      <p:sp>
        <p:nvSpPr>
          <p:cNvPr id="6" name="Rectangle 5"/>
          <p:cNvSpPr/>
          <p:nvPr/>
        </p:nvSpPr>
        <p:spPr>
          <a:xfrm>
            <a:off x="484908" y="791473"/>
            <a:ext cx="11222183" cy="5324535"/>
          </a:xfrm>
          <a:prstGeom prst="rect">
            <a:avLst/>
          </a:prstGeom>
        </p:spPr>
        <p:txBody>
          <a:bodyPr wrap="square">
            <a:spAutoFit/>
          </a:bodyPr>
          <a:lstStyle/>
          <a:p>
            <a:pPr algn="just"/>
            <a:r>
              <a:rPr lang="en-US" sz="3400" b="1" dirty="0">
                <a:solidFill>
                  <a:prstClr val="white"/>
                </a:solidFill>
                <a:latin typeface="Georgia" panose="02040502050405020303" pitchFamily="18" charset="0"/>
              </a:rPr>
              <a:t>Ecclesiastes 9:11-12   11 I returned, and saw under the sun, that the race is not to the swift, nor the battle to the strong, neither yet bread to the wise, nor yet riches to men of understanding, nor yet </a:t>
            </a:r>
            <a:r>
              <a:rPr lang="en-US" sz="3400" b="1" dirty="0" err="1">
                <a:solidFill>
                  <a:prstClr val="white"/>
                </a:solidFill>
                <a:latin typeface="Georgia" panose="02040502050405020303" pitchFamily="18" charset="0"/>
              </a:rPr>
              <a:t>favour</a:t>
            </a:r>
            <a:r>
              <a:rPr lang="en-US" sz="3400" b="1" dirty="0">
                <a:solidFill>
                  <a:prstClr val="white"/>
                </a:solidFill>
                <a:latin typeface="Georgia" panose="02040502050405020303" pitchFamily="18" charset="0"/>
              </a:rPr>
              <a:t> to men of skill; but time and chance </a:t>
            </a:r>
            <a:r>
              <a:rPr lang="en-US" sz="3400" b="1" dirty="0" err="1">
                <a:solidFill>
                  <a:prstClr val="white"/>
                </a:solidFill>
                <a:latin typeface="Georgia" panose="02040502050405020303" pitchFamily="18" charset="0"/>
              </a:rPr>
              <a:t>happeneth</a:t>
            </a:r>
            <a:r>
              <a:rPr lang="en-US" sz="3400" b="1" dirty="0">
                <a:solidFill>
                  <a:prstClr val="white"/>
                </a:solidFill>
                <a:latin typeface="Georgia" panose="02040502050405020303" pitchFamily="18" charset="0"/>
              </a:rPr>
              <a:t> to them all. 12 For man also knoweth not his time: as the fishes that are taken in an evil net, and as the birds that are caught in the snare; so are the sons of men snared in an evil time, when it </a:t>
            </a:r>
            <a:r>
              <a:rPr lang="en-US" sz="3400" b="1" dirty="0" err="1">
                <a:solidFill>
                  <a:prstClr val="white"/>
                </a:solidFill>
                <a:latin typeface="Georgia" panose="02040502050405020303" pitchFamily="18" charset="0"/>
              </a:rPr>
              <a:t>falleth</a:t>
            </a:r>
            <a:r>
              <a:rPr lang="en-US" sz="3400" b="1" dirty="0">
                <a:solidFill>
                  <a:prstClr val="white"/>
                </a:solidFill>
                <a:latin typeface="Georgia" panose="02040502050405020303" pitchFamily="18" charset="0"/>
              </a:rPr>
              <a:t> suddenly upon them.</a:t>
            </a:r>
          </a:p>
        </p:txBody>
      </p:sp>
    </p:spTree>
    <p:extLst>
      <p:ext uri="{BB962C8B-B14F-4D97-AF65-F5344CB8AC3E}">
        <p14:creationId xmlns:p14="http://schemas.microsoft.com/office/powerpoint/2010/main" val="20581350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0" y="127630"/>
            <a:ext cx="12192000" cy="553998"/>
          </a:xfrm>
          <a:prstGeom prst="rect">
            <a:avLst/>
          </a:prstGeom>
        </p:spPr>
        <p:txBody>
          <a:bodyPr wrap="square">
            <a:spAutoFit/>
          </a:bodyPr>
          <a:lstStyle/>
          <a:p>
            <a:pPr algn="ctr"/>
            <a:r>
              <a:rPr lang="en-US" sz="3000" b="1" dirty="0" smtClean="0">
                <a:solidFill>
                  <a:prstClr val="white"/>
                </a:solidFill>
                <a:latin typeface="Georgia" panose="02040502050405020303" pitchFamily="18" charset="0"/>
              </a:rPr>
              <a:t>Point #2: I’ll Accept Jesus Some Other Time</a:t>
            </a:r>
            <a:endParaRPr lang="en-US" sz="3000" b="1" dirty="0">
              <a:solidFill>
                <a:prstClr val="white"/>
              </a:solidFill>
              <a:latin typeface="Georgia" panose="02040502050405020303" pitchFamily="18" charset="0"/>
            </a:endParaRPr>
          </a:p>
        </p:txBody>
      </p:sp>
      <p:sp>
        <p:nvSpPr>
          <p:cNvPr id="6" name="Rectangle 5"/>
          <p:cNvSpPr/>
          <p:nvPr/>
        </p:nvSpPr>
        <p:spPr>
          <a:xfrm>
            <a:off x="484908" y="698457"/>
            <a:ext cx="11222183" cy="5863144"/>
          </a:xfrm>
          <a:prstGeom prst="rect">
            <a:avLst/>
          </a:prstGeom>
        </p:spPr>
        <p:txBody>
          <a:bodyPr wrap="square">
            <a:spAutoFit/>
          </a:bodyPr>
          <a:lstStyle/>
          <a:p>
            <a:pPr algn="just"/>
            <a:r>
              <a:rPr lang="en-US" sz="2500" b="1" dirty="0">
                <a:solidFill>
                  <a:prstClr val="white"/>
                </a:solidFill>
                <a:latin typeface="Georgia" panose="02040502050405020303" pitchFamily="18" charset="0"/>
              </a:rPr>
              <a:t>Genesis 19:12-16   And the men said unto Lot, Hast thou here any besides? son in law, and thy sons, and thy daughters, and whatsoever thou hast in the city, bring them out of this place: For we will destroy this place, because the cry of them is waxen great before the face of the LORD; and the LORD hath sent us to destroy it. And Lot went out, and </a:t>
            </a:r>
            <a:r>
              <a:rPr lang="en-US" sz="2500" b="1" dirty="0" err="1">
                <a:solidFill>
                  <a:prstClr val="white"/>
                </a:solidFill>
                <a:latin typeface="Georgia" panose="02040502050405020303" pitchFamily="18" charset="0"/>
              </a:rPr>
              <a:t>spake</a:t>
            </a:r>
            <a:r>
              <a:rPr lang="en-US" sz="2500" b="1" dirty="0">
                <a:solidFill>
                  <a:prstClr val="white"/>
                </a:solidFill>
                <a:latin typeface="Georgia" panose="02040502050405020303" pitchFamily="18" charset="0"/>
              </a:rPr>
              <a:t> unto his sons in law, which married his daughters, and said, Up, get you out of this place; for the LORD will destroy this city. But he seemed as one that mocked unto his sons in law. And when the morning arose, then the angels hastened Lot, saying, Arise, take thy wife, and thy two daughters, which are here; lest thou be consumed in the iniquity of the city. And while he lingered, the men laid hold upon his hand, and upon the hand of his wife, and upon the hand of his two daughters; the LORD being merciful unto him: and they brought him forth, and set him without the city.</a:t>
            </a:r>
          </a:p>
        </p:txBody>
      </p:sp>
    </p:spTree>
    <p:extLst>
      <p:ext uri="{BB962C8B-B14F-4D97-AF65-F5344CB8AC3E}">
        <p14:creationId xmlns:p14="http://schemas.microsoft.com/office/powerpoint/2010/main" val="22668385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0" y="127630"/>
            <a:ext cx="12192000" cy="553998"/>
          </a:xfrm>
          <a:prstGeom prst="rect">
            <a:avLst/>
          </a:prstGeom>
        </p:spPr>
        <p:txBody>
          <a:bodyPr wrap="square">
            <a:spAutoFit/>
          </a:bodyPr>
          <a:lstStyle/>
          <a:p>
            <a:pPr algn="ctr"/>
            <a:r>
              <a:rPr lang="en-US" sz="3000" b="1" dirty="0" smtClean="0">
                <a:solidFill>
                  <a:prstClr val="white"/>
                </a:solidFill>
                <a:latin typeface="Georgia" panose="02040502050405020303" pitchFamily="18" charset="0"/>
              </a:rPr>
              <a:t>Point #2: I’ll Accept Jesus Some Other Time</a:t>
            </a:r>
            <a:endParaRPr lang="en-US" sz="3000" b="1" dirty="0">
              <a:solidFill>
                <a:prstClr val="white"/>
              </a:solidFill>
              <a:latin typeface="Georgia" panose="02040502050405020303" pitchFamily="18" charset="0"/>
            </a:endParaRPr>
          </a:p>
        </p:txBody>
      </p:sp>
      <p:sp>
        <p:nvSpPr>
          <p:cNvPr id="6" name="Rectangle 5"/>
          <p:cNvSpPr/>
          <p:nvPr/>
        </p:nvSpPr>
        <p:spPr>
          <a:xfrm>
            <a:off x="484908" y="982666"/>
            <a:ext cx="11222183" cy="4401205"/>
          </a:xfrm>
          <a:prstGeom prst="rect">
            <a:avLst/>
          </a:prstGeom>
        </p:spPr>
        <p:txBody>
          <a:bodyPr wrap="square">
            <a:spAutoFit/>
          </a:bodyPr>
          <a:lstStyle/>
          <a:p>
            <a:pPr algn="just"/>
            <a:r>
              <a:rPr lang="en-US" sz="4000" b="1" dirty="0">
                <a:solidFill>
                  <a:prstClr val="white"/>
                </a:solidFill>
                <a:latin typeface="Georgia" panose="02040502050405020303" pitchFamily="18" charset="0"/>
              </a:rPr>
              <a:t>Genesis 19:24-25   24 Then the LORD rained upon Sodom and upon Gomorrah brimstone and fire from the LORD out of heaven; 25 And he overthrew those cities, and all the plain, and all the inhabitants of the cities, and that which grew upon the ground.</a:t>
            </a:r>
          </a:p>
        </p:txBody>
      </p:sp>
    </p:spTree>
    <p:extLst>
      <p:ext uri="{BB962C8B-B14F-4D97-AF65-F5344CB8AC3E}">
        <p14:creationId xmlns:p14="http://schemas.microsoft.com/office/powerpoint/2010/main" val="13454232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2024</TotalTime>
  <Words>1765</Words>
  <Application>Microsoft Office PowerPoint</Application>
  <PresentationFormat>Widescreen</PresentationFormat>
  <Paragraphs>82</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55</cp:revision>
  <dcterms:created xsi:type="dcterms:W3CDTF">2019-08-31T20:33:16Z</dcterms:created>
  <dcterms:modified xsi:type="dcterms:W3CDTF">2019-09-14T15:30:57Z</dcterms:modified>
</cp:coreProperties>
</file>