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42" r:id="rId4"/>
    <p:sldId id="499" r:id="rId5"/>
    <p:sldId id="500" r:id="rId6"/>
    <p:sldId id="543" r:id="rId7"/>
    <p:sldId id="501" r:id="rId8"/>
    <p:sldId id="502" r:id="rId9"/>
    <p:sldId id="503" r:id="rId10"/>
    <p:sldId id="504" r:id="rId11"/>
    <p:sldId id="505" r:id="rId12"/>
    <p:sldId id="506" r:id="rId13"/>
    <p:sldId id="507" r:id="rId14"/>
    <p:sldId id="508" r:id="rId15"/>
    <p:sldId id="509" r:id="rId16"/>
    <p:sldId id="510" r:id="rId17"/>
    <p:sldId id="511" r:id="rId18"/>
    <p:sldId id="556" r:id="rId19"/>
    <p:sldId id="544" r:id="rId20"/>
    <p:sldId id="512" r:id="rId21"/>
    <p:sldId id="513" r:id="rId22"/>
    <p:sldId id="545" r:id="rId23"/>
    <p:sldId id="514" r:id="rId24"/>
    <p:sldId id="527" r:id="rId25"/>
    <p:sldId id="528" r:id="rId26"/>
    <p:sldId id="546" r:id="rId27"/>
    <p:sldId id="515" r:id="rId28"/>
    <p:sldId id="547" r:id="rId29"/>
    <p:sldId id="516" r:id="rId30"/>
    <p:sldId id="529" r:id="rId31"/>
    <p:sldId id="548" r:id="rId32"/>
    <p:sldId id="517" r:id="rId33"/>
    <p:sldId id="549" r:id="rId34"/>
    <p:sldId id="518" r:id="rId35"/>
    <p:sldId id="550" r:id="rId36"/>
    <p:sldId id="519" r:id="rId37"/>
    <p:sldId id="530" r:id="rId38"/>
    <p:sldId id="557" r:id="rId39"/>
    <p:sldId id="531" r:id="rId40"/>
    <p:sldId id="532" r:id="rId41"/>
    <p:sldId id="533" r:id="rId42"/>
    <p:sldId id="534" r:id="rId43"/>
    <p:sldId id="551" r:id="rId44"/>
    <p:sldId id="520" r:id="rId45"/>
    <p:sldId id="552" r:id="rId46"/>
    <p:sldId id="535" r:id="rId47"/>
    <p:sldId id="553" r:id="rId48"/>
    <p:sldId id="521" r:id="rId49"/>
    <p:sldId id="554" r:id="rId50"/>
    <p:sldId id="536" r:id="rId51"/>
    <p:sldId id="537" r:id="rId52"/>
    <p:sldId id="555" r:id="rId53"/>
    <p:sldId id="522" r:id="rId54"/>
    <p:sldId id="523" r:id="rId55"/>
    <p:sldId id="538" r:id="rId56"/>
    <p:sldId id="539" r:id="rId57"/>
    <p:sldId id="540" r:id="rId58"/>
    <p:sldId id="541" r:id="rId59"/>
    <p:sldId id="524" r:id="rId60"/>
    <p:sldId id="32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9/25/2019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9/25/2019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85154" y="1385752"/>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11:30   The fruit of the righteous is a tree of life; and he that </a:t>
            </a:r>
            <a:r>
              <a:rPr lang="en-US" sz="4800" b="1" dirty="0" err="1">
                <a:solidFill>
                  <a:prstClr val="white"/>
                </a:solidFill>
                <a:latin typeface="Georgia" panose="02040502050405020303" pitchFamily="18" charset="0"/>
              </a:rPr>
              <a:t>winneth</a:t>
            </a:r>
            <a:r>
              <a:rPr lang="en-US" sz="4800" b="1" dirty="0">
                <a:solidFill>
                  <a:prstClr val="white"/>
                </a:solidFill>
                <a:latin typeface="Georgia" panose="02040502050405020303" pitchFamily="18" charset="0"/>
              </a:rPr>
              <a:t> souls is wise.</a:t>
            </a:r>
          </a:p>
        </p:txBody>
      </p:sp>
      <p:sp>
        <p:nvSpPr>
          <p:cNvPr id="5" name="Rectangle 4"/>
          <p:cNvSpPr/>
          <p:nvPr/>
        </p:nvSpPr>
        <p:spPr>
          <a:xfrm>
            <a:off x="1" y="157647"/>
            <a:ext cx="12191999" cy="692497"/>
          </a:xfrm>
          <a:prstGeom prst="rect">
            <a:avLst/>
          </a:prstGeom>
        </p:spPr>
        <p:txBody>
          <a:bodyPr wrap="square">
            <a:spAutoFit/>
          </a:bodyPr>
          <a:lstStyle/>
          <a:p>
            <a:pPr algn="ctr"/>
            <a:r>
              <a:rPr lang="en-US" sz="3900" b="1" dirty="0" smtClean="0">
                <a:solidFill>
                  <a:prstClr val="white"/>
                </a:solidFill>
                <a:latin typeface="Georgia" panose="02040502050405020303" pitchFamily="18" charset="0"/>
              </a:rPr>
              <a:t>Promises And Warnings About Winning Souls</a:t>
            </a:r>
            <a:endParaRPr lang="en-US" sz="39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28579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85154" y="1385752"/>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12:3   And they that be wise shall shine as the brightness of the firmament; and they that turn many to righteousness as the stars for ever and ever.</a:t>
            </a:r>
          </a:p>
        </p:txBody>
      </p:sp>
      <p:sp>
        <p:nvSpPr>
          <p:cNvPr id="5" name="Rectangle 4"/>
          <p:cNvSpPr/>
          <p:nvPr/>
        </p:nvSpPr>
        <p:spPr>
          <a:xfrm>
            <a:off x="1" y="157647"/>
            <a:ext cx="12191999" cy="692497"/>
          </a:xfrm>
          <a:prstGeom prst="rect">
            <a:avLst/>
          </a:prstGeom>
        </p:spPr>
        <p:txBody>
          <a:bodyPr wrap="square">
            <a:spAutoFit/>
          </a:bodyPr>
          <a:lstStyle/>
          <a:p>
            <a:pPr algn="ctr"/>
            <a:r>
              <a:rPr lang="en-US" sz="3900" b="1" dirty="0" smtClean="0">
                <a:solidFill>
                  <a:prstClr val="white"/>
                </a:solidFill>
                <a:latin typeface="Georgia" panose="02040502050405020303" pitchFamily="18" charset="0"/>
              </a:rPr>
              <a:t>Promises And Warnings About Winning Souls</a:t>
            </a:r>
            <a:endParaRPr lang="en-US" sz="39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3213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85154" y="1385752"/>
            <a:ext cx="11222183" cy="4401205"/>
          </a:xfrm>
          <a:prstGeom prst="rect">
            <a:avLst/>
          </a:prstGeom>
        </p:spPr>
        <p:txBody>
          <a:bodyPr wrap="square">
            <a:spAutoFit/>
          </a:bodyPr>
          <a:lstStyle/>
          <a:p>
            <a:pPr algn="just"/>
            <a:r>
              <a:rPr lang="en-US" sz="4000" b="1" dirty="0">
                <a:solidFill>
                  <a:prstClr val="white"/>
                </a:solidFill>
                <a:latin typeface="Georgia" panose="02040502050405020303" pitchFamily="18" charset="0"/>
              </a:rPr>
              <a:t>Ezekiel 3:18   When I say unto the wicked, Thou shalt surely die; and thou </a:t>
            </a:r>
            <a:r>
              <a:rPr lang="en-US" sz="4000" b="1" dirty="0" err="1">
                <a:solidFill>
                  <a:prstClr val="white"/>
                </a:solidFill>
                <a:latin typeface="Georgia" panose="02040502050405020303" pitchFamily="18" charset="0"/>
              </a:rPr>
              <a:t>givest</a:t>
            </a:r>
            <a:r>
              <a:rPr lang="en-US" sz="4000" b="1" dirty="0">
                <a:solidFill>
                  <a:prstClr val="white"/>
                </a:solidFill>
                <a:latin typeface="Georgia" panose="02040502050405020303" pitchFamily="18" charset="0"/>
              </a:rPr>
              <a:t> him not warning, nor </a:t>
            </a:r>
            <a:r>
              <a:rPr lang="en-US" sz="4000" b="1" dirty="0" err="1">
                <a:solidFill>
                  <a:prstClr val="white"/>
                </a:solidFill>
                <a:latin typeface="Georgia" panose="02040502050405020303" pitchFamily="18" charset="0"/>
              </a:rPr>
              <a:t>speakest</a:t>
            </a:r>
            <a:r>
              <a:rPr lang="en-US" sz="4000" b="1" dirty="0">
                <a:solidFill>
                  <a:prstClr val="white"/>
                </a:solidFill>
                <a:latin typeface="Georgia" panose="02040502050405020303" pitchFamily="18" charset="0"/>
              </a:rPr>
              <a:t> to warn the wicked from his wicked way, to save his life; the same wicked man shall die in his iniquity; but his blood will I require at thine hand.</a:t>
            </a:r>
          </a:p>
        </p:txBody>
      </p:sp>
      <p:sp>
        <p:nvSpPr>
          <p:cNvPr id="5" name="Rectangle 4"/>
          <p:cNvSpPr/>
          <p:nvPr/>
        </p:nvSpPr>
        <p:spPr>
          <a:xfrm>
            <a:off x="1" y="157647"/>
            <a:ext cx="12191999" cy="692497"/>
          </a:xfrm>
          <a:prstGeom prst="rect">
            <a:avLst/>
          </a:prstGeom>
        </p:spPr>
        <p:txBody>
          <a:bodyPr wrap="square">
            <a:spAutoFit/>
          </a:bodyPr>
          <a:lstStyle/>
          <a:p>
            <a:pPr algn="ctr"/>
            <a:r>
              <a:rPr lang="en-US" sz="3900" b="1" dirty="0" smtClean="0">
                <a:solidFill>
                  <a:prstClr val="white"/>
                </a:solidFill>
                <a:latin typeface="Georgia" panose="02040502050405020303" pitchFamily="18" charset="0"/>
              </a:rPr>
              <a:t>Promises And Warnings About Winning Souls</a:t>
            </a:r>
            <a:endParaRPr lang="en-US" sz="39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73540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85154" y="1385752"/>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4:19   And he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unto them, Follow me, and I will make you fishers of men.</a:t>
            </a:r>
          </a:p>
        </p:txBody>
      </p:sp>
      <p:sp>
        <p:nvSpPr>
          <p:cNvPr id="5" name="Rectangle 4"/>
          <p:cNvSpPr/>
          <p:nvPr/>
        </p:nvSpPr>
        <p:spPr>
          <a:xfrm>
            <a:off x="1" y="157647"/>
            <a:ext cx="12191999" cy="692497"/>
          </a:xfrm>
          <a:prstGeom prst="rect">
            <a:avLst/>
          </a:prstGeom>
        </p:spPr>
        <p:txBody>
          <a:bodyPr wrap="square">
            <a:spAutoFit/>
          </a:bodyPr>
          <a:lstStyle/>
          <a:p>
            <a:pPr algn="ctr"/>
            <a:r>
              <a:rPr lang="en-US" sz="3900" b="1" dirty="0" smtClean="0">
                <a:solidFill>
                  <a:prstClr val="white"/>
                </a:solidFill>
                <a:latin typeface="Georgia" panose="02040502050405020303" pitchFamily="18" charset="0"/>
              </a:rPr>
              <a:t>Promises And Warnings About Winning Souls</a:t>
            </a:r>
            <a:endParaRPr lang="en-US" sz="39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70716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85154" y="1385752"/>
            <a:ext cx="11222183" cy="2215991"/>
          </a:xfrm>
          <a:prstGeom prst="rect">
            <a:avLst/>
          </a:prstGeom>
        </p:spPr>
        <p:txBody>
          <a:bodyPr wrap="square">
            <a:spAutoFit/>
          </a:bodyPr>
          <a:lstStyle/>
          <a:p>
            <a:pPr algn="just"/>
            <a:r>
              <a:rPr lang="en-US" sz="4600" b="1" dirty="0">
                <a:solidFill>
                  <a:prstClr val="white"/>
                </a:solidFill>
                <a:latin typeface="Georgia" panose="02040502050405020303" pitchFamily="18" charset="0"/>
              </a:rPr>
              <a:t>Mark 16:15   And he said unto them, Go ye into all the world, and preach the gospel to every creature.</a:t>
            </a:r>
          </a:p>
        </p:txBody>
      </p:sp>
      <p:sp>
        <p:nvSpPr>
          <p:cNvPr id="5" name="Rectangle 4"/>
          <p:cNvSpPr/>
          <p:nvPr/>
        </p:nvSpPr>
        <p:spPr>
          <a:xfrm>
            <a:off x="1" y="157647"/>
            <a:ext cx="12191999" cy="692497"/>
          </a:xfrm>
          <a:prstGeom prst="rect">
            <a:avLst/>
          </a:prstGeom>
        </p:spPr>
        <p:txBody>
          <a:bodyPr wrap="square">
            <a:spAutoFit/>
          </a:bodyPr>
          <a:lstStyle/>
          <a:p>
            <a:pPr algn="ctr"/>
            <a:r>
              <a:rPr lang="en-US" sz="3900" b="1" dirty="0" smtClean="0">
                <a:solidFill>
                  <a:prstClr val="white"/>
                </a:solidFill>
                <a:latin typeface="Georgia" panose="02040502050405020303" pitchFamily="18" charset="0"/>
              </a:rPr>
              <a:t>Promises And Warnings About Winning Souls</a:t>
            </a:r>
            <a:endParaRPr lang="en-US" sz="39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80485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85154" y="1385752"/>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14:23   And the lord said unto the servant, Go out into the highways and hedges, and compel them to come in, that my house may be filled.</a:t>
            </a:r>
          </a:p>
        </p:txBody>
      </p:sp>
      <p:sp>
        <p:nvSpPr>
          <p:cNvPr id="5" name="Rectangle 4"/>
          <p:cNvSpPr/>
          <p:nvPr/>
        </p:nvSpPr>
        <p:spPr>
          <a:xfrm>
            <a:off x="1" y="157647"/>
            <a:ext cx="12191999" cy="692497"/>
          </a:xfrm>
          <a:prstGeom prst="rect">
            <a:avLst/>
          </a:prstGeom>
        </p:spPr>
        <p:txBody>
          <a:bodyPr wrap="square">
            <a:spAutoFit/>
          </a:bodyPr>
          <a:lstStyle/>
          <a:p>
            <a:pPr algn="ctr"/>
            <a:r>
              <a:rPr lang="en-US" sz="3900" b="1" dirty="0" smtClean="0">
                <a:solidFill>
                  <a:prstClr val="white"/>
                </a:solidFill>
                <a:latin typeface="Georgia" panose="02040502050405020303" pitchFamily="18" charset="0"/>
              </a:rPr>
              <a:t>Promises And Warnings About Winning Souls</a:t>
            </a:r>
            <a:endParaRPr lang="en-US" sz="39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626754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85154" y="1385752"/>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15:10   Likewise, I say unto you, there is joy in the presence of the angels of God over one sinner that </a:t>
            </a:r>
            <a:r>
              <a:rPr lang="en-US" sz="4800" b="1" dirty="0" err="1">
                <a:solidFill>
                  <a:prstClr val="white"/>
                </a:solidFill>
                <a:latin typeface="Georgia" panose="02040502050405020303" pitchFamily="18" charset="0"/>
              </a:rPr>
              <a:t>repenteth</a:t>
            </a:r>
            <a:r>
              <a:rPr lang="en-US" sz="4800" b="1" dirty="0">
                <a:solidFill>
                  <a:prstClr val="white"/>
                </a:solidFill>
                <a:latin typeface="Georgia" panose="02040502050405020303" pitchFamily="18" charset="0"/>
              </a:rPr>
              <a:t>.</a:t>
            </a:r>
          </a:p>
        </p:txBody>
      </p:sp>
      <p:sp>
        <p:nvSpPr>
          <p:cNvPr id="5" name="Rectangle 4"/>
          <p:cNvSpPr/>
          <p:nvPr/>
        </p:nvSpPr>
        <p:spPr>
          <a:xfrm>
            <a:off x="1" y="157647"/>
            <a:ext cx="12191999" cy="692497"/>
          </a:xfrm>
          <a:prstGeom prst="rect">
            <a:avLst/>
          </a:prstGeom>
        </p:spPr>
        <p:txBody>
          <a:bodyPr wrap="square">
            <a:spAutoFit/>
          </a:bodyPr>
          <a:lstStyle/>
          <a:p>
            <a:pPr algn="ctr"/>
            <a:r>
              <a:rPr lang="en-US" sz="3900" b="1" dirty="0" smtClean="0">
                <a:solidFill>
                  <a:prstClr val="white"/>
                </a:solidFill>
                <a:latin typeface="Georgia" panose="02040502050405020303" pitchFamily="18" charset="0"/>
              </a:rPr>
              <a:t>Promises And Warnings About Winning Souls</a:t>
            </a:r>
            <a:endParaRPr lang="en-US" sz="39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269907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85154" y="1385752"/>
            <a:ext cx="1122218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19:10   For the Son of man is come to seek and to save that which was lost.</a:t>
            </a:r>
          </a:p>
        </p:txBody>
      </p:sp>
      <p:sp>
        <p:nvSpPr>
          <p:cNvPr id="5" name="Rectangle 4"/>
          <p:cNvSpPr/>
          <p:nvPr/>
        </p:nvSpPr>
        <p:spPr>
          <a:xfrm>
            <a:off x="1" y="157647"/>
            <a:ext cx="12191999" cy="692497"/>
          </a:xfrm>
          <a:prstGeom prst="rect">
            <a:avLst/>
          </a:prstGeom>
        </p:spPr>
        <p:txBody>
          <a:bodyPr wrap="square">
            <a:spAutoFit/>
          </a:bodyPr>
          <a:lstStyle/>
          <a:p>
            <a:pPr algn="ctr"/>
            <a:r>
              <a:rPr lang="en-US" sz="3900" b="1" dirty="0" smtClean="0">
                <a:solidFill>
                  <a:prstClr val="white"/>
                </a:solidFill>
                <a:latin typeface="Georgia" panose="02040502050405020303" pitchFamily="18" charset="0"/>
              </a:rPr>
              <a:t>Promises And Warnings About Winning Souls</a:t>
            </a:r>
            <a:endParaRPr lang="en-US" sz="39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689441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26718" y="1244436"/>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14:12   Verily, verily, I say unto you, He that believeth on me, the works that I do shall he do also; and greater works than these shall he do; because I go unto my Father.</a:t>
            </a:r>
          </a:p>
        </p:txBody>
      </p:sp>
      <p:sp>
        <p:nvSpPr>
          <p:cNvPr id="5" name="Rectangle 4"/>
          <p:cNvSpPr/>
          <p:nvPr/>
        </p:nvSpPr>
        <p:spPr>
          <a:xfrm>
            <a:off x="1" y="157647"/>
            <a:ext cx="12191999" cy="692497"/>
          </a:xfrm>
          <a:prstGeom prst="rect">
            <a:avLst/>
          </a:prstGeom>
        </p:spPr>
        <p:txBody>
          <a:bodyPr wrap="square">
            <a:spAutoFit/>
          </a:bodyPr>
          <a:lstStyle/>
          <a:p>
            <a:pPr algn="ctr"/>
            <a:r>
              <a:rPr lang="en-US" sz="3900" b="1" dirty="0" smtClean="0">
                <a:solidFill>
                  <a:prstClr val="white"/>
                </a:solidFill>
                <a:latin typeface="Georgia" panose="02040502050405020303" pitchFamily="18" charset="0"/>
              </a:rPr>
              <a:t>Promises And Warnings About Winning Souls</a:t>
            </a:r>
            <a:endParaRPr lang="en-US" sz="39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465297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1" y="1778630"/>
            <a:ext cx="12191999" cy="2308324"/>
          </a:xfrm>
          <a:prstGeom prst="rect">
            <a:avLst/>
          </a:prstGeom>
        </p:spPr>
        <p:txBody>
          <a:bodyPr wrap="square">
            <a:spAutoFit/>
          </a:bodyPr>
          <a:lstStyle/>
          <a:p>
            <a:pPr algn="ctr"/>
            <a:r>
              <a:rPr lang="en-US" sz="7200" b="1" dirty="0" smtClean="0">
                <a:solidFill>
                  <a:prstClr val="white"/>
                </a:solidFill>
                <a:latin typeface="Georgia" panose="02040502050405020303" pitchFamily="18" charset="0"/>
              </a:rPr>
              <a:t>Step 1: We’re</a:t>
            </a:r>
          </a:p>
          <a:p>
            <a:pPr algn="ctr"/>
            <a:r>
              <a:rPr lang="en-US" sz="7200" b="1" dirty="0" smtClean="0">
                <a:solidFill>
                  <a:prstClr val="white"/>
                </a:solidFill>
                <a:latin typeface="Georgia" panose="02040502050405020303" pitchFamily="18" charset="0"/>
              </a:rPr>
              <a:t>All Sinners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168593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56218"/>
            <a:ext cx="12192000" cy="2726900"/>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How To Win</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Souls </a:t>
            </a: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To Jesus</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85154" y="1385752"/>
            <a:ext cx="11222183" cy="1569660"/>
          </a:xfrm>
          <a:prstGeom prst="rect">
            <a:avLst/>
          </a:prstGeom>
        </p:spPr>
        <p:txBody>
          <a:bodyPr wrap="square">
            <a:spAutoFit/>
          </a:bodyPr>
          <a:lstStyle/>
          <a:p>
            <a:pPr algn="just"/>
            <a:r>
              <a:rPr lang="en-US" sz="4800" b="1" dirty="0" smtClean="0">
                <a:solidFill>
                  <a:prstClr val="white"/>
                </a:solidFill>
                <a:latin typeface="Georgia" panose="02040502050405020303" pitchFamily="18" charset="0"/>
              </a:rPr>
              <a:t>Romans </a:t>
            </a:r>
            <a:r>
              <a:rPr lang="en-US" sz="4800" b="1" dirty="0">
                <a:solidFill>
                  <a:prstClr val="white"/>
                </a:solidFill>
                <a:latin typeface="Georgia" panose="02040502050405020303" pitchFamily="18" charset="0"/>
              </a:rPr>
              <a:t>3:10 As it is written, There is none righteous, no, not one:</a:t>
            </a:r>
          </a:p>
        </p:txBody>
      </p:sp>
      <p:sp>
        <p:nvSpPr>
          <p:cNvPr id="5" name="Rectangle 4"/>
          <p:cNvSpPr/>
          <p:nvPr/>
        </p:nvSpPr>
        <p:spPr>
          <a:xfrm>
            <a:off x="1" y="157647"/>
            <a:ext cx="12191999" cy="769441"/>
          </a:xfrm>
          <a:prstGeom prst="rect">
            <a:avLst/>
          </a:prstGeom>
        </p:spPr>
        <p:txBody>
          <a:bodyPr wrap="square">
            <a:spAutoFit/>
          </a:bodyPr>
          <a:lstStyle/>
          <a:p>
            <a:pPr algn="ctr"/>
            <a:r>
              <a:rPr lang="en-US" sz="4400" b="1" dirty="0" smtClean="0">
                <a:solidFill>
                  <a:prstClr val="white"/>
                </a:solidFill>
                <a:latin typeface="Georgia" panose="02040502050405020303" pitchFamily="18" charset="0"/>
              </a:rPr>
              <a:t>Step 1: We’re All Sinners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504630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85154" y="1385752"/>
            <a:ext cx="11222183" cy="1569660"/>
          </a:xfrm>
          <a:prstGeom prst="rect">
            <a:avLst/>
          </a:prstGeom>
        </p:spPr>
        <p:txBody>
          <a:bodyPr wrap="square">
            <a:spAutoFit/>
          </a:bodyPr>
          <a:lstStyle/>
          <a:p>
            <a:pPr algn="just"/>
            <a:r>
              <a:rPr lang="en-US" sz="4800" b="1" dirty="0" smtClean="0">
                <a:solidFill>
                  <a:prstClr val="white"/>
                </a:solidFill>
                <a:latin typeface="Georgia" panose="02040502050405020303" pitchFamily="18" charset="0"/>
              </a:rPr>
              <a:t>Romans </a:t>
            </a:r>
            <a:r>
              <a:rPr lang="en-US" sz="4800" b="1" dirty="0">
                <a:solidFill>
                  <a:prstClr val="white"/>
                </a:solidFill>
                <a:latin typeface="Georgia" panose="02040502050405020303" pitchFamily="18" charset="0"/>
              </a:rPr>
              <a:t>3:23 For all have sinned, and come short of the glory of God;</a:t>
            </a:r>
          </a:p>
        </p:txBody>
      </p:sp>
      <p:sp>
        <p:nvSpPr>
          <p:cNvPr id="5" name="Rectangle 4"/>
          <p:cNvSpPr/>
          <p:nvPr/>
        </p:nvSpPr>
        <p:spPr>
          <a:xfrm>
            <a:off x="1" y="157647"/>
            <a:ext cx="12191999" cy="769441"/>
          </a:xfrm>
          <a:prstGeom prst="rect">
            <a:avLst/>
          </a:prstGeom>
        </p:spPr>
        <p:txBody>
          <a:bodyPr wrap="square">
            <a:spAutoFit/>
          </a:bodyPr>
          <a:lstStyle/>
          <a:p>
            <a:pPr algn="ctr"/>
            <a:r>
              <a:rPr lang="en-US" sz="4400" b="1" dirty="0" smtClean="0">
                <a:solidFill>
                  <a:prstClr val="white"/>
                </a:solidFill>
                <a:latin typeface="Georgia" panose="02040502050405020303" pitchFamily="18" charset="0"/>
              </a:rPr>
              <a:t>Step </a:t>
            </a:r>
            <a:r>
              <a:rPr lang="en-US" sz="4400" b="1" dirty="0">
                <a:solidFill>
                  <a:prstClr val="white"/>
                </a:solidFill>
                <a:latin typeface="Georgia" panose="02040502050405020303" pitchFamily="18" charset="0"/>
              </a:rPr>
              <a:t>1</a:t>
            </a:r>
            <a:r>
              <a:rPr lang="en-US" sz="4400" b="1" dirty="0" smtClean="0">
                <a:solidFill>
                  <a:prstClr val="white"/>
                </a:solidFill>
                <a:latin typeface="Georgia" panose="02040502050405020303" pitchFamily="18" charset="0"/>
              </a:rPr>
              <a:t>: We’re All Sinners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4857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1" y="1778630"/>
            <a:ext cx="12191999" cy="2308324"/>
          </a:xfrm>
          <a:prstGeom prst="rect">
            <a:avLst/>
          </a:prstGeom>
        </p:spPr>
        <p:txBody>
          <a:bodyPr wrap="square">
            <a:spAutoFit/>
          </a:bodyPr>
          <a:lstStyle/>
          <a:p>
            <a:pPr algn="ctr"/>
            <a:r>
              <a:rPr lang="en-US" sz="7200" b="1" dirty="0" smtClean="0">
                <a:solidFill>
                  <a:prstClr val="white"/>
                </a:solidFill>
                <a:latin typeface="Georgia" panose="02040502050405020303" pitchFamily="18" charset="0"/>
              </a:rPr>
              <a:t>Step </a:t>
            </a:r>
            <a:r>
              <a:rPr lang="en-US" sz="7200" b="1" dirty="0" smtClean="0">
                <a:solidFill>
                  <a:prstClr val="white"/>
                </a:solidFill>
                <a:latin typeface="Georgia" panose="02040502050405020303" pitchFamily="18" charset="0"/>
              </a:rPr>
              <a:t>2: There Is A Penalty For Sin</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30308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85154" y="1385752"/>
            <a:ext cx="11222183" cy="3785652"/>
          </a:xfrm>
          <a:prstGeom prst="rect">
            <a:avLst/>
          </a:prstGeom>
        </p:spPr>
        <p:txBody>
          <a:bodyPr wrap="square">
            <a:spAutoFit/>
          </a:bodyPr>
          <a:lstStyle/>
          <a:p>
            <a:pPr algn="just"/>
            <a:r>
              <a:rPr lang="en-US" sz="4800" b="1" dirty="0" smtClean="0">
                <a:solidFill>
                  <a:prstClr val="white"/>
                </a:solidFill>
                <a:latin typeface="Georgia" panose="02040502050405020303" pitchFamily="18" charset="0"/>
              </a:rPr>
              <a:t>Romans </a:t>
            </a:r>
            <a:r>
              <a:rPr lang="en-US" sz="4800" b="1" dirty="0">
                <a:solidFill>
                  <a:prstClr val="white"/>
                </a:solidFill>
                <a:latin typeface="Georgia" panose="02040502050405020303" pitchFamily="18" charset="0"/>
              </a:rPr>
              <a:t>5:12 Wherefore, as by one man sin entered into the world, and death by sin; and so death passed upon all men, for that all have sinned:</a:t>
            </a:r>
          </a:p>
        </p:txBody>
      </p:sp>
      <p:sp>
        <p:nvSpPr>
          <p:cNvPr id="5" name="Rectangle 4"/>
          <p:cNvSpPr/>
          <p:nvPr/>
        </p:nvSpPr>
        <p:spPr>
          <a:xfrm>
            <a:off x="1" y="157647"/>
            <a:ext cx="12191999" cy="769441"/>
          </a:xfrm>
          <a:prstGeom prst="rect">
            <a:avLst/>
          </a:prstGeom>
        </p:spPr>
        <p:txBody>
          <a:bodyPr wrap="square">
            <a:spAutoFit/>
          </a:bodyPr>
          <a:lstStyle/>
          <a:p>
            <a:pPr algn="ctr"/>
            <a:r>
              <a:rPr lang="en-US" sz="4400" b="1" dirty="0" smtClean="0">
                <a:solidFill>
                  <a:prstClr val="white"/>
                </a:solidFill>
                <a:latin typeface="Georgia" panose="02040502050405020303" pitchFamily="18" charset="0"/>
              </a:rPr>
              <a:t>Step </a:t>
            </a:r>
            <a:r>
              <a:rPr lang="en-US" sz="4400" b="1" dirty="0" smtClean="0">
                <a:solidFill>
                  <a:prstClr val="white"/>
                </a:solidFill>
                <a:latin typeface="Georgia" panose="02040502050405020303" pitchFamily="18" charset="0"/>
              </a:rPr>
              <a:t>2: There Is A Penalty For Sin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432738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85154" y="1385752"/>
            <a:ext cx="11222183" cy="3046988"/>
          </a:xfrm>
          <a:prstGeom prst="rect">
            <a:avLst/>
          </a:prstGeom>
        </p:spPr>
        <p:txBody>
          <a:bodyPr wrap="square">
            <a:spAutoFit/>
          </a:bodyPr>
          <a:lstStyle/>
          <a:p>
            <a:pPr algn="just"/>
            <a:r>
              <a:rPr lang="en-US" sz="4800" b="1" dirty="0" smtClean="0">
                <a:solidFill>
                  <a:prstClr val="white"/>
                </a:solidFill>
                <a:latin typeface="Georgia" panose="02040502050405020303" pitchFamily="18" charset="0"/>
              </a:rPr>
              <a:t>Romans </a:t>
            </a:r>
            <a:r>
              <a:rPr lang="en-US" sz="4800" b="1" dirty="0">
                <a:solidFill>
                  <a:prstClr val="white"/>
                </a:solidFill>
                <a:latin typeface="Georgia" panose="02040502050405020303" pitchFamily="18" charset="0"/>
              </a:rPr>
              <a:t>6:23 For the wages of sin is death; but the gift of God is eternal life through Jesus Christ our Lord</a:t>
            </a:r>
            <a:r>
              <a:rPr lang="en-US" sz="4800" b="1" dirty="0" smtClean="0">
                <a:solidFill>
                  <a:prstClr val="white"/>
                </a:solidFill>
                <a:latin typeface="Georgia" panose="02040502050405020303" pitchFamily="18" charset="0"/>
              </a:rPr>
              <a:t>.</a:t>
            </a:r>
            <a:endParaRPr lang="en-US" sz="4800" b="1" dirty="0">
              <a:solidFill>
                <a:prstClr val="white"/>
              </a:solidFill>
              <a:latin typeface="Georgia" panose="02040502050405020303" pitchFamily="18" charset="0"/>
            </a:endParaRPr>
          </a:p>
        </p:txBody>
      </p:sp>
      <p:sp>
        <p:nvSpPr>
          <p:cNvPr id="5" name="Rectangle 4"/>
          <p:cNvSpPr/>
          <p:nvPr/>
        </p:nvSpPr>
        <p:spPr>
          <a:xfrm>
            <a:off x="1" y="157647"/>
            <a:ext cx="12191999" cy="769441"/>
          </a:xfrm>
          <a:prstGeom prst="rect">
            <a:avLst/>
          </a:prstGeom>
        </p:spPr>
        <p:txBody>
          <a:bodyPr wrap="square">
            <a:spAutoFit/>
          </a:bodyPr>
          <a:lstStyle/>
          <a:p>
            <a:pPr algn="ctr"/>
            <a:r>
              <a:rPr lang="en-US" sz="4400" b="1" dirty="0" smtClean="0">
                <a:solidFill>
                  <a:prstClr val="white"/>
                </a:solidFill>
                <a:latin typeface="Georgia" panose="02040502050405020303" pitchFamily="18" charset="0"/>
              </a:rPr>
              <a:t>Step 2: There Is A Penalty For Sin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55828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68284" y="1203704"/>
            <a:ext cx="11222183" cy="4832092"/>
          </a:xfrm>
          <a:prstGeom prst="rect">
            <a:avLst/>
          </a:prstGeom>
        </p:spPr>
        <p:txBody>
          <a:bodyPr wrap="square">
            <a:spAutoFit/>
          </a:bodyPr>
          <a:lstStyle/>
          <a:p>
            <a:pPr algn="just"/>
            <a:r>
              <a:rPr lang="en-US" sz="4400" b="1" dirty="0" smtClean="0">
                <a:solidFill>
                  <a:prstClr val="white"/>
                </a:solidFill>
                <a:latin typeface="Georgia" panose="02040502050405020303" pitchFamily="18" charset="0"/>
              </a:rPr>
              <a:t>Revelation </a:t>
            </a:r>
            <a:r>
              <a:rPr lang="en-US" sz="4400" b="1" dirty="0">
                <a:solidFill>
                  <a:prstClr val="white"/>
                </a:solidFill>
                <a:latin typeface="Georgia" panose="02040502050405020303" pitchFamily="18" charset="0"/>
              </a:rPr>
              <a:t>21:8 But the fearful, and unbelieving, and the abominable, and murderers, and whoremongers, and sorcerers, and idolaters, and all liars, shall have their part in the lake which </a:t>
            </a:r>
            <a:r>
              <a:rPr lang="en-US" sz="4400" b="1" dirty="0" err="1">
                <a:solidFill>
                  <a:prstClr val="white"/>
                </a:solidFill>
                <a:latin typeface="Georgia" panose="02040502050405020303" pitchFamily="18" charset="0"/>
              </a:rPr>
              <a:t>burneth</a:t>
            </a:r>
            <a:r>
              <a:rPr lang="en-US" sz="4400" b="1" dirty="0">
                <a:solidFill>
                  <a:prstClr val="white"/>
                </a:solidFill>
                <a:latin typeface="Georgia" panose="02040502050405020303" pitchFamily="18" charset="0"/>
              </a:rPr>
              <a:t> with fire and brimstone: which is the second death.</a:t>
            </a:r>
          </a:p>
        </p:txBody>
      </p:sp>
      <p:sp>
        <p:nvSpPr>
          <p:cNvPr id="5" name="Rectangle 4"/>
          <p:cNvSpPr/>
          <p:nvPr/>
        </p:nvSpPr>
        <p:spPr>
          <a:xfrm>
            <a:off x="1" y="157647"/>
            <a:ext cx="12191999" cy="769441"/>
          </a:xfrm>
          <a:prstGeom prst="rect">
            <a:avLst/>
          </a:prstGeom>
        </p:spPr>
        <p:txBody>
          <a:bodyPr wrap="square">
            <a:spAutoFit/>
          </a:bodyPr>
          <a:lstStyle/>
          <a:p>
            <a:pPr algn="ctr"/>
            <a:r>
              <a:rPr lang="en-US" sz="4400" b="1" dirty="0" smtClean="0">
                <a:solidFill>
                  <a:prstClr val="white"/>
                </a:solidFill>
                <a:latin typeface="Georgia" panose="02040502050405020303" pitchFamily="18" charset="0"/>
              </a:rPr>
              <a:t>Step 2: There Is A Penalty For Sin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117936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1" y="1778630"/>
            <a:ext cx="12191999" cy="2308324"/>
          </a:xfrm>
          <a:prstGeom prst="rect">
            <a:avLst/>
          </a:prstGeom>
        </p:spPr>
        <p:txBody>
          <a:bodyPr wrap="square">
            <a:spAutoFit/>
          </a:bodyPr>
          <a:lstStyle/>
          <a:p>
            <a:pPr algn="ctr"/>
            <a:r>
              <a:rPr lang="en-US" sz="7200" b="1" dirty="0" smtClean="0">
                <a:solidFill>
                  <a:prstClr val="white"/>
                </a:solidFill>
                <a:latin typeface="Georgia" panose="02040502050405020303" pitchFamily="18" charset="0"/>
              </a:rPr>
              <a:t>Step </a:t>
            </a:r>
            <a:r>
              <a:rPr lang="en-US" sz="7200" b="1" dirty="0" smtClean="0">
                <a:solidFill>
                  <a:prstClr val="white"/>
                </a:solidFill>
                <a:latin typeface="Georgia" panose="02040502050405020303" pitchFamily="18" charset="0"/>
              </a:rPr>
              <a:t>3: God Wants Us</a:t>
            </a:r>
          </a:p>
          <a:p>
            <a:pPr algn="ctr"/>
            <a:r>
              <a:rPr lang="en-US" sz="7200" b="1" dirty="0" smtClean="0">
                <a:solidFill>
                  <a:prstClr val="white"/>
                </a:solidFill>
                <a:latin typeface="Georgia" panose="02040502050405020303" pitchFamily="18" charset="0"/>
              </a:rPr>
              <a:t>To Go To Heaven</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358415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85154" y="1385752"/>
            <a:ext cx="11222183" cy="3046988"/>
          </a:xfrm>
          <a:prstGeom prst="rect">
            <a:avLst/>
          </a:prstGeom>
        </p:spPr>
        <p:txBody>
          <a:bodyPr wrap="square">
            <a:spAutoFit/>
          </a:bodyPr>
          <a:lstStyle/>
          <a:p>
            <a:pPr algn="just"/>
            <a:r>
              <a:rPr lang="en-US" sz="4800" b="1" dirty="0" smtClean="0">
                <a:solidFill>
                  <a:prstClr val="white"/>
                </a:solidFill>
                <a:latin typeface="Georgia" panose="02040502050405020303" pitchFamily="18" charset="0"/>
              </a:rPr>
              <a:t>Romans </a:t>
            </a:r>
            <a:r>
              <a:rPr lang="en-US" sz="4800" b="1" dirty="0">
                <a:solidFill>
                  <a:prstClr val="white"/>
                </a:solidFill>
                <a:latin typeface="Georgia" panose="02040502050405020303" pitchFamily="18" charset="0"/>
              </a:rPr>
              <a:t>5:8 But God </a:t>
            </a:r>
            <a:r>
              <a:rPr lang="en-US" sz="4800" b="1" dirty="0" err="1">
                <a:solidFill>
                  <a:prstClr val="white"/>
                </a:solidFill>
                <a:latin typeface="Georgia" panose="02040502050405020303" pitchFamily="18" charset="0"/>
              </a:rPr>
              <a:t>commendeth</a:t>
            </a:r>
            <a:r>
              <a:rPr lang="en-US" sz="4800" b="1" dirty="0">
                <a:solidFill>
                  <a:prstClr val="white"/>
                </a:solidFill>
                <a:latin typeface="Georgia" panose="02040502050405020303" pitchFamily="18" charset="0"/>
              </a:rPr>
              <a:t> his love toward us, in that, while we were yet sinners, Christ died for us.</a:t>
            </a:r>
          </a:p>
        </p:txBody>
      </p:sp>
      <p:sp>
        <p:nvSpPr>
          <p:cNvPr id="5" name="Rectangle 4"/>
          <p:cNvSpPr/>
          <p:nvPr/>
        </p:nvSpPr>
        <p:spPr>
          <a:xfrm>
            <a:off x="1" y="157647"/>
            <a:ext cx="12191999" cy="769441"/>
          </a:xfrm>
          <a:prstGeom prst="rect">
            <a:avLst/>
          </a:prstGeom>
        </p:spPr>
        <p:txBody>
          <a:bodyPr wrap="square">
            <a:spAutoFit/>
          </a:bodyPr>
          <a:lstStyle/>
          <a:p>
            <a:pPr algn="ctr"/>
            <a:r>
              <a:rPr lang="en-US" sz="4400" b="1" dirty="0" smtClean="0">
                <a:solidFill>
                  <a:prstClr val="white"/>
                </a:solidFill>
                <a:latin typeface="Georgia" panose="02040502050405020303" pitchFamily="18" charset="0"/>
              </a:rPr>
              <a:t>Step </a:t>
            </a:r>
            <a:r>
              <a:rPr lang="en-US" sz="4400" b="1" dirty="0" smtClean="0">
                <a:solidFill>
                  <a:prstClr val="white"/>
                </a:solidFill>
                <a:latin typeface="Georgia" panose="02040502050405020303" pitchFamily="18" charset="0"/>
              </a:rPr>
              <a:t>3: God Wants Us To Go To Heaven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284407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1" y="1778630"/>
            <a:ext cx="12191999" cy="2308324"/>
          </a:xfrm>
          <a:prstGeom prst="rect">
            <a:avLst/>
          </a:prstGeom>
        </p:spPr>
        <p:txBody>
          <a:bodyPr wrap="square">
            <a:spAutoFit/>
          </a:bodyPr>
          <a:lstStyle/>
          <a:p>
            <a:pPr algn="ctr"/>
            <a:r>
              <a:rPr lang="en-US" sz="7200" b="1" dirty="0" smtClean="0">
                <a:solidFill>
                  <a:prstClr val="white"/>
                </a:solidFill>
                <a:latin typeface="Georgia" panose="02040502050405020303" pitchFamily="18" charset="0"/>
              </a:rPr>
              <a:t>Step </a:t>
            </a:r>
            <a:r>
              <a:rPr lang="en-US" sz="7200" b="1" dirty="0" smtClean="0">
                <a:solidFill>
                  <a:prstClr val="white"/>
                </a:solidFill>
                <a:latin typeface="Georgia" panose="02040502050405020303" pitchFamily="18" charset="0"/>
              </a:rPr>
              <a:t>4: The Gospel</a:t>
            </a:r>
          </a:p>
          <a:p>
            <a:pPr algn="ctr"/>
            <a:r>
              <a:rPr lang="en-US" sz="7200" b="1" dirty="0" smtClean="0">
                <a:solidFill>
                  <a:prstClr val="white"/>
                </a:solidFill>
                <a:latin typeface="Georgia" panose="02040502050405020303" pitchFamily="18" charset="0"/>
              </a:rPr>
              <a:t>Of Jesus Christ</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839688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85154" y="1385752"/>
            <a:ext cx="11222183" cy="2123658"/>
          </a:xfrm>
          <a:prstGeom prst="rect">
            <a:avLst/>
          </a:prstGeom>
        </p:spPr>
        <p:txBody>
          <a:bodyPr wrap="square">
            <a:spAutoFit/>
          </a:bodyPr>
          <a:lstStyle/>
          <a:p>
            <a:pPr algn="just"/>
            <a:r>
              <a:rPr lang="en-US" sz="4400" b="1" dirty="0" smtClean="0">
                <a:solidFill>
                  <a:prstClr val="white"/>
                </a:solidFill>
                <a:latin typeface="Georgia" panose="02040502050405020303" pitchFamily="18" charset="0"/>
              </a:rPr>
              <a:t>1 </a:t>
            </a:r>
            <a:r>
              <a:rPr lang="en-US" sz="4400" b="1" dirty="0">
                <a:solidFill>
                  <a:prstClr val="white"/>
                </a:solidFill>
                <a:latin typeface="Georgia" panose="02040502050405020303" pitchFamily="18" charset="0"/>
              </a:rPr>
              <a:t>John 2:2   And he is the propitiation </a:t>
            </a:r>
            <a:r>
              <a:rPr lang="en-US" sz="4400" b="1" dirty="0" smtClean="0">
                <a:solidFill>
                  <a:prstClr val="white"/>
                </a:solidFill>
                <a:latin typeface="Georgia" panose="02040502050405020303" pitchFamily="18" charset="0"/>
              </a:rPr>
              <a:t>for </a:t>
            </a:r>
            <a:r>
              <a:rPr lang="en-US" sz="4400" b="1" dirty="0">
                <a:solidFill>
                  <a:prstClr val="white"/>
                </a:solidFill>
                <a:latin typeface="Georgia" panose="02040502050405020303" pitchFamily="18" charset="0"/>
              </a:rPr>
              <a:t>our sins: and not for ours only, but also for the sins of the whole world.</a:t>
            </a:r>
          </a:p>
        </p:txBody>
      </p:sp>
      <p:sp>
        <p:nvSpPr>
          <p:cNvPr id="5" name="Rectangle 4"/>
          <p:cNvSpPr/>
          <p:nvPr/>
        </p:nvSpPr>
        <p:spPr>
          <a:xfrm>
            <a:off x="1" y="157647"/>
            <a:ext cx="12191999" cy="769441"/>
          </a:xfrm>
          <a:prstGeom prst="rect">
            <a:avLst/>
          </a:prstGeom>
        </p:spPr>
        <p:txBody>
          <a:bodyPr wrap="square">
            <a:spAutoFit/>
          </a:bodyPr>
          <a:lstStyle/>
          <a:p>
            <a:pPr algn="ctr"/>
            <a:r>
              <a:rPr lang="en-US" sz="4400" b="1" dirty="0" smtClean="0">
                <a:solidFill>
                  <a:prstClr val="white"/>
                </a:solidFill>
                <a:latin typeface="Georgia" panose="02040502050405020303" pitchFamily="18" charset="0"/>
              </a:rPr>
              <a:t>Step </a:t>
            </a:r>
            <a:r>
              <a:rPr lang="en-US" sz="4400" b="1" dirty="0" smtClean="0">
                <a:solidFill>
                  <a:prstClr val="white"/>
                </a:solidFill>
                <a:latin typeface="Georgia" panose="02040502050405020303" pitchFamily="18" charset="0"/>
              </a:rPr>
              <a:t>4: The Gospel Of Jesus Christ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40183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1" y="1778630"/>
            <a:ext cx="12191999" cy="2308324"/>
          </a:xfrm>
          <a:prstGeom prst="rect">
            <a:avLst/>
          </a:prstGeom>
        </p:spPr>
        <p:txBody>
          <a:bodyPr wrap="square">
            <a:spAutoFit/>
          </a:bodyPr>
          <a:lstStyle/>
          <a:p>
            <a:pPr algn="ctr"/>
            <a:r>
              <a:rPr lang="en-US" sz="7200" b="1" dirty="0" smtClean="0">
                <a:solidFill>
                  <a:prstClr val="white"/>
                </a:solidFill>
                <a:latin typeface="Georgia" panose="02040502050405020303" pitchFamily="18" charset="0"/>
              </a:rPr>
              <a:t>Why Win Souls</a:t>
            </a:r>
          </a:p>
          <a:p>
            <a:pPr algn="ctr"/>
            <a:r>
              <a:rPr lang="en-US" sz="7200" b="1" dirty="0" smtClean="0">
                <a:solidFill>
                  <a:prstClr val="white"/>
                </a:solidFill>
                <a:latin typeface="Georgia" panose="02040502050405020303" pitchFamily="18" charset="0"/>
              </a:rPr>
              <a:t>To Jesus Christ?</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054689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85154" y="1385752"/>
            <a:ext cx="11222183" cy="2800767"/>
          </a:xfrm>
          <a:prstGeom prst="rect">
            <a:avLst/>
          </a:prstGeom>
        </p:spPr>
        <p:txBody>
          <a:bodyPr wrap="square">
            <a:spAutoFit/>
          </a:bodyPr>
          <a:lstStyle/>
          <a:p>
            <a:pPr algn="just"/>
            <a:r>
              <a:rPr lang="en-US" sz="4400" b="1" dirty="0" smtClean="0">
                <a:solidFill>
                  <a:prstClr val="white"/>
                </a:solidFill>
                <a:latin typeface="Georgia" panose="02040502050405020303" pitchFamily="18" charset="0"/>
              </a:rPr>
              <a:t>Acts </a:t>
            </a:r>
            <a:r>
              <a:rPr lang="en-US" sz="4400" b="1" dirty="0">
                <a:solidFill>
                  <a:prstClr val="white"/>
                </a:solidFill>
                <a:latin typeface="Georgia" panose="02040502050405020303" pitchFamily="18" charset="0"/>
              </a:rPr>
              <a:t>2:31 He seeing this before </a:t>
            </a:r>
            <a:r>
              <a:rPr lang="en-US" sz="4400" b="1" dirty="0" err="1">
                <a:solidFill>
                  <a:prstClr val="white"/>
                </a:solidFill>
                <a:latin typeface="Georgia" panose="02040502050405020303" pitchFamily="18" charset="0"/>
              </a:rPr>
              <a:t>spake</a:t>
            </a:r>
            <a:r>
              <a:rPr lang="en-US" sz="4400" b="1" dirty="0">
                <a:solidFill>
                  <a:prstClr val="white"/>
                </a:solidFill>
                <a:latin typeface="Georgia" panose="02040502050405020303" pitchFamily="18" charset="0"/>
              </a:rPr>
              <a:t> of the resurrection of Christ, that his soul was not left in hell, neither his flesh did see corruption.</a:t>
            </a:r>
          </a:p>
        </p:txBody>
      </p:sp>
      <p:sp>
        <p:nvSpPr>
          <p:cNvPr id="5" name="Rectangle 4"/>
          <p:cNvSpPr/>
          <p:nvPr/>
        </p:nvSpPr>
        <p:spPr>
          <a:xfrm>
            <a:off x="1" y="157647"/>
            <a:ext cx="12191999" cy="769441"/>
          </a:xfrm>
          <a:prstGeom prst="rect">
            <a:avLst/>
          </a:prstGeom>
        </p:spPr>
        <p:txBody>
          <a:bodyPr wrap="square">
            <a:spAutoFit/>
          </a:bodyPr>
          <a:lstStyle/>
          <a:p>
            <a:pPr algn="ctr"/>
            <a:r>
              <a:rPr lang="en-US" sz="4400" b="1" dirty="0" smtClean="0">
                <a:solidFill>
                  <a:prstClr val="white"/>
                </a:solidFill>
                <a:latin typeface="Georgia" panose="02040502050405020303" pitchFamily="18" charset="0"/>
              </a:rPr>
              <a:t>Step </a:t>
            </a:r>
            <a:r>
              <a:rPr lang="en-US" sz="4400" b="1" dirty="0" smtClean="0">
                <a:solidFill>
                  <a:prstClr val="white"/>
                </a:solidFill>
                <a:latin typeface="Georgia" panose="02040502050405020303" pitchFamily="18" charset="0"/>
              </a:rPr>
              <a:t>4: The Gospel Of Jesus Christ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419426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972295"/>
            <a:ext cx="12191999" cy="4524315"/>
          </a:xfrm>
          <a:prstGeom prst="rect">
            <a:avLst/>
          </a:prstGeom>
        </p:spPr>
        <p:txBody>
          <a:bodyPr wrap="square">
            <a:spAutoFit/>
          </a:bodyPr>
          <a:lstStyle/>
          <a:p>
            <a:pPr algn="ctr"/>
            <a:r>
              <a:rPr lang="en-US" sz="7200" b="1" dirty="0" smtClean="0">
                <a:solidFill>
                  <a:prstClr val="white"/>
                </a:solidFill>
                <a:latin typeface="Georgia" panose="02040502050405020303" pitchFamily="18" charset="0"/>
              </a:rPr>
              <a:t>Step </a:t>
            </a:r>
            <a:r>
              <a:rPr lang="en-US" sz="7200" b="1" dirty="0" smtClean="0">
                <a:solidFill>
                  <a:prstClr val="white"/>
                </a:solidFill>
                <a:latin typeface="Georgia" panose="02040502050405020303" pitchFamily="18" charset="0"/>
              </a:rPr>
              <a:t>5: Most</a:t>
            </a:r>
          </a:p>
          <a:p>
            <a:pPr algn="ctr"/>
            <a:r>
              <a:rPr lang="en-US" sz="7200" b="1" dirty="0" smtClean="0">
                <a:solidFill>
                  <a:prstClr val="white"/>
                </a:solidFill>
                <a:latin typeface="Georgia" panose="02040502050405020303" pitchFamily="18" charset="0"/>
              </a:rPr>
              <a:t>People Aren’t</a:t>
            </a:r>
          </a:p>
          <a:p>
            <a:pPr algn="ctr"/>
            <a:r>
              <a:rPr lang="en-US" sz="7200" b="1" dirty="0" smtClean="0">
                <a:solidFill>
                  <a:prstClr val="white"/>
                </a:solidFill>
                <a:latin typeface="Georgia" panose="02040502050405020303" pitchFamily="18" charset="0"/>
              </a:rPr>
              <a:t>Going To</a:t>
            </a:r>
          </a:p>
          <a:p>
            <a:pPr algn="ctr"/>
            <a:r>
              <a:rPr lang="en-US" sz="7200" b="1" dirty="0" smtClean="0">
                <a:solidFill>
                  <a:prstClr val="white"/>
                </a:solidFill>
                <a:latin typeface="Georgia" panose="02040502050405020303" pitchFamily="18" charset="0"/>
              </a:rPr>
              <a:t>Heaven</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992049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8" y="1344189"/>
            <a:ext cx="11222183" cy="4401205"/>
          </a:xfrm>
          <a:prstGeom prst="rect">
            <a:avLst/>
          </a:prstGeom>
        </p:spPr>
        <p:txBody>
          <a:bodyPr wrap="square">
            <a:spAutoFit/>
          </a:bodyPr>
          <a:lstStyle/>
          <a:p>
            <a:pPr algn="just"/>
            <a:r>
              <a:rPr lang="en-US" sz="4000" b="1" dirty="0" smtClean="0">
                <a:solidFill>
                  <a:prstClr val="white"/>
                </a:solidFill>
                <a:latin typeface="Georgia" panose="02040502050405020303" pitchFamily="18" charset="0"/>
              </a:rPr>
              <a:t>Matthew </a:t>
            </a:r>
            <a:r>
              <a:rPr lang="en-US" sz="4000" b="1" dirty="0">
                <a:solidFill>
                  <a:prstClr val="white"/>
                </a:solidFill>
                <a:latin typeface="Georgia" panose="02040502050405020303" pitchFamily="18" charset="0"/>
              </a:rPr>
              <a:t>7:13-14   Enter ye in at the strait gate: for wide is the gate, and broad is the way, that </a:t>
            </a:r>
            <a:r>
              <a:rPr lang="en-US" sz="4000" b="1" dirty="0" err="1">
                <a:solidFill>
                  <a:prstClr val="white"/>
                </a:solidFill>
                <a:latin typeface="Georgia" panose="02040502050405020303" pitchFamily="18" charset="0"/>
              </a:rPr>
              <a:t>leadeth</a:t>
            </a:r>
            <a:r>
              <a:rPr lang="en-US" sz="4000" b="1" dirty="0">
                <a:solidFill>
                  <a:prstClr val="white"/>
                </a:solidFill>
                <a:latin typeface="Georgia" panose="02040502050405020303" pitchFamily="18" charset="0"/>
              </a:rPr>
              <a:t> to destruction, and many there be which go in thereat:  14 Because strait is the gate, and narrow is the way, which </a:t>
            </a:r>
            <a:r>
              <a:rPr lang="en-US" sz="4000" b="1" dirty="0" err="1">
                <a:solidFill>
                  <a:prstClr val="white"/>
                </a:solidFill>
                <a:latin typeface="Georgia" panose="02040502050405020303" pitchFamily="18" charset="0"/>
              </a:rPr>
              <a:t>leadeth</a:t>
            </a:r>
            <a:r>
              <a:rPr lang="en-US" sz="4000" b="1" dirty="0">
                <a:solidFill>
                  <a:prstClr val="white"/>
                </a:solidFill>
                <a:latin typeface="Georgia" panose="02040502050405020303" pitchFamily="18" charset="0"/>
              </a:rPr>
              <a:t> unto life, and few there be that find it.</a:t>
            </a:r>
          </a:p>
        </p:txBody>
      </p:sp>
      <p:sp>
        <p:nvSpPr>
          <p:cNvPr id="5" name="Rectangle 4"/>
          <p:cNvSpPr/>
          <p:nvPr/>
        </p:nvSpPr>
        <p:spPr>
          <a:xfrm>
            <a:off x="1" y="157647"/>
            <a:ext cx="12191999" cy="707886"/>
          </a:xfrm>
          <a:prstGeom prst="rect">
            <a:avLst/>
          </a:prstGeom>
        </p:spPr>
        <p:txBody>
          <a:bodyPr wrap="square">
            <a:spAutoFit/>
          </a:bodyPr>
          <a:lstStyle/>
          <a:p>
            <a:pPr algn="ctr"/>
            <a:r>
              <a:rPr lang="en-US" sz="4000" b="1" dirty="0" smtClean="0">
                <a:solidFill>
                  <a:prstClr val="white"/>
                </a:solidFill>
                <a:latin typeface="Georgia" panose="02040502050405020303" pitchFamily="18" charset="0"/>
              </a:rPr>
              <a:t>Step </a:t>
            </a:r>
            <a:r>
              <a:rPr lang="en-US" sz="4000" b="1" dirty="0" smtClean="0">
                <a:solidFill>
                  <a:prstClr val="white"/>
                </a:solidFill>
                <a:latin typeface="Georgia" panose="02040502050405020303" pitchFamily="18" charset="0"/>
              </a:rPr>
              <a:t>5: Most People Aren’t Going To Heaven</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79383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1" y="1778630"/>
            <a:ext cx="12191999" cy="2308324"/>
          </a:xfrm>
          <a:prstGeom prst="rect">
            <a:avLst/>
          </a:prstGeom>
        </p:spPr>
        <p:txBody>
          <a:bodyPr wrap="square">
            <a:spAutoFit/>
          </a:bodyPr>
          <a:lstStyle/>
          <a:p>
            <a:pPr algn="ctr"/>
            <a:r>
              <a:rPr lang="en-US" sz="7200" b="1" dirty="0" smtClean="0">
                <a:solidFill>
                  <a:prstClr val="white"/>
                </a:solidFill>
                <a:latin typeface="Georgia" panose="02040502050405020303" pitchFamily="18" charset="0"/>
              </a:rPr>
              <a:t>Step </a:t>
            </a:r>
            <a:r>
              <a:rPr lang="en-US" sz="7200" b="1" dirty="0" smtClean="0">
                <a:solidFill>
                  <a:prstClr val="white"/>
                </a:solidFill>
                <a:latin typeface="Georgia" panose="02040502050405020303" pitchFamily="18" charset="0"/>
              </a:rPr>
              <a:t>6: “What Must</a:t>
            </a:r>
          </a:p>
          <a:p>
            <a:pPr algn="ctr"/>
            <a:r>
              <a:rPr lang="en-US" sz="7200" b="1" dirty="0" smtClean="0">
                <a:solidFill>
                  <a:prstClr val="white"/>
                </a:solidFill>
                <a:latin typeface="Georgia" panose="02040502050405020303" pitchFamily="18" charset="0"/>
              </a:rPr>
              <a:t>I Do To Be Saved?”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282985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85154" y="1385752"/>
            <a:ext cx="11222183" cy="4524315"/>
          </a:xfrm>
          <a:prstGeom prst="rect">
            <a:avLst/>
          </a:prstGeom>
        </p:spPr>
        <p:txBody>
          <a:bodyPr wrap="square">
            <a:spAutoFit/>
          </a:bodyPr>
          <a:lstStyle/>
          <a:p>
            <a:pPr algn="just"/>
            <a:r>
              <a:rPr lang="en-US" sz="4800" b="1" dirty="0" smtClean="0">
                <a:solidFill>
                  <a:prstClr val="white"/>
                </a:solidFill>
                <a:latin typeface="Georgia" panose="02040502050405020303" pitchFamily="18" charset="0"/>
              </a:rPr>
              <a:t>Acts </a:t>
            </a:r>
            <a:r>
              <a:rPr lang="en-US" sz="4800" b="1" dirty="0">
                <a:solidFill>
                  <a:prstClr val="white"/>
                </a:solidFill>
                <a:latin typeface="Georgia" panose="02040502050405020303" pitchFamily="18" charset="0"/>
              </a:rPr>
              <a:t>16:30-31 And brought them out, and said, Sirs, what must I do to be saved?  31 And they said, Believe on the Lord Jesus Christ, and thou shalt be saved, and thy house.</a:t>
            </a:r>
          </a:p>
        </p:txBody>
      </p:sp>
      <p:sp>
        <p:nvSpPr>
          <p:cNvPr id="5" name="Rectangle 4"/>
          <p:cNvSpPr/>
          <p:nvPr/>
        </p:nvSpPr>
        <p:spPr>
          <a:xfrm>
            <a:off x="1" y="157647"/>
            <a:ext cx="12191999" cy="769441"/>
          </a:xfrm>
          <a:prstGeom prst="rect">
            <a:avLst/>
          </a:prstGeom>
        </p:spPr>
        <p:txBody>
          <a:bodyPr wrap="square">
            <a:spAutoFit/>
          </a:bodyPr>
          <a:lstStyle/>
          <a:p>
            <a:pPr algn="ctr"/>
            <a:r>
              <a:rPr lang="en-US" sz="4400" b="1" dirty="0" smtClean="0">
                <a:solidFill>
                  <a:prstClr val="white"/>
                </a:solidFill>
                <a:latin typeface="Georgia" panose="02040502050405020303" pitchFamily="18" charset="0"/>
              </a:rPr>
              <a:t>Step </a:t>
            </a:r>
            <a:r>
              <a:rPr lang="en-US" sz="4400" b="1" dirty="0" smtClean="0">
                <a:solidFill>
                  <a:prstClr val="white"/>
                </a:solidFill>
                <a:latin typeface="Georgia" panose="02040502050405020303" pitchFamily="18" charset="0"/>
              </a:rPr>
              <a:t>6: “What Must I Do To Be Saved?”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632785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1" y="1778630"/>
            <a:ext cx="12191999" cy="2308324"/>
          </a:xfrm>
          <a:prstGeom prst="rect">
            <a:avLst/>
          </a:prstGeom>
        </p:spPr>
        <p:txBody>
          <a:bodyPr wrap="square">
            <a:spAutoFit/>
          </a:bodyPr>
          <a:lstStyle/>
          <a:p>
            <a:pPr algn="ctr"/>
            <a:r>
              <a:rPr lang="en-US" sz="7200" b="1" dirty="0" smtClean="0">
                <a:solidFill>
                  <a:prstClr val="white"/>
                </a:solidFill>
                <a:latin typeface="Georgia" panose="02040502050405020303" pitchFamily="18" charset="0"/>
              </a:rPr>
              <a:t>Step </a:t>
            </a:r>
            <a:r>
              <a:rPr lang="en-US" sz="7200" b="1" dirty="0" smtClean="0">
                <a:solidFill>
                  <a:prstClr val="white"/>
                </a:solidFill>
                <a:latin typeface="Georgia" panose="02040502050405020303" pitchFamily="18" charset="0"/>
              </a:rPr>
              <a:t>7: Jesus Christ</a:t>
            </a:r>
          </a:p>
          <a:p>
            <a:pPr algn="ctr"/>
            <a:r>
              <a:rPr lang="en-US" sz="7200" b="1" dirty="0" smtClean="0">
                <a:solidFill>
                  <a:prstClr val="white"/>
                </a:solidFill>
                <a:latin typeface="Georgia" panose="02040502050405020303" pitchFamily="18" charset="0"/>
              </a:rPr>
              <a:t>Is Lord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570081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85154" y="1385752"/>
            <a:ext cx="11222183" cy="2800767"/>
          </a:xfrm>
          <a:prstGeom prst="rect">
            <a:avLst/>
          </a:prstGeom>
        </p:spPr>
        <p:txBody>
          <a:bodyPr wrap="square">
            <a:spAutoFit/>
          </a:bodyPr>
          <a:lstStyle/>
          <a:p>
            <a:pPr algn="just"/>
            <a:r>
              <a:rPr lang="en-US" sz="4400" b="1" dirty="0" smtClean="0">
                <a:solidFill>
                  <a:prstClr val="white"/>
                </a:solidFill>
                <a:latin typeface="Georgia" panose="02040502050405020303" pitchFamily="18" charset="0"/>
              </a:rPr>
              <a:t>Hebrews </a:t>
            </a:r>
            <a:r>
              <a:rPr lang="en-US" sz="4400" b="1" dirty="0">
                <a:solidFill>
                  <a:prstClr val="white"/>
                </a:solidFill>
                <a:latin typeface="Georgia" panose="02040502050405020303" pitchFamily="18" charset="0"/>
              </a:rPr>
              <a:t>1:8 </a:t>
            </a:r>
            <a:r>
              <a:rPr lang="en-US" sz="4400" b="1" dirty="0" smtClean="0">
                <a:solidFill>
                  <a:prstClr val="white"/>
                </a:solidFill>
                <a:latin typeface="Georgia" panose="02040502050405020303" pitchFamily="18" charset="0"/>
              </a:rPr>
              <a:t>But </a:t>
            </a:r>
            <a:r>
              <a:rPr lang="en-US" sz="4400" b="1" dirty="0">
                <a:solidFill>
                  <a:prstClr val="white"/>
                </a:solidFill>
                <a:latin typeface="Georgia" panose="02040502050405020303" pitchFamily="18" charset="0"/>
              </a:rPr>
              <a:t>unto the Son he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Thy throne, O God, is for ever and ever: a </a:t>
            </a:r>
            <a:r>
              <a:rPr lang="en-US" sz="4400" b="1" dirty="0" err="1">
                <a:solidFill>
                  <a:prstClr val="white"/>
                </a:solidFill>
                <a:latin typeface="Georgia" panose="02040502050405020303" pitchFamily="18" charset="0"/>
              </a:rPr>
              <a:t>sceptre</a:t>
            </a:r>
            <a:r>
              <a:rPr lang="en-US" sz="4400" b="1" dirty="0">
                <a:solidFill>
                  <a:prstClr val="white"/>
                </a:solidFill>
                <a:latin typeface="Georgia" panose="02040502050405020303" pitchFamily="18" charset="0"/>
              </a:rPr>
              <a:t> of righteousness is the </a:t>
            </a:r>
            <a:r>
              <a:rPr lang="en-US" sz="4400" b="1" dirty="0" err="1">
                <a:solidFill>
                  <a:prstClr val="white"/>
                </a:solidFill>
                <a:latin typeface="Georgia" panose="02040502050405020303" pitchFamily="18" charset="0"/>
              </a:rPr>
              <a:t>sceptre</a:t>
            </a:r>
            <a:r>
              <a:rPr lang="en-US" sz="4400" b="1" dirty="0">
                <a:solidFill>
                  <a:prstClr val="white"/>
                </a:solidFill>
                <a:latin typeface="Georgia" panose="02040502050405020303" pitchFamily="18" charset="0"/>
              </a:rPr>
              <a:t> of thy kingdom.</a:t>
            </a:r>
          </a:p>
        </p:txBody>
      </p:sp>
      <p:sp>
        <p:nvSpPr>
          <p:cNvPr id="5" name="Rectangle 4"/>
          <p:cNvSpPr/>
          <p:nvPr/>
        </p:nvSpPr>
        <p:spPr>
          <a:xfrm>
            <a:off x="1" y="157647"/>
            <a:ext cx="12191999" cy="769441"/>
          </a:xfrm>
          <a:prstGeom prst="rect">
            <a:avLst/>
          </a:prstGeom>
        </p:spPr>
        <p:txBody>
          <a:bodyPr wrap="square">
            <a:spAutoFit/>
          </a:bodyPr>
          <a:lstStyle/>
          <a:p>
            <a:pPr algn="ctr"/>
            <a:r>
              <a:rPr lang="en-US" sz="4400" b="1" dirty="0" smtClean="0">
                <a:solidFill>
                  <a:prstClr val="white"/>
                </a:solidFill>
                <a:latin typeface="Georgia" panose="02040502050405020303" pitchFamily="18" charset="0"/>
              </a:rPr>
              <a:t>Step </a:t>
            </a:r>
            <a:r>
              <a:rPr lang="en-US" sz="4400" b="1" dirty="0" smtClean="0">
                <a:solidFill>
                  <a:prstClr val="white"/>
                </a:solidFill>
                <a:latin typeface="Georgia" panose="02040502050405020303" pitchFamily="18" charset="0"/>
              </a:rPr>
              <a:t>7: Jesus Christ Is Lord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413032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85154" y="1385752"/>
            <a:ext cx="11402293" cy="2123658"/>
          </a:xfrm>
          <a:prstGeom prst="rect">
            <a:avLst/>
          </a:prstGeom>
        </p:spPr>
        <p:txBody>
          <a:bodyPr wrap="square">
            <a:spAutoFit/>
          </a:bodyPr>
          <a:lstStyle/>
          <a:p>
            <a:pPr algn="just"/>
            <a:r>
              <a:rPr lang="en-US" sz="4400" b="1" dirty="0" smtClean="0">
                <a:solidFill>
                  <a:prstClr val="white"/>
                </a:solidFill>
                <a:latin typeface="Georgia" panose="02040502050405020303" pitchFamily="18" charset="0"/>
              </a:rPr>
              <a:t>John </a:t>
            </a:r>
            <a:r>
              <a:rPr lang="en-US" sz="4400" b="1" dirty="0">
                <a:solidFill>
                  <a:prstClr val="white"/>
                </a:solidFill>
                <a:latin typeface="Georgia" panose="02040502050405020303" pitchFamily="18" charset="0"/>
              </a:rPr>
              <a:t>1:1 In the beginning was the Word, and the Word was with God, and the Word was God.</a:t>
            </a:r>
          </a:p>
        </p:txBody>
      </p:sp>
      <p:sp>
        <p:nvSpPr>
          <p:cNvPr id="5" name="Rectangle 4"/>
          <p:cNvSpPr/>
          <p:nvPr/>
        </p:nvSpPr>
        <p:spPr>
          <a:xfrm>
            <a:off x="1" y="157647"/>
            <a:ext cx="12191999" cy="769441"/>
          </a:xfrm>
          <a:prstGeom prst="rect">
            <a:avLst/>
          </a:prstGeom>
        </p:spPr>
        <p:txBody>
          <a:bodyPr wrap="square">
            <a:spAutoFit/>
          </a:bodyPr>
          <a:lstStyle/>
          <a:p>
            <a:pPr algn="ctr"/>
            <a:r>
              <a:rPr lang="en-US" sz="4400" b="1" dirty="0" smtClean="0">
                <a:solidFill>
                  <a:prstClr val="white"/>
                </a:solidFill>
                <a:latin typeface="Georgia" panose="02040502050405020303" pitchFamily="18" charset="0"/>
              </a:rPr>
              <a:t>Step </a:t>
            </a:r>
            <a:r>
              <a:rPr lang="en-US" sz="4400" b="1" dirty="0" smtClean="0">
                <a:solidFill>
                  <a:prstClr val="white"/>
                </a:solidFill>
                <a:latin typeface="Georgia" panose="02040502050405020303" pitchFamily="18" charset="0"/>
              </a:rPr>
              <a:t>7: Jesus Christ Is Lord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068347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85154" y="1385752"/>
            <a:ext cx="11402293" cy="2123658"/>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19:13   And he was clothed with a vesture dipped in blood: and his name is called The Word of God.</a:t>
            </a:r>
          </a:p>
        </p:txBody>
      </p:sp>
      <p:sp>
        <p:nvSpPr>
          <p:cNvPr id="5" name="Rectangle 4"/>
          <p:cNvSpPr/>
          <p:nvPr/>
        </p:nvSpPr>
        <p:spPr>
          <a:xfrm>
            <a:off x="1" y="157647"/>
            <a:ext cx="12191999" cy="769441"/>
          </a:xfrm>
          <a:prstGeom prst="rect">
            <a:avLst/>
          </a:prstGeom>
        </p:spPr>
        <p:txBody>
          <a:bodyPr wrap="square">
            <a:spAutoFit/>
          </a:bodyPr>
          <a:lstStyle/>
          <a:p>
            <a:pPr algn="ctr"/>
            <a:r>
              <a:rPr lang="en-US" sz="4400" b="1" dirty="0" smtClean="0">
                <a:solidFill>
                  <a:prstClr val="white"/>
                </a:solidFill>
                <a:latin typeface="Georgia" panose="02040502050405020303" pitchFamily="18" charset="0"/>
              </a:rPr>
              <a:t>Step 7: Jesus Christ Is Lord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29059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85154" y="1385752"/>
            <a:ext cx="11418919" cy="2800767"/>
          </a:xfrm>
          <a:prstGeom prst="rect">
            <a:avLst/>
          </a:prstGeom>
        </p:spPr>
        <p:txBody>
          <a:bodyPr wrap="square">
            <a:spAutoFit/>
          </a:bodyPr>
          <a:lstStyle/>
          <a:p>
            <a:pPr algn="just"/>
            <a:r>
              <a:rPr lang="en-US" sz="4400" b="1" dirty="0" smtClean="0">
                <a:solidFill>
                  <a:prstClr val="white"/>
                </a:solidFill>
                <a:latin typeface="Georgia" panose="02040502050405020303" pitchFamily="18" charset="0"/>
              </a:rPr>
              <a:t>1 </a:t>
            </a:r>
            <a:r>
              <a:rPr lang="en-US" sz="4400" b="1" dirty="0">
                <a:solidFill>
                  <a:prstClr val="white"/>
                </a:solidFill>
                <a:latin typeface="Georgia" panose="02040502050405020303" pitchFamily="18" charset="0"/>
              </a:rPr>
              <a:t>John 5:7 For there are three that bear record in heaven, the Father, the Word, and the Holy Ghost: and these three are one.</a:t>
            </a:r>
          </a:p>
        </p:txBody>
      </p:sp>
      <p:sp>
        <p:nvSpPr>
          <p:cNvPr id="5" name="Rectangle 4"/>
          <p:cNvSpPr/>
          <p:nvPr/>
        </p:nvSpPr>
        <p:spPr>
          <a:xfrm>
            <a:off x="1" y="157647"/>
            <a:ext cx="12191999" cy="769441"/>
          </a:xfrm>
          <a:prstGeom prst="rect">
            <a:avLst/>
          </a:prstGeom>
        </p:spPr>
        <p:txBody>
          <a:bodyPr wrap="square">
            <a:spAutoFit/>
          </a:bodyPr>
          <a:lstStyle/>
          <a:p>
            <a:pPr algn="ctr"/>
            <a:r>
              <a:rPr lang="en-US" sz="4400" b="1" dirty="0" smtClean="0">
                <a:solidFill>
                  <a:prstClr val="white"/>
                </a:solidFill>
                <a:latin typeface="Georgia" panose="02040502050405020303" pitchFamily="18" charset="0"/>
              </a:rPr>
              <a:t>Step </a:t>
            </a:r>
            <a:r>
              <a:rPr lang="en-US" sz="4400" b="1" dirty="0" smtClean="0">
                <a:solidFill>
                  <a:prstClr val="white"/>
                </a:solidFill>
                <a:latin typeface="Georgia" panose="02040502050405020303" pitchFamily="18" charset="0"/>
              </a:rPr>
              <a:t>7: Jesus Christ Is Lord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2160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9969" y="1036617"/>
            <a:ext cx="11222183" cy="5170646"/>
          </a:xfrm>
          <a:prstGeom prst="rect">
            <a:avLst/>
          </a:prstGeom>
        </p:spPr>
        <p:txBody>
          <a:bodyPr wrap="square">
            <a:spAutoFit/>
          </a:bodyPr>
          <a:lstStyle/>
          <a:p>
            <a:pPr algn="just"/>
            <a:r>
              <a:rPr lang="en-US" sz="3000" b="1" dirty="0">
                <a:solidFill>
                  <a:prstClr val="white"/>
                </a:solidFill>
                <a:latin typeface="Georgia" panose="02040502050405020303" pitchFamily="18" charset="0"/>
              </a:rPr>
              <a:t>Revelation 2:1-4   Unto the angel of the church of Ephesus write; These things </a:t>
            </a:r>
            <a:r>
              <a:rPr lang="en-US" sz="3000" b="1" dirty="0" err="1">
                <a:solidFill>
                  <a:prstClr val="white"/>
                </a:solidFill>
                <a:latin typeface="Georgia" panose="02040502050405020303" pitchFamily="18" charset="0"/>
              </a:rPr>
              <a:t>saith</a:t>
            </a:r>
            <a:r>
              <a:rPr lang="en-US" sz="3000" b="1" dirty="0">
                <a:solidFill>
                  <a:prstClr val="white"/>
                </a:solidFill>
                <a:latin typeface="Georgia" panose="02040502050405020303" pitchFamily="18" charset="0"/>
              </a:rPr>
              <a:t> he that </a:t>
            </a:r>
            <a:r>
              <a:rPr lang="en-US" sz="3000" b="1" dirty="0" err="1">
                <a:solidFill>
                  <a:prstClr val="white"/>
                </a:solidFill>
                <a:latin typeface="Georgia" panose="02040502050405020303" pitchFamily="18" charset="0"/>
              </a:rPr>
              <a:t>holdeth</a:t>
            </a:r>
            <a:r>
              <a:rPr lang="en-US" sz="3000" b="1" dirty="0">
                <a:solidFill>
                  <a:prstClr val="white"/>
                </a:solidFill>
                <a:latin typeface="Georgia" panose="02040502050405020303" pitchFamily="18" charset="0"/>
              </a:rPr>
              <a:t> the seven stars in his right hand, who </a:t>
            </a:r>
            <a:r>
              <a:rPr lang="en-US" sz="3000" b="1" dirty="0" err="1">
                <a:solidFill>
                  <a:prstClr val="white"/>
                </a:solidFill>
                <a:latin typeface="Georgia" panose="02040502050405020303" pitchFamily="18" charset="0"/>
              </a:rPr>
              <a:t>walketh</a:t>
            </a:r>
            <a:r>
              <a:rPr lang="en-US" sz="3000" b="1" dirty="0">
                <a:solidFill>
                  <a:prstClr val="white"/>
                </a:solidFill>
                <a:latin typeface="Georgia" panose="02040502050405020303" pitchFamily="18" charset="0"/>
              </a:rPr>
              <a:t> in the midst of the seven golden candlesticks;  2 I know thy works, and thy </a:t>
            </a:r>
            <a:r>
              <a:rPr lang="en-US" sz="3000" b="1" dirty="0" err="1">
                <a:solidFill>
                  <a:prstClr val="white"/>
                </a:solidFill>
                <a:latin typeface="Georgia" panose="02040502050405020303" pitchFamily="18" charset="0"/>
              </a:rPr>
              <a:t>labour</a:t>
            </a:r>
            <a:r>
              <a:rPr lang="en-US" sz="3000" b="1" dirty="0">
                <a:solidFill>
                  <a:prstClr val="white"/>
                </a:solidFill>
                <a:latin typeface="Georgia" panose="02040502050405020303" pitchFamily="18" charset="0"/>
              </a:rPr>
              <a:t>, and thy patience, and how thou canst not bear them which are evil: and thou hast tried them which say they are apostles, and are not, and hast found them liars:  3 And hast borne, and hast patience, and for my name's sake hast </a:t>
            </a:r>
            <a:r>
              <a:rPr lang="en-US" sz="3000" b="1" dirty="0" err="1">
                <a:solidFill>
                  <a:prstClr val="white"/>
                </a:solidFill>
                <a:latin typeface="Georgia" panose="02040502050405020303" pitchFamily="18" charset="0"/>
              </a:rPr>
              <a:t>laboured</a:t>
            </a:r>
            <a:r>
              <a:rPr lang="en-US" sz="3000" b="1" dirty="0">
                <a:solidFill>
                  <a:prstClr val="white"/>
                </a:solidFill>
                <a:latin typeface="Georgia" panose="02040502050405020303" pitchFamily="18" charset="0"/>
              </a:rPr>
              <a:t>, and hast not fainted.  4 Nevertheless I have somewhat against thee, because thou hast left thy first love.</a:t>
            </a:r>
            <a:endParaRPr lang="en-US" sz="3000" b="1" dirty="0">
              <a:solidFill>
                <a:prstClr val="white"/>
              </a:solidFill>
              <a:latin typeface="Georgia" panose="02040502050405020303" pitchFamily="18" charset="0"/>
            </a:endParaRPr>
          </a:p>
        </p:txBody>
      </p:sp>
      <p:sp>
        <p:nvSpPr>
          <p:cNvPr id="5" name="Rectangle 4"/>
          <p:cNvSpPr/>
          <p:nvPr/>
        </p:nvSpPr>
        <p:spPr>
          <a:xfrm>
            <a:off x="1" y="157647"/>
            <a:ext cx="12191999" cy="707886"/>
          </a:xfrm>
          <a:prstGeom prst="rect">
            <a:avLst/>
          </a:prstGeom>
        </p:spPr>
        <p:txBody>
          <a:bodyPr wrap="square">
            <a:spAutoFit/>
          </a:bodyPr>
          <a:lstStyle/>
          <a:p>
            <a:pPr algn="ctr"/>
            <a:r>
              <a:rPr lang="en-US" sz="4000" b="1" dirty="0" smtClean="0">
                <a:solidFill>
                  <a:prstClr val="white"/>
                </a:solidFill>
                <a:latin typeface="Georgia" panose="02040502050405020303" pitchFamily="18" charset="0"/>
              </a:rPr>
              <a:t>Why Win Souls To Jesus Christ?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628039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85154" y="1385752"/>
            <a:ext cx="11385668" cy="3477875"/>
          </a:xfrm>
          <a:prstGeom prst="rect">
            <a:avLst/>
          </a:prstGeom>
        </p:spPr>
        <p:txBody>
          <a:bodyPr wrap="square">
            <a:spAutoFit/>
          </a:bodyPr>
          <a:lstStyle/>
          <a:p>
            <a:pPr algn="just"/>
            <a:r>
              <a:rPr lang="en-US" sz="4400" b="1" dirty="0" smtClean="0">
                <a:solidFill>
                  <a:prstClr val="white"/>
                </a:solidFill>
                <a:latin typeface="Georgia" panose="02040502050405020303" pitchFamily="18" charset="0"/>
              </a:rPr>
              <a:t>Matthew </a:t>
            </a:r>
            <a:r>
              <a:rPr lang="en-US" sz="4400" b="1" dirty="0">
                <a:solidFill>
                  <a:prstClr val="white"/>
                </a:solidFill>
                <a:latin typeface="Georgia" panose="02040502050405020303" pitchFamily="18" charset="0"/>
              </a:rPr>
              <a:t>18:16   But if he will not hear thee, then take with thee one or two more, that in the mouth of two or three witnesses every word may be established.</a:t>
            </a:r>
          </a:p>
        </p:txBody>
      </p:sp>
      <p:sp>
        <p:nvSpPr>
          <p:cNvPr id="5" name="Rectangle 4"/>
          <p:cNvSpPr/>
          <p:nvPr/>
        </p:nvSpPr>
        <p:spPr>
          <a:xfrm>
            <a:off x="1" y="157647"/>
            <a:ext cx="12191999" cy="769441"/>
          </a:xfrm>
          <a:prstGeom prst="rect">
            <a:avLst/>
          </a:prstGeom>
        </p:spPr>
        <p:txBody>
          <a:bodyPr wrap="square">
            <a:spAutoFit/>
          </a:bodyPr>
          <a:lstStyle/>
          <a:p>
            <a:pPr algn="ctr"/>
            <a:r>
              <a:rPr lang="en-US" sz="4400" b="1" dirty="0" smtClean="0">
                <a:solidFill>
                  <a:prstClr val="white"/>
                </a:solidFill>
                <a:latin typeface="Georgia" panose="02040502050405020303" pitchFamily="18" charset="0"/>
              </a:rPr>
              <a:t>Step </a:t>
            </a:r>
            <a:r>
              <a:rPr lang="en-US" sz="4400" b="1" dirty="0" smtClean="0">
                <a:solidFill>
                  <a:prstClr val="white"/>
                </a:solidFill>
                <a:latin typeface="Georgia" panose="02040502050405020303" pitchFamily="18" charset="0"/>
              </a:rPr>
              <a:t>7: Jesus Christ Is Lord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29333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85154" y="1385752"/>
            <a:ext cx="11222183" cy="3477875"/>
          </a:xfrm>
          <a:prstGeom prst="rect">
            <a:avLst/>
          </a:prstGeom>
        </p:spPr>
        <p:txBody>
          <a:bodyPr wrap="square">
            <a:spAutoFit/>
          </a:bodyPr>
          <a:lstStyle/>
          <a:p>
            <a:pPr algn="just"/>
            <a:r>
              <a:rPr lang="en-US" sz="4400" b="1" dirty="0" smtClean="0">
                <a:solidFill>
                  <a:prstClr val="white"/>
                </a:solidFill>
                <a:latin typeface="Georgia" panose="02040502050405020303" pitchFamily="18" charset="0"/>
              </a:rPr>
              <a:t>John </a:t>
            </a:r>
            <a:r>
              <a:rPr lang="en-US" sz="4400" b="1" dirty="0">
                <a:solidFill>
                  <a:prstClr val="white"/>
                </a:solidFill>
                <a:latin typeface="Georgia" panose="02040502050405020303" pitchFamily="18" charset="0"/>
              </a:rPr>
              <a:t>5:31-32   If I bear witness of myself, my witness is not true.  32 There is another that </a:t>
            </a:r>
            <a:r>
              <a:rPr lang="en-US" sz="4400" b="1" dirty="0" err="1">
                <a:solidFill>
                  <a:prstClr val="white"/>
                </a:solidFill>
                <a:latin typeface="Georgia" panose="02040502050405020303" pitchFamily="18" charset="0"/>
              </a:rPr>
              <a:t>beareth</a:t>
            </a:r>
            <a:r>
              <a:rPr lang="en-US" sz="4400" b="1" dirty="0">
                <a:solidFill>
                  <a:prstClr val="white"/>
                </a:solidFill>
                <a:latin typeface="Georgia" panose="02040502050405020303" pitchFamily="18" charset="0"/>
              </a:rPr>
              <a:t> witness of me; and I know that the witness which he </a:t>
            </a:r>
            <a:r>
              <a:rPr lang="en-US" sz="4400" b="1" dirty="0" err="1">
                <a:solidFill>
                  <a:prstClr val="white"/>
                </a:solidFill>
                <a:latin typeface="Georgia" panose="02040502050405020303" pitchFamily="18" charset="0"/>
              </a:rPr>
              <a:t>witnesseth</a:t>
            </a:r>
            <a:r>
              <a:rPr lang="en-US" sz="4400" b="1" dirty="0">
                <a:solidFill>
                  <a:prstClr val="white"/>
                </a:solidFill>
                <a:latin typeface="Georgia" panose="02040502050405020303" pitchFamily="18" charset="0"/>
              </a:rPr>
              <a:t> of me is true.</a:t>
            </a:r>
          </a:p>
        </p:txBody>
      </p:sp>
      <p:sp>
        <p:nvSpPr>
          <p:cNvPr id="5" name="Rectangle 4"/>
          <p:cNvSpPr/>
          <p:nvPr/>
        </p:nvSpPr>
        <p:spPr>
          <a:xfrm>
            <a:off x="1" y="157647"/>
            <a:ext cx="12191999" cy="769441"/>
          </a:xfrm>
          <a:prstGeom prst="rect">
            <a:avLst/>
          </a:prstGeom>
        </p:spPr>
        <p:txBody>
          <a:bodyPr wrap="square">
            <a:spAutoFit/>
          </a:bodyPr>
          <a:lstStyle/>
          <a:p>
            <a:pPr algn="ctr"/>
            <a:r>
              <a:rPr lang="en-US" sz="4400" b="1" dirty="0" smtClean="0">
                <a:solidFill>
                  <a:prstClr val="white"/>
                </a:solidFill>
                <a:latin typeface="Georgia" panose="02040502050405020303" pitchFamily="18" charset="0"/>
              </a:rPr>
              <a:t>Step </a:t>
            </a:r>
            <a:r>
              <a:rPr lang="en-US" sz="4400" b="1" dirty="0" smtClean="0">
                <a:solidFill>
                  <a:prstClr val="white"/>
                </a:solidFill>
                <a:latin typeface="Georgia" panose="02040502050405020303" pitchFamily="18" charset="0"/>
              </a:rPr>
              <a:t>7: Jesus Christ Is Lord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567709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85154" y="1385752"/>
            <a:ext cx="11222183" cy="2308324"/>
          </a:xfrm>
          <a:prstGeom prst="rect">
            <a:avLst/>
          </a:prstGeom>
        </p:spPr>
        <p:txBody>
          <a:bodyPr wrap="square">
            <a:spAutoFit/>
          </a:bodyPr>
          <a:lstStyle/>
          <a:p>
            <a:pPr algn="just"/>
            <a:r>
              <a:rPr lang="en-US" sz="4800" b="1" dirty="0" smtClean="0">
                <a:solidFill>
                  <a:prstClr val="white"/>
                </a:solidFill>
                <a:latin typeface="Georgia" panose="02040502050405020303" pitchFamily="18" charset="0"/>
              </a:rPr>
              <a:t>Titus 1:2 In </a:t>
            </a:r>
            <a:r>
              <a:rPr lang="en-US" sz="4800" b="1" dirty="0">
                <a:solidFill>
                  <a:prstClr val="white"/>
                </a:solidFill>
                <a:latin typeface="Georgia" panose="02040502050405020303" pitchFamily="18" charset="0"/>
              </a:rPr>
              <a:t>hope of eternal life, which God, that cannot lie, promised before the world began;</a:t>
            </a:r>
          </a:p>
        </p:txBody>
      </p:sp>
      <p:sp>
        <p:nvSpPr>
          <p:cNvPr id="5" name="Rectangle 4"/>
          <p:cNvSpPr/>
          <p:nvPr/>
        </p:nvSpPr>
        <p:spPr>
          <a:xfrm>
            <a:off x="1" y="157647"/>
            <a:ext cx="12191999" cy="769441"/>
          </a:xfrm>
          <a:prstGeom prst="rect">
            <a:avLst/>
          </a:prstGeom>
        </p:spPr>
        <p:txBody>
          <a:bodyPr wrap="square">
            <a:spAutoFit/>
          </a:bodyPr>
          <a:lstStyle/>
          <a:p>
            <a:pPr algn="ctr"/>
            <a:r>
              <a:rPr lang="en-US" sz="4400" b="1" dirty="0" smtClean="0">
                <a:solidFill>
                  <a:prstClr val="white"/>
                </a:solidFill>
                <a:latin typeface="Georgia" panose="02040502050405020303" pitchFamily="18" charset="0"/>
              </a:rPr>
              <a:t>Step </a:t>
            </a:r>
            <a:r>
              <a:rPr lang="en-US" sz="4400" b="1" dirty="0" smtClean="0">
                <a:solidFill>
                  <a:prstClr val="white"/>
                </a:solidFill>
                <a:latin typeface="Georgia" panose="02040502050405020303" pitchFamily="18" charset="0"/>
              </a:rPr>
              <a:t>7: Jesus Christ Is Lord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56469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1" y="1446121"/>
            <a:ext cx="12191999" cy="3416320"/>
          </a:xfrm>
          <a:prstGeom prst="rect">
            <a:avLst/>
          </a:prstGeom>
        </p:spPr>
        <p:txBody>
          <a:bodyPr wrap="square">
            <a:spAutoFit/>
          </a:bodyPr>
          <a:lstStyle/>
          <a:p>
            <a:pPr algn="ctr"/>
            <a:r>
              <a:rPr lang="en-US" sz="7200" b="1" dirty="0">
                <a:solidFill>
                  <a:prstClr val="white"/>
                </a:solidFill>
                <a:latin typeface="Georgia" panose="02040502050405020303" pitchFamily="18" charset="0"/>
              </a:rPr>
              <a:t>Step 8: “By </a:t>
            </a:r>
            <a:r>
              <a:rPr lang="en-US" sz="7200" b="1" dirty="0" smtClean="0">
                <a:solidFill>
                  <a:prstClr val="white"/>
                </a:solidFill>
                <a:latin typeface="Georgia" panose="02040502050405020303" pitchFamily="18" charset="0"/>
              </a:rPr>
              <a:t>Grace</a:t>
            </a:r>
          </a:p>
          <a:p>
            <a:pPr algn="ctr"/>
            <a:r>
              <a:rPr lang="en-US" sz="7200" b="1" dirty="0" smtClean="0">
                <a:solidFill>
                  <a:prstClr val="white"/>
                </a:solidFill>
                <a:latin typeface="Georgia" panose="02040502050405020303" pitchFamily="18" charset="0"/>
              </a:rPr>
              <a:t>Are </a:t>
            </a:r>
            <a:r>
              <a:rPr lang="en-US" sz="7200" b="1" dirty="0">
                <a:solidFill>
                  <a:prstClr val="white"/>
                </a:solidFill>
                <a:latin typeface="Georgia" panose="02040502050405020303" pitchFamily="18" charset="0"/>
              </a:rPr>
              <a:t>You </a:t>
            </a:r>
            <a:r>
              <a:rPr lang="en-US" sz="7200" b="1" dirty="0" smtClean="0">
                <a:solidFill>
                  <a:prstClr val="white"/>
                </a:solidFill>
                <a:latin typeface="Georgia" panose="02040502050405020303" pitchFamily="18" charset="0"/>
              </a:rPr>
              <a:t>Saved</a:t>
            </a:r>
          </a:p>
          <a:p>
            <a:pPr algn="ctr"/>
            <a:r>
              <a:rPr lang="en-US" sz="7200" b="1" dirty="0" smtClean="0">
                <a:solidFill>
                  <a:prstClr val="white"/>
                </a:solidFill>
                <a:latin typeface="Georgia" panose="02040502050405020303" pitchFamily="18" charset="0"/>
              </a:rPr>
              <a:t>Through </a:t>
            </a:r>
            <a:r>
              <a:rPr lang="en-US" sz="7200" b="1" dirty="0">
                <a:solidFill>
                  <a:prstClr val="white"/>
                </a:solidFill>
                <a:latin typeface="Georgia" panose="02040502050405020303" pitchFamily="18" charset="0"/>
              </a:rPr>
              <a:t>Faith”</a:t>
            </a:r>
          </a:p>
        </p:txBody>
      </p:sp>
    </p:spTree>
    <p:extLst>
      <p:ext uri="{BB962C8B-B14F-4D97-AF65-F5344CB8AC3E}">
        <p14:creationId xmlns:p14="http://schemas.microsoft.com/office/powerpoint/2010/main" val="31840759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85154" y="1385752"/>
            <a:ext cx="11377355" cy="3785652"/>
          </a:xfrm>
          <a:prstGeom prst="rect">
            <a:avLst/>
          </a:prstGeom>
        </p:spPr>
        <p:txBody>
          <a:bodyPr wrap="square">
            <a:spAutoFit/>
          </a:bodyPr>
          <a:lstStyle/>
          <a:p>
            <a:pPr algn="just"/>
            <a:r>
              <a:rPr lang="en-US" sz="4800" b="1" dirty="0" smtClean="0">
                <a:solidFill>
                  <a:prstClr val="white"/>
                </a:solidFill>
                <a:latin typeface="Georgia" panose="02040502050405020303" pitchFamily="18" charset="0"/>
              </a:rPr>
              <a:t>Ephesians </a:t>
            </a:r>
            <a:r>
              <a:rPr lang="en-US" sz="4800" b="1" dirty="0">
                <a:solidFill>
                  <a:prstClr val="white"/>
                </a:solidFill>
                <a:latin typeface="Georgia" panose="02040502050405020303" pitchFamily="18" charset="0"/>
              </a:rPr>
              <a:t>2:8-9 For by grace are ye saved through faith; and that not of yourselves: it is the gift of God:  9 Not of works, lest any man should boast.</a:t>
            </a:r>
          </a:p>
        </p:txBody>
      </p:sp>
      <p:sp>
        <p:nvSpPr>
          <p:cNvPr id="5" name="Rectangle 4"/>
          <p:cNvSpPr/>
          <p:nvPr/>
        </p:nvSpPr>
        <p:spPr>
          <a:xfrm>
            <a:off x="1" y="157647"/>
            <a:ext cx="12191999" cy="646331"/>
          </a:xfrm>
          <a:prstGeom prst="rect">
            <a:avLst/>
          </a:prstGeom>
        </p:spPr>
        <p:txBody>
          <a:bodyPr wrap="square">
            <a:spAutoFit/>
          </a:bodyPr>
          <a:lstStyle/>
          <a:p>
            <a:pPr algn="ctr"/>
            <a:r>
              <a:rPr lang="en-US" sz="3600" b="1" dirty="0" smtClean="0">
                <a:solidFill>
                  <a:prstClr val="white"/>
                </a:solidFill>
                <a:latin typeface="Georgia" panose="02040502050405020303" pitchFamily="18" charset="0"/>
              </a:rPr>
              <a:t>Step </a:t>
            </a:r>
            <a:r>
              <a:rPr lang="en-US" sz="3600" b="1" dirty="0" smtClean="0">
                <a:solidFill>
                  <a:prstClr val="white"/>
                </a:solidFill>
                <a:latin typeface="Georgia" panose="02040502050405020303" pitchFamily="18" charset="0"/>
              </a:rPr>
              <a:t>8: “By Grace Are You Saved Through Faith”</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630109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1" y="1778630"/>
            <a:ext cx="12191999" cy="2308324"/>
          </a:xfrm>
          <a:prstGeom prst="rect">
            <a:avLst/>
          </a:prstGeom>
        </p:spPr>
        <p:txBody>
          <a:bodyPr wrap="square">
            <a:spAutoFit/>
          </a:bodyPr>
          <a:lstStyle/>
          <a:p>
            <a:pPr algn="ctr"/>
            <a:r>
              <a:rPr lang="en-US" sz="7200" b="1" dirty="0">
                <a:solidFill>
                  <a:prstClr val="white"/>
                </a:solidFill>
                <a:latin typeface="Georgia" panose="02040502050405020303" pitchFamily="18" charset="0"/>
              </a:rPr>
              <a:t>Step 9: Being </a:t>
            </a:r>
            <a:r>
              <a:rPr lang="en-US" sz="7200" b="1" dirty="0" smtClean="0">
                <a:solidFill>
                  <a:prstClr val="white"/>
                </a:solidFill>
                <a:latin typeface="Georgia" panose="02040502050405020303" pitchFamily="18" charset="0"/>
              </a:rPr>
              <a:t>Saved</a:t>
            </a:r>
          </a:p>
          <a:p>
            <a:pPr algn="ctr"/>
            <a:r>
              <a:rPr lang="en-US" sz="7200" b="1" dirty="0" smtClean="0">
                <a:solidFill>
                  <a:prstClr val="white"/>
                </a:solidFill>
                <a:latin typeface="Georgia" panose="02040502050405020303" pitchFamily="18" charset="0"/>
              </a:rPr>
              <a:t>Is </a:t>
            </a:r>
            <a:r>
              <a:rPr lang="en-US" sz="7200" b="1" dirty="0">
                <a:solidFill>
                  <a:prstClr val="white"/>
                </a:solidFill>
                <a:latin typeface="Georgia" panose="02040502050405020303" pitchFamily="18" charset="0"/>
              </a:rPr>
              <a:t>The Gift Of God</a:t>
            </a:r>
            <a:endParaRPr lang="en-US" sz="7200" b="1" dirty="0" smtClean="0">
              <a:solidFill>
                <a:prstClr val="white"/>
              </a:solidFill>
              <a:latin typeface="Georgia" panose="02040502050405020303" pitchFamily="18" charset="0"/>
            </a:endParaRPr>
          </a:p>
        </p:txBody>
      </p:sp>
    </p:spTree>
    <p:extLst>
      <p:ext uri="{BB962C8B-B14F-4D97-AF65-F5344CB8AC3E}">
        <p14:creationId xmlns:p14="http://schemas.microsoft.com/office/powerpoint/2010/main" val="14891043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85154" y="1385752"/>
            <a:ext cx="11377355" cy="3785652"/>
          </a:xfrm>
          <a:prstGeom prst="rect">
            <a:avLst/>
          </a:prstGeom>
        </p:spPr>
        <p:txBody>
          <a:bodyPr wrap="square">
            <a:spAutoFit/>
          </a:bodyPr>
          <a:lstStyle/>
          <a:p>
            <a:pPr algn="just"/>
            <a:r>
              <a:rPr lang="en-US" sz="4800" b="1" dirty="0" smtClean="0">
                <a:solidFill>
                  <a:prstClr val="white"/>
                </a:solidFill>
                <a:latin typeface="Georgia" panose="02040502050405020303" pitchFamily="18" charset="0"/>
              </a:rPr>
              <a:t>Ephesians </a:t>
            </a:r>
            <a:r>
              <a:rPr lang="en-US" sz="4800" b="1" dirty="0">
                <a:solidFill>
                  <a:prstClr val="white"/>
                </a:solidFill>
                <a:latin typeface="Georgia" panose="02040502050405020303" pitchFamily="18" charset="0"/>
              </a:rPr>
              <a:t>2:8-9 For by grace are ye saved through faith; and that not of yourselves: it is the gift of God:  9 Not of works, lest any man should boast.</a:t>
            </a:r>
          </a:p>
        </p:txBody>
      </p:sp>
      <p:sp>
        <p:nvSpPr>
          <p:cNvPr id="5" name="Rectangle 4"/>
          <p:cNvSpPr/>
          <p:nvPr/>
        </p:nvSpPr>
        <p:spPr>
          <a:xfrm>
            <a:off x="1" y="157647"/>
            <a:ext cx="12191999" cy="769441"/>
          </a:xfrm>
          <a:prstGeom prst="rect">
            <a:avLst/>
          </a:prstGeom>
        </p:spPr>
        <p:txBody>
          <a:bodyPr wrap="square">
            <a:spAutoFit/>
          </a:bodyPr>
          <a:lstStyle/>
          <a:p>
            <a:pPr algn="ctr"/>
            <a:r>
              <a:rPr lang="en-US" sz="4400" b="1" dirty="0" smtClean="0">
                <a:solidFill>
                  <a:prstClr val="white"/>
                </a:solidFill>
                <a:latin typeface="Georgia" panose="02040502050405020303" pitchFamily="18" charset="0"/>
              </a:rPr>
              <a:t>Step </a:t>
            </a:r>
            <a:r>
              <a:rPr lang="en-US" sz="4400" b="1" dirty="0" smtClean="0">
                <a:solidFill>
                  <a:prstClr val="white"/>
                </a:solidFill>
                <a:latin typeface="Georgia" panose="02040502050405020303" pitchFamily="18" charset="0"/>
              </a:rPr>
              <a:t>9: Being Saved Is The Gift Of God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487366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1" y="1778630"/>
            <a:ext cx="12191999" cy="2308324"/>
          </a:xfrm>
          <a:prstGeom prst="rect">
            <a:avLst/>
          </a:prstGeom>
        </p:spPr>
        <p:txBody>
          <a:bodyPr wrap="square">
            <a:spAutoFit/>
          </a:bodyPr>
          <a:lstStyle/>
          <a:p>
            <a:pPr algn="ctr"/>
            <a:r>
              <a:rPr lang="en-US" sz="7200" b="1" dirty="0">
                <a:solidFill>
                  <a:prstClr val="white"/>
                </a:solidFill>
                <a:latin typeface="Georgia" panose="02040502050405020303" pitchFamily="18" charset="0"/>
              </a:rPr>
              <a:t>Step 10: Being </a:t>
            </a:r>
            <a:r>
              <a:rPr lang="en-US" sz="7200" b="1" dirty="0" smtClean="0">
                <a:solidFill>
                  <a:prstClr val="white"/>
                </a:solidFill>
                <a:latin typeface="Georgia" panose="02040502050405020303" pitchFamily="18" charset="0"/>
              </a:rPr>
              <a:t>Saved</a:t>
            </a:r>
          </a:p>
          <a:p>
            <a:pPr algn="ctr"/>
            <a:r>
              <a:rPr lang="en-US" sz="7200" b="1" dirty="0" smtClean="0">
                <a:solidFill>
                  <a:prstClr val="white"/>
                </a:solidFill>
                <a:latin typeface="Georgia" panose="02040502050405020303" pitchFamily="18" charset="0"/>
              </a:rPr>
              <a:t>Is </a:t>
            </a:r>
            <a:r>
              <a:rPr lang="en-US" sz="7200" b="1" dirty="0">
                <a:solidFill>
                  <a:prstClr val="white"/>
                </a:solidFill>
                <a:latin typeface="Georgia" panose="02040502050405020303" pitchFamily="18" charset="0"/>
              </a:rPr>
              <a:t>A One-Time Event</a:t>
            </a:r>
          </a:p>
        </p:txBody>
      </p:sp>
    </p:spTree>
    <p:extLst>
      <p:ext uri="{BB962C8B-B14F-4D97-AF65-F5344CB8AC3E}">
        <p14:creationId xmlns:p14="http://schemas.microsoft.com/office/powerpoint/2010/main" val="40928537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85154" y="1385752"/>
            <a:ext cx="11418919" cy="3046988"/>
          </a:xfrm>
          <a:prstGeom prst="rect">
            <a:avLst/>
          </a:prstGeom>
        </p:spPr>
        <p:txBody>
          <a:bodyPr wrap="square">
            <a:spAutoFit/>
          </a:bodyPr>
          <a:lstStyle/>
          <a:p>
            <a:pPr algn="just"/>
            <a:r>
              <a:rPr lang="en-US" sz="4800" b="1" dirty="0" smtClean="0">
                <a:solidFill>
                  <a:prstClr val="white"/>
                </a:solidFill>
                <a:latin typeface="Georgia" panose="02040502050405020303" pitchFamily="18" charset="0"/>
              </a:rPr>
              <a:t>John </a:t>
            </a:r>
            <a:r>
              <a:rPr lang="en-US" sz="4800" b="1" dirty="0">
                <a:solidFill>
                  <a:prstClr val="white"/>
                </a:solidFill>
                <a:latin typeface="Georgia" panose="02040502050405020303" pitchFamily="18" charset="0"/>
              </a:rPr>
              <a:t>3:3 Jesus answered and said unto him, Verily, verily, I say unto thee, Except a man be born again, he cannot see the kingdom of God.</a:t>
            </a:r>
          </a:p>
        </p:txBody>
      </p:sp>
      <p:sp>
        <p:nvSpPr>
          <p:cNvPr id="5" name="Rectangle 4"/>
          <p:cNvSpPr/>
          <p:nvPr/>
        </p:nvSpPr>
        <p:spPr>
          <a:xfrm>
            <a:off x="1" y="157647"/>
            <a:ext cx="12191999" cy="738664"/>
          </a:xfrm>
          <a:prstGeom prst="rect">
            <a:avLst/>
          </a:prstGeom>
        </p:spPr>
        <p:txBody>
          <a:bodyPr wrap="square">
            <a:spAutoFit/>
          </a:bodyPr>
          <a:lstStyle/>
          <a:p>
            <a:pPr algn="ctr"/>
            <a:r>
              <a:rPr lang="en-US" sz="4200" b="1" dirty="0" smtClean="0">
                <a:solidFill>
                  <a:prstClr val="white"/>
                </a:solidFill>
                <a:latin typeface="Georgia" panose="02040502050405020303" pitchFamily="18" charset="0"/>
              </a:rPr>
              <a:t>Step </a:t>
            </a:r>
            <a:r>
              <a:rPr lang="en-US" sz="4200" b="1" dirty="0" smtClean="0">
                <a:solidFill>
                  <a:prstClr val="white"/>
                </a:solidFill>
                <a:latin typeface="Georgia" panose="02040502050405020303" pitchFamily="18" charset="0"/>
              </a:rPr>
              <a:t>10: Being Saved Is A One-Time Event</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464394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1" y="1778630"/>
            <a:ext cx="12191999" cy="2308324"/>
          </a:xfrm>
          <a:prstGeom prst="rect">
            <a:avLst/>
          </a:prstGeom>
        </p:spPr>
        <p:txBody>
          <a:bodyPr wrap="square">
            <a:spAutoFit/>
          </a:bodyPr>
          <a:lstStyle/>
          <a:p>
            <a:pPr algn="ctr"/>
            <a:r>
              <a:rPr lang="en-US" sz="7200" b="1" dirty="0">
                <a:solidFill>
                  <a:prstClr val="white"/>
                </a:solidFill>
                <a:latin typeface="Georgia" panose="02040502050405020303" pitchFamily="18" charset="0"/>
              </a:rPr>
              <a:t>Step 11: Eternal Life NEVER Ends</a:t>
            </a:r>
            <a:endParaRPr lang="en-US" sz="7200" b="1" dirty="0" smtClean="0">
              <a:solidFill>
                <a:prstClr val="white"/>
              </a:solidFill>
              <a:latin typeface="Georgia" panose="02040502050405020303" pitchFamily="18" charset="0"/>
            </a:endParaRPr>
          </a:p>
        </p:txBody>
      </p:sp>
    </p:spTree>
    <p:extLst>
      <p:ext uri="{BB962C8B-B14F-4D97-AF65-F5344CB8AC3E}">
        <p14:creationId xmlns:p14="http://schemas.microsoft.com/office/powerpoint/2010/main" val="40649580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59969" y="1036617"/>
            <a:ext cx="11222183" cy="5078313"/>
          </a:xfrm>
          <a:prstGeom prst="rect">
            <a:avLst/>
          </a:prstGeom>
        </p:spPr>
        <p:txBody>
          <a:bodyPr wrap="square">
            <a:spAutoFit/>
          </a:bodyPr>
          <a:lstStyle/>
          <a:p>
            <a:pPr algn="just"/>
            <a:r>
              <a:rPr lang="en-US" sz="3600" b="1" dirty="0">
                <a:solidFill>
                  <a:prstClr val="white"/>
                </a:solidFill>
                <a:latin typeface="Georgia" panose="02040502050405020303" pitchFamily="18" charset="0"/>
              </a:rPr>
              <a:t>Matthew 28:18-20   And Jesus came and </a:t>
            </a:r>
            <a:r>
              <a:rPr lang="en-US" sz="3600" b="1" dirty="0" err="1">
                <a:solidFill>
                  <a:prstClr val="white"/>
                </a:solidFill>
                <a:latin typeface="Georgia" panose="02040502050405020303" pitchFamily="18" charset="0"/>
              </a:rPr>
              <a:t>spake</a:t>
            </a:r>
            <a:r>
              <a:rPr lang="en-US" sz="3600" b="1" dirty="0">
                <a:solidFill>
                  <a:prstClr val="white"/>
                </a:solidFill>
                <a:latin typeface="Georgia" panose="02040502050405020303" pitchFamily="18" charset="0"/>
              </a:rPr>
              <a:t> unto them, saying, All power is given unto me in heaven and in earth.  19 Go ye therefore, and teach all nations, baptizing them in the name of the Father, and of the Son, and of the Holy Ghost:  20 Teaching them to observe all things whatsoever I have commanded you: and, lo, I am with you </a:t>
            </a:r>
            <a:r>
              <a:rPr lang="en-US" sz="3600" b="1" dirty="0" err="1">
                <a:solidFill>
                  <a:prstClr val="white"/>
                </a:solidFill>
                <a:latin typeface="Georgia" panose="02040502050405020303" pitchFamily="18" charset="0"/>
              </a:rPr>
              <a:t>alway</a:t>
            </a:r>
            <a:r>
              <a:rPr lang="en-US" sz="3600" b="1" dirty="0">
                <a:solidFill>
                  <a:prstClr val="white"/>
                </a:solidFill>
                <a:latin typeface="Georgia" panose="02040502050405020303" pitchFamily="18" charset="0"/>
              </a:rPr>
              <a:t>, even unto the end of the world. Amen.</a:t>
            </a:r>
          </a:p>
        </p:txBody>
      </p:sp>
      <p:sp>
        <p:nvSpPr>
          <p:cNvPr id="5" name="Rectangle 4"/>
          <p:cNvSpPr/>
          <p:nvPr/>
        </p:nvSpPr>
        <p:spPr>
          <a:xfrm>
            <a:off x="1" y="157647"/>
            <a:ext cx="12191999" cy="707886"/>
          </a:xfrm>
          <a:prstGeom prst="rect">
            <a:avLst/>
          </a:prstGeom>
        </p:spPr>
        <p:txBody>
          <a:bodyPr wrap="square">
            <a:spAutoFit/>
          </a:bodyPr>
          <a:lstStyle/>
          <a:p>
            <a:pPr algn="ctr"/>
            <a:r>
              <a:rPr lang="en-US" sz="4000" b="1" dirty="0" smtClean="0">
                <a:solidFill>
                  <a:prstClr val="white"/>
                </a:solidFill>
                <a:latin typeface="Georgia" panose="02040502050405020303" pitchFamily="18" charset="0"/>
              </a:rPr>
              <a:t>Why Win Souls To Jesus Christ?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73990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85154" y="1385752"/>
            <a:ext cx="11418919" cy="2800767"/>
          </a:xfrm>
          <a:prstGeom prst="rect">
            <a:avLst/>
          </a:prstGeom>
        </p:spPr>
        <p:txBody>
          <a:bodyPr wrap="square">
            <a:spAutoFit/>
          </a:bodyPr>
          <a:lstStyle/>
          <a:p>
            <a:pPr algn="just"/>
            <a:r>
              <a:rPr lang="en-US" sz="4400" b="1" dirty="0" smtClean="0">
                <a:solidFill>
                  <a:prstClr val="white"/>
                </a:solidFill>
                <a:latin typeface="Georgia" panose="02040502050405020303" pitchFamily="18" charset="0"/>
              </a:rPr>
              <a:t>John </a:t>
            </a:r>
            <a:r>
              <a:rPr lang="en-US" sz="4400" b="1" dirty="0">
                <a:solidFill>
                  <a:prstClr val="white"/>
                </a:solidFill>
                <a:latin typeface="Georgia" panose="02040502050405020303" pitchFamily="18" charset="0"/>
              </a:rPr>
              <a:t>3:16 For God so loved the world, that he gave his only begotten Son, that whosoever believeth in him should not perish, but have everlasting life.</a:t>
            </a:r>
          </a:p>
        </p:txBody>
      </p:sp>
      <p:sp>
        <p:nvSpPr>
          <p:cNvPr id="5" name="Rectangle 4"/>
          <p:cNvSpPr/>
          <p:nvPr/>
        </p:nvSpPr>
        <p:spPr>
          <a:xfrm>
            <a:off x="1" y="157647"/>
            <a:ext cx="12191999" cy="738664"/>
          </a:xfrm>
          <a:prstGeom prst="rect">
            <a:avLst/>
          </a:prstGeom>
        </p:spPr>
        <p:txBody>
          <a:bodyPr wrap="square">
            <a:spAutoFit/>
          </a:bodyPr>
          <a:lstStyle/>
          <a:p>
            <a:pPr algn="ctr"/>
            <a:r>
              <a:rPr lang="en-US" sz="4200" b="1" dirty="0" smtClean="0">
                <a:solidFill>
                  <a:prstClr val="white"/>
                </a:solidFill>
                <a:latin typeface="Georgia" panose="02040502050405020303" pitchFamily="18" charset="0"/>
              </a:rPr>
              <a:t>Step </a:t>
            </a:r>
            <a:r>
              <a:rPr lang="en-US" sz="4200" b="1" dirty="0" smtClean="0">
                <a:solidFill>
                  <a:prstClr val="white"/>
                </a:solidFill>
                <a:latin typeface="Georgia" panose="02040502050405020303" pitchFamily="18" charset="0"/>
              </a:rPr>
              <a:t>11: Eternal Life NEVER Ends</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966111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85154" y="1385752"/>
            <a:ext cx="11418919" cy="3477875"/>
          </a:xfrm>
          <a:prstGeom prst="rect">
            <a:avLst/>
          </a:prstGeom>
        </p:spPr>
        <p:txBody>
          <a:bodyPr wrap="square">
            <a:spAutoFit/>
          </a:bodyPr>
          <a:lstStyle/>
          <a:p>
            <a:pPr algn="just"/>
            <a:r>
              <a:rPr lang="en-US" sz="4400" b="1" dirty="0" smtClean="0">
                <a:solidFill>
                  <a:prstClr val="white"/>
                </a:solidFill>
                <a:latin typeface="Georgia" panose="02040502050405020303" pitchFamily="18" charset="0"/>
              </a:rPr>
              <a:t>1 </a:t>
            </a:r>
            <a:r>
              <a:rPr lang="en-US" sz="4400" b="1" dirty="0">
                <a:solidFill>
                  <a:prstClr val="white"/>
                </a:solidFill>
                <a:latin typeface="Georgia" panose="02040502050405020303" pitchFamily="18" charset="0"/>
              </a:rPr>
              <a:t>John 5:13 These things have I written unto you that believe on the name of the Son of God; that ye may know that ye have eternal life, and that ye may believe on the name of the Son of God.</a:t>
            </a:r>
          </a:p>
        </p:txBody>
      </p:sp>
      <p:sp>
        <p:nvSpPr>
          <p:cNvPr id="5" name="Rectangle 4"/>
          <p:cNvSpPr/>
          <p:nvPr/>
        </p:nvSpPr>
        <p:spPr>
          <a:xfrm>
            <a:off x="1" y="157647"/>
            <a:ext cx="12191999" cy="738664"/>
          </a:xfrm>
          <a:prstGeom prst="rect">
            <a:avLst/>
          </a:prstGeom>
        </p:spPr>
        <p:txBody>
          <a:bodyPr wrap="square">
            <a:spAutoFit/>
          </a:bodyPr>
          <a:lstStyle/>
          <a:p>
            <a:pPr algn="ctr"/>
            <a:r>
              <a:rPr lang="en-US" sz="4200" b="1" dirty="0" smtClean="0">
                <a:solidFill>
                  <a:prstClr val="white"/>
                </a:solidFill>
                <a:latin typeface="Georgia" panose="02040502050405020303" pitchFamily="18" charset="0"/>
              </a:rPr>
              <a:t>Step </a:t>
            </a:r>
            <a:r>
              <a:rPr lang="en-US" sz="4200" b="1" dirty="0" smtClean="0">
                <a:solidFill>
                  <a:prstClr val="white"/>
                </a:solidFill>
                <a:latin typeface="Georgia" panose="02040502050405020303" pitchFamily="18" charset="0"/>
              </a:rPr>
              <a:t>11: Eternal Life NEVER Ends</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70304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1" y="1379619"/>
            <a:ext cx="12191999" cy="3416320"/>
          </a:xfrm>
          <a:prstGeom prst="rect">
            <a:avLst/>
          </a:prstGeom>
        </p:spPr>
        <p:txBody>
          <a:bodyPr wrap="square">
            <a:spAutoFit/>
          </a:bodyPr>
          <a:lstStyle/>
          <a:p>
            <a:pPr algn="ctr"/>
            <a:r>
              <a:rPr lang="en-US" sz="7200" b="1" dirty="0">
                <a:solidFill>
                  <a:prstClr val="white"/>
                </a:solidFill>
                <a:latin typeface="Georgia" panose="02040502050405020303" pitchFamily="18" charset="0"/>
              </a:rPr>
              <a:t>Step 12: You’re </a:t>
            </a:r>
            <a:r>
              <a:rPr lang="en-US" sz="7200" b="1" dirty="0" smtClean="0">
                <a:solidFill>
                  <a:prstClr val="white"/>
                </a:solidFill>
                <a:latin typeface="Georgia" panose="02040502050405020303" pitchFamily="18" charset="0"/>
              </a:rPr>
              <a:t>In</a:t>
            </a:r>
          </a:p>
          <a:p>
            <a:pPr algn="ctr"/>
            <a:r>
              <a:rPr lang="en-US" sz="7200" b="1" dirty="0" smtClean="0">
                <a:solidFill>
                  <a:prstClr val="white"/>
                </a:solidFill>
                <a:latin typeface="Georgia" panose="02040502050405020303" pitchFamily="18" charset="0"/>
              </a:rPr>
              <a:t>GOD’S HANDS</a:t>
            </a:r>
          </a:p>
          <a:p>
            <a:pPr algn="ctr"/>
            <a:r>
              <a:rPr lang="en-US" sz="7200" b="1" dirty="0" smtClean="0">
                <a:solidFill>
                  <a:prstClr val="white"/>
                </a:solidFill>
                <a:latin typeface="Georgia" panose="02040502050405020303" pitchFamily="18" charset="0"/>
              </a:rPr>
              <a:t>Once </a:t>
            </a:r>
            <a:r>
              <a:rPr lang="en-US" sz="7200" b="1" dirty="0">
                <a:solidFill>
                  <a:prstClr val="white"/>
                </a:solidFill>
                <a:latin typeface="Georgia" panose="02040502050405020303" pitchFamily="18" charset="0"/>
              </a:rPr>
              <a:t>You Believe</a:t>
            </a:r>
            <a:endParaRPr lang="en-US" sz="7200" b="1" dirty="0" smtClean="0">
              <a:solidFill>
                <a:prstClr val="white"/>
              </a:solidFill>
              <a:latin typeface="Georgia" panose="02040502050405020303" pitchFamily="18" charset="0"/>
            </a:endParaRPr>
          </a:p>
        </p:txBody>
      </p:sp>
    </p:spTree>
    <p:extLst>
      <p:ext uri="{BB962C8B-B14F-4D97-AF65-F5344CB8AC3E}">
        <p14:creationId xmlns:p14="http://schemas.microsoft.com/office/powerpoint/2010/main" val="17768543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78228" y="952847"/>
            <a:ext cx="11435544" cy="5509200"/>
          </a:xfrm>
          <a:prstGeom prst="rect">
            <a:avLst/>
          </a:prstGeom>
        </p:spPr>
        <p:txBody>
          <a:bodyPr wrap="square">
            <a:spAutoFit/>
          </a:bodyPr>
          <a:lstStyle/>
          <a:p>
            <a:pPr algn="just"/>
            <a:r>
              <a:rPr lang="en-US" sz="3200" b="1" dirty="0" smtClean="0">
                <a:solidFill>
                  <a:prstClr val="white"/>
                </a:solidFill>
                <a:latin typeface="Georgia" panose="02040502050405020303" pitchFamily="18" charset="0"/>
              </a:rPr>
              <a:t>John </a:t>
            </a:r>
            <a:r>
              <a:rPr lang="en-US" sz="3200" b="1" dirty="0">
                <a:solidFill>
                  <a:prstClr val="white"/>
                </a:solidFill>
                <a:latin typeface="Georgia" panose="02040502050405020303" pitchFamily="18" charset="0"/>
              </a:rPr>
              <a:t>10:25-30 Jesus answered them, I told you, and ye believed not: the works that I do in my Father's name, they bear witness of me.  26 But ye believe not, because ye are not of my sheep, as I said unto you.  27 My sheep hear my voice, and I know them, and they follow me:  28 And I give unto them eternal life; and they shall never perish, neither shall any man pluck them out of my hand.  29 My Father, which gave them me, is greater than all; and no man is able to pluck them out of my Father's hand.  30 I and my Father are one.</a:t>
            </a:r>
          </a:p>
        </p:txBody>
      </p:sp>
      <p:sp>
        <p:nvSpPr>
          <p:cNvPr id="5" name="Rectangle 4"/>
          <p:cNvSpPr/>
          <p:nvPr/>
        </p:nvSpPr>
        <p:spPr>
          <a:xfrm>
            <a:off x="1" y="157647"/>
            <a:ext cx="12191999" cy="646331"/>
          </a:xfrm>
          <a:prstGeom prst="rect">
            <a:avLst/>
          </a:prstGeom>
        </p:spPr>
        <p:txBody>
          <a:bodyPr wrap="square">
            <a:spAutoFit/>
          </a:bodyPr>
          <a:lstStyle/>
          <a:p>
            <a:pPr algn="ctr"/>
            <a:r>
              <a:rPr lang="en-US" sz="3600" b="1" dirty="0" smtClean="0">
                <a:solidFill>
                  <a:prstClr val="white"/>
                </a:solidFill>
                <a:latin typeface="Georgia" panose="02040502050405020303" pitchFamily="18" charset="0"/>
              </a:rPr>
              <a:t>Step </a:t>
            </a:r>
            <a:r>
              <a:rPr lang="en-US" sz="3600" b="1" dirty="0" smtClean="0">
                <a:solidFill>
                  <a:prstClr val="white"/>
                </a:solidFill>
                <a:latin typeface="Georgia" panose="02040502050405020303" pitchFamily="18" charset="0"/>
              </a:rPr>
              <a:t>12: You’re In God’s Hands Once You Believe</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213679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1" y="1845131"/>
            <a:ext cx="12191999" cy="2308324"/>
          </a:xfrm>
          <a:prstGeom prst="rect">
            <a:avLst/>
          </a:prstGeom>
        </p:spPr>
        <p:txBody>
          <a:bodyPr wrap="square">
            <a:spAutoFit/>
          </a:bodyPr>
          <a:lstStyle/>
          <a:p>
            <a:pPr algn="ctr"/>
            <a:r>
              <a:rPr lang="en-US" sz="7200" b="1" dirty="0" smtClean="0">
                <a:solidFill>
                  <a:prstClr val="white"/>
                </a:solidFill>
                <a:latin typeface="Georgia" panose="02040502050405020303" pitchFamily="18" charset="0"/>
              </a:rPr>
              <a:t>Step </a:t>
            </a:r>
            <a:r>
              <a:rPr lang="en-US" sz="7200" b="1" dirty="0" smtClean="0">
                <a:solidFill>
                  <a:prstClr val="white"/>
                </a:solidFill>
                <a:latin typeface="Georgia" panose="02040502050405020303" pitchFamily="18" charset="0"/>
              </a:rPr>
              <a:t>13: Final</a:t>
            </a:r>
          </a:p>
          <a:p>
            <a:pPr algn="ctr"/>
            <a:r>
              <a:rPr lang="en-US" sz="7200" b="1" dirty="0" smtClean="0">
                <a:solidFill>
                  <a:prstClr val="white"/>
                </a:solidFill>
                <a:latin typeface="Georgia" panose="02040502050405020303" pitchFamily="18" charset="0"/>
              </a:rPr>
              <a:t>Questions To Ask</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517775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338055"/>
            <a:ext cx="12191999" cy="3416320"/>
          </a:xfrm>
          <a:prstGeom prst="rect">
            <a:avLst/>
          </a:prstGeom>
        </p:spPr>
        <p:txBody>
          <a:bodyPr wrap="square">
            <a:spAutoFit/>
          </a:bodyPr>
          <a:lstStyle/>
          <a:p>
            <a:pPr algn="ctr"/>
            <a:r>
              <a:rPr lang="en-US" sz="7200" b="1" dirty="0" smtClean="0">
                <a:solidFill>
                  <a:prstClr val="white"/>
                </a:solidFill>
                <a:latin typeface="Georgia" panose="02040502050405020303" pitchFamily="18" charset="0"/>
              </a:rPr>
              <a:t>Step </a:t>
            </a:r>
            <a:r>
              <a:rPr lang="en-US" sz="7200" b="1" dirty="0" smtClean="0">
                <a:solidFill>
                  <a:prstClr val="white"/>
                </a:solidFill>
                <a:latin typeface="Georgia" panose="02040502050405020303" pitchFamily="18" charset="0"/>
              </a:rPr>
              <a:t>14: The Best Time</a:t>
            </a:r>
          </a:p>
          <a:p>
            <a:pPr algn="ctr"/>
            <a:r>
              <a:rPr lang="en-US" sz="7200" b="1" dirty="0" smtClean="0">
                <a:solidFill>
                  <a:prstClr val="white"/>
                </a:solidFill>
                <a:latin typeface="Georgia" panose="02040502050405020303" pitchFamily="18" charset="0"/>
              </a:rPr>
              <a:t>To Believe On Jesus Christ Is Right Now</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792171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338055"/>
            <a:ext cx="12191999" cy="2308324"/>
          </a:xfrm>
          <a:prstGeom prst="rect">
            <a:avLst/>
          </a:prstGeom>
        </p:spPr>
        <p:txBody>
          <a:bodyPr wrap="square">
            <a:spAutoFit/>
          </a:bodyPr>
          <a:lstStyle/>
          <a:p>
            <a:pPr algn="ctr"/>
            <a:r>
              <a:rPr lang="en-US" sz="7200" b="1" dirty="0" smtClean="0">
                <a:solidFill>
                  <a:prstClr val="white"/>
                </a:solidFill>
                <a:latin typeface="Georgia" panose="02040502050405020303" pitchFamily="18" charset="0"/>
              </a:rPr>
              <a:t>Step </a:t>
            </a:r>
            <a:r>
              <a:rPr lang="en-US" sz="7200" b="1" dirty="0" smtClean="0">
                <a:solidFill>
                  <a:prstClr val="white"/>
                </a:solidFill>
                <a:latin typeface="Georgia" panose="02040502050405020303" pitchFamily="18" charset="0"/>
              </a:rPr>
              <a:t>15: Ask</a:t>
            </a:r>
          </a:p>
          <a:p>
            <a:pPr algn="ctr"/>
            <a:r>
              <a:rPr lang="en-US" sz="7200" b="1" dirty="0" smtClean="0">
                <a:solidFill>
                  <a:prstClr val="white"/>
                </a:solidFill>
                <a:latin typeface="Georgia" panose="02040502050405020303" pitchFamily="18" charset="0"/>
              </a:rPr>
              <a:t>In Prayer</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152636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338055"/>
            <a:ext cx="12191999" cy="3416320"/>
          </a:xfrm>
          <a:prstGeom prst="rect">
            <a:avLst/>
          </a:prstGeom>
        </p:spPr>
        <p:txBody>
          <a:bodyPr wrap="square">
            <a:spAutoFit/>
          </a:bodyPr>
          <a:lstStyle/>
          <a:p>
            <a:pPr algn="ctr"/>
            <a:r>
              <a:rPr lang="en-US" sz="7200" b="1" dirty="0" smtClean="0">
                <a:solidFill>
                  <a:prstClr val="white"/>
                </a:solidFill>
                <a:latin typeface="Georgia" panose="02040502050405020303" pitchFamily="18" charset="0"/>
              </a:rPr>
              <a:t>Step </a:t>
            </a:r>
            <a:r>
              <a:rPr lang="en-US" sz="7200" b="1" dirty="0" smtClean="0">
                <a:solidFill>
                  <a:prstClr val="white"/>
                </a:solidFill>
                <a:latin typeface="Georgia" panose="02040502050405020303" pitchFamily="18" charset="0"/>
              </a:rPr>
              <a:t>16: Did You</a:t>
            </a:r>
          </a:p>
          <a:p>
            <a:pPr algn="ctr"/>
            <a:r>
              <a:rPr lang="en-US" sz="7200" b="1" dirty="0" smtClean="0">
                <a:solidFill>
                  <a:prstClr val="white"/>
                </a:solidFill>
                <a:latin typeface="Georgia" panose="02040502050405020303" pitchFamily="18" charset="0"/>
              </a:rPr>
              <a:t>Mean What</a:t>
            </a:r>
          </a:p>
          <a:p>
            <a:pPr algn="ctr"/>
            <a:r>
              <a:rPr lang="en-US" sz="7200" b="1" dirty="0" smtClean="0">
                <a:solidFill>
                  <a:prstClr val="white"/>
                </a:solidFill>
                <a:latin typeface="Georgia" panose="02040502050405020303" pitchFamily="18" charset="0"/>
              </a:rPr>
              <a:t>You Said?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98275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0" y="1338055"/>
            <a:ext cx="12191999" cy="3416320"/>
          </a:xfrm>
          <a:prstGeom prst="rect">
            <a:avLst/>
          </a:prstGeom>
        </p:spPr>
        <p:txBody>
          <a:bodyPr wrap="square">
            <a:spAutoFit/>
          </a:bodyPr>
          <a:lstStyle/>
          <a:p>
            <a:pPr algn="ctr"/>
            <a:r>
              <a:rPr lang="en-US" sz="7200" b="1" dirty="0" smtClean="0">
                <a:solidFill>
                  <a:prstClr val="white"/>
                </a:solidFill>
                <a:latin typeface="Georgia" panose="02040502050405020303" pitchFamily="18" charset="0"/>
              </a:rPr>
              <a:t>Step </a:t>
            </a:r>
            <a:r>
              <a:rPr lang="en-US" sz="7200" b="1" dirty="0" smtClean="0">
                <a:solidFill>
                  <a:prstClr val="white"/>
                </a:solidFill>
                <a:latin typeface="Georgia" panose="02040502050405020303" pitchFamily="18" charset="0"/>
              </a:rPr>
              <a:t>17: Good Works</a:t>
            </a:r>
          </a:p>
          <a:p>
            <a:pPr algn="ctr"/>
            <a:r>
              <a:rPr lang="en-US" sz="7200" b="1" dirty="0" smtClean="0">
                <a:solidFill>
                  <a:prstClr val="white"/>
                </a:solidFill>
                <a:latin typeface="Georgia" panose="02040502050405020303" pitchFamily="18" charset="0"/>
              </a:rPr>
              <a:t>Get You Rewards</a:t>
            </a:r>
          </a:p>
          <a:p>
            <a:pPr algn="ctr"/>
            <a:r>
              <a:rPr lang="en-US" sz="7200" b="1" dirty="0" smtClean="0">
                <a:solidFill>
                  <a:prstClr val="white"/>
                </a:solidFill>
                <a:latin typeface="Georgia" panose="02040502050405020303" pitchFamily="18" charset="0"/>
              </a:rPr>
              <a:t>In Heaven</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738784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68528" y="927088"/>
            <a:ext cx="11452170" cy="5509200"/>
          </a:xfrm>
          <a:prstGeom prst="rect">
            <a:avLst/>
          </a:prstGeom>
        </p:spPr>
        <p:txBody>
          <a:bodyPr wrap="square">
            <a:spAutoFit/>
          </a:bodyPr>
          <a:lstStyle/>
          <a:p>
            <a:pPr algn="just"/>
            <a:r>
              <a:rPr lang="en-US" sz="3200" b="1" dirty="0" smtClean="0">
                <a:solidFill>
                  <a:prstClr val="white"/>
                </a:solidFill>
                <a:latin typeface="Georgia" panose="02040502050405020303" pitchFamily="18" charset="0"/>
              </a:rPr>
              <a:t>1 </a:t>
            </a:r>
            <a:r>
              <a:rPr lang="en-US" sz="3200" b="1" dirty="0">
                <a:solidFill>
                  <a:prstClr val="white"/>
                </a:solidFill>
                <a:latin typeface="Georgia" panose="02040502050405020303" pitchFamily="18" charset="0"/>
              </a:rPr>
              <a:t>Corinthians 3:11-15   For other foundation can no man lay than that is laid, which is Jesus Christ.  12 Now if any man build upon this foundation gold, silver, precious stones, wood, hay, stubble;  13 Every man's work shall be made manifest: for the day shall declare it, because it shall be revealed by fire; and the fire shall try every man's work of what sort it is.  14 If any man's work abide which he hath built thereupon, he shall receive a reward.  15 If any man's work shall be burned, he shall suffer loss: but he himself shall be saved; yet so as by fire.</a:t>
            </a:r>
          </a:p>
        </p:txBody>
      </p:sp>
      <p:sp>
        <p:nvSpPr>
          <p:cNvPr id="5" name="Rectangle 4"/>
          <p:cNvSpPr/>
          <p:nvPr/>
        </p:nvSpPr>
        <p:spPr>
          <a:xfrm>
            <a:off x="1" y="157647"/>
            <a:ext cx="12191999" cy="769441"/>
          </a:xfrm>
          <a:prstGeom prst="rect">
            <a:avLst/>
          </a:prstGeom>
        </p:spPr>
        <p:txBody>
          <a:bodyPr wrap="square">
            <a:spAutoFit/>
          </a:bodyPr>
          <a:lstStyle/>
          <a:p>
            <a:pPr algn="ctr"/>
            <a:r>
              <a:rPr lang="en-US" sz="4400" b="1" dirty="0" smtClean="0">
                <a:solidFill>
                  <a:prstClr val="white"/>
                </a:solidFill>
                <a:latin typeface="Georgia" panose="02040502050405020303" pitchFamily="18" charset="0"/>
              </a:rPr>
              <a:t>Step </a:t>
            </a:r>
            <a:r>
              <a:rPr lang="en-US" sz="4400" b="1" dirty="0" smtClean="0">
                <a:solidFill>
                  <a:prstClr val="white"/>
                </a:solidFill>
                <a:latin typeface="Georgia" panose="02040502050405020303" pitchFamily="18" charset="0"/>
              </a:rPr>
              <a:t>17: Good Works Gets You Rewards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90493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5" name="Rectangle 4"/>
          <p:cNvSpPr/>
          <p:nvPr/>
        </p:nvSpPr>
        <p:spPr>
          <a:xfrm>
            <a:off x="1" y="1778630"/>
            <a:ext cx="12191999" cy="2308324"/>
          </a:xfrm>
          <a:prstGeom prst="rect">
            <a:avLst/>
          </a:prstGeom>
        </p:spPr>
        <p:txBody>
          <a:bodyPr wrap="square">
            <a:spAutoFit/>
          </a:bodyPr>
          <a:lstStyle/>
          <a:p>
            <a:pPr algn="ctr"/>
            <a:r>
              <a:rPr lang="en-US" sz="7200" b="1" dirty="0" smtClean="0">
                <a:solidFill>
                  <a:prstClr val="white"/>
                </a:solidFill>
                <a:latin typeface="Georgia" panose="02040502050405020303" pitchFamily="18" charset="0"/>
              </a:rPr>
              <a:t>Promises And Warning About Winning Souls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125125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85154" y="1385752"/>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20:31   Therefore watch, and remember, that by the space of three years I ceased not to warn every one night and day with tears.</a:t>
            </a:r>
          </a:p>
        </p:txBody>
      </p:sp>
      <p:sp>
        <p:nvSpPr>
          <p:cNvPr id="5" name="Rectangle 4"/>
          <p:cNvSpPr/>
          <p:nvPr/>
        </p:nvSpPr>
        <p:spPr>
          <a:xfrm>
            <a:off x="1" y="157647"/>
            <a:ext cx="12191999" cy="692497"/>
          </a:xfrm>
          <a:prstGeom prst="rect">
            <a:avLst/>
          </a:prstGeom>
        </p:spPr>
        <p:txBody>
          <a:bodyPr wrap="square">
            <a:spAutoFit/>
          </a:bodyPr>
          <a:lstStyle/>
          <a:p>
            <a:pPr algn="ctr"/>
            <a:r>
              <a:rPr lang="en-US" sz="3900" b="1" dirty="0" smtClean="0">
                <a:solidFill>
                  <a:prstClr val="white"/>
                </a:solidFill>
                <a:latin typeface="Georgia" panose="02040502050405020303" pitchFamily="18" charset="0"/>
              </a:rPr>
              <a:t>Promises And Warnings About Winning Souls</a:t>
            </a:r>
            <a:endParaRPr lang="en-US" sz="39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31087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43344" y="1294312"/>
            <a:ext cx="11222183" cy="4339650"/>
          </a:xfrm>
          <a:prstGeom prst="rect">
            <a:avLst/>
          </a:prstGeom>
        </p:spPr>
        <p:txBody>
          <a:bodyPr wrap="square">
            <a:spAutoFit/>
          </a:bodyPr>
          <a:lstStyle/>
          <a:p>
            <a:pPr algn="just"/>
            <a:r>
              <a:rPr lang="en-US" sz="4600" b="1" dirty="0">
                <a:solidFill>
                  <a:prstClr val="white"/>
                </a:solidFill>
                <a:latin typeface="Georgia" panose="02040502050405020303" pitchFamily="18" charset="0"/>
              </a:rPr>
              <a:t>Psalm 126:5-6   They that sow in tears shall reap in joy.  6 He that </a:t>
            </a:r>
            <a:r>
              <a:rPr lang="en-US" sz="4600" b="1" dirty="0" err="1">
                <a:solidFill>
                  <a:prstClr val="white"/>
                </a:solidFill>
                <a:latin typeface="Georgia" panose="02040502050405020303" pitchFamily="18" charset="0"/>
              </a:rPr>
              <a:t>goeth</a:t>
            </a:r>
            <a:r>
              <a:rPr lang="en-US" sz="4600" b="1" dirty="0">
                <a:solidFill>
                  <a:prstClr val="white"/>
                </a:solidFill>
                <a:latin typeface="Georgia" panose="02040502050405020303" pitchFamily="18" charset="0"/>
              </a:rPr>
              <a:t> forth and </a:t>
            </a:r>
            <a:r>
              <a:rPr lang="en-US" sz="4600" b="1" dirty="0" err="1">
                <a:solidFill>
                  <a:prstClr val="white"/>
                </a:solidFill>
                <a:latin typeface="Georgia" panose="02040502050405020303" pitchFamily="18" charset="0"/>
              </a:rPr>
              <a:t>weepeth</a:t>
            </a:r>
            <a:r>
              <a:rPr lang="en-US" sz="4600" b="1" dirty="0">
                <a:solidFill>
                  <a:prstClr val="white"/>
                </a:solidFill>
                <a:latin typeface="Georgia" panose="02040502050405020303" pitchFamily="18" charset="0"/>
              </a:rPr>
              <a:t>, bearing precious seed, shall doubtless come again with rejoicing, bringing his sheaves with him.</a:t>
            </a:r>
          </a:p>
        </p:txBody>
      </p:sp>
      <p:sp>
        <p:nvSpPr>
          <p:cNvPr id="5" name="Rectangle 4"/>
          <p:cNvSpPr/>
          <p:nvPr/>
        </p:nvSpPr>
        <p:spPr>
          <a:xfrm>
            <a:off x="1" y="157647"/>
            <a:ext cx="12191999" cy="692497"/>
          </a:xfrm>
          <a:prstGeom prst="rect">
            <a:avLst/>
          </a:prstGeom>
        </p:spPr>
        <p:txBody>
          <a:bodyPr wrap="square">
            <a:spAutoFit/>
          </a:bodyPr>
          <a:lstStyle/>
          <a:p>
            <a:pPr algn="ctr"/>
            <a:r>
              <a:rPr lang="en-US" sz="3900" b="1" dirty="0" smtClean="0">
                <a:solidFill>
                  <a:prstClr val="white"/>
                </a:solidFill>
                <a:latin typeface="Georgia" panose="02040502050405020303" pitchFamily="18" charset="0"/>
              </a:rPr>
              <a:t>Promises And Warnings About Winning Souls</a:t>
            </a:r>
            <a:endParaRPr lang="en-US" sz="39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851689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85154" y="1385752"/>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10:5   He that </a:t>
            </a:r>
            <a:r>
              <a:rPr lang="en-US" sz="4800" b="1" dirty="0" err="1">
                <a:solidFill>
                  <a:prstClr val="white"/>
                </a:solidFill>
                <a:latin typeface="Georgia" panose="02040502050405020303" pitchFamily="18" charset="0"/>
              </a:rPr>
              <a:t>gathereth</a:t>
            </a:r>
            <a:r>
              <a:rPr lang="en-US" sz="4800" b="1" dirty="0">
                <a:solidFill>
                  <a:prstClr val="white"/>
                </a:solidFill>
                <a:latin typeface="Georgia" panose="02040502050405020303" pitchFamily="18" charset="0"/>
              </a:rPr>
              <a:t> in summer is a wise son: but he that </a:t>
            </a:r>
            <a:r>
              <a:rPr lang="en-US" sz="4800" b="1" dirty="0" err="1">
                <a:solidFill>
                  <a:prstClr val="white"/>
                </a:solidFill>
                <a:latin typeface="Georgia" panose="02040502050405020303" pitchFamily="18" charset="0"/>
              </a:rPr>
              <a:t>sleepeth</a:t>
            </a:r>
            <a:r>
              <a:rPr lang="en-US" sz="4800" b="1" dirty="0">
                <a:solidFill>
                  <a:prstClr val="white"/>
                </a:solidFill>
                <a:latin typeface="Georgia" panose="02040502050405020303" pitchFamily="18" charset="0"/>
              </a:rPr>
              <a:t> in harvest is a son that </a:t>
            </a:r>
            <a:r>
              <a:rPr lang="en-US" sz="4800" b="1" dirty="0" err="1">
                <a:solidFill>
                  <a:prstClr val="white"/>
                </a:solidFill>
                <a:latin typeface="Georgia" panose="02040502050405020303" pitchFamily="18" charset="0"/>
              </a:rPr>
              <a:t>causeth</a:t>
            </a:r>
            <a:r>
              <a:rPr lang="en-US" sz="4800" b="1" dirty="0">
                <a:solidFill>
                  <a:prstClr val="white"/>
                </a:solidFill>
                <a:latin typeface="Georgia" panose="02040502050405020303" pitchFamily="18" charset="0"/>
              </a:rPr>
              <a:t> shame.</a:t>
            </a:r>
          </a:p>
        </p:txBody>
      </p:sp>
      <p:sp>
        <p:nvSpPr>
          <p:cNvPr id="5" name="Rectangle 4"/>
          <p:cNvSpPr/>
          <p:nvPr/>
        </p:nvSpPr>
        <p:spPr>
          <a:xfrm>
            <a:off x="1" y="157647"/>
            <a:ext cx="12191999" cy="692497"/>
          </a:xfrm>
          <a:prstGeom prst="rect">
            <a:avLst/>
          </a:prstGeom>
        </p:spPr>
        <p:txBody>
          <a:bodyPr wrap="square">
            <a:spAutoFit/>
          </a:bodyPr>
          <a:lstStyle/>
          <a:p>
            <a:pPr algn="ctr"/>
            <a:r>
              <a:rPr lang="en-US" sz="3900" b="1" dirty="0" smtClean="0">
                <a:solidFill>
                  <a:prstClr val="white"/>
                </a:solidFill>
                <a:latin typeface="Georgia" panose="02040502050405020303" pitchFamily="18" charset="0"/>
              </a:rPr>
              <a:t>Promises And Warnings About Winning Souls</a:t>
            </a:r>
            <a:endParaRPr lang="en-US" sz="39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407674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2252</TotalTime>
  <Words>2218</Words>
  <Application>Microsoft Office PowerPoint</Application>
  <PresentationFormat>Widescreen</PresentationFormat>
  <Paragraphs>177</Paragraphs>
  <Slides>60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63</cp:revision>
  <dcterms:created xsi:type="dcterms:W3CDTF">2019-08-31T20:33:16Z</dcterms:created>
  <dcterms:modified xsi:type="dcterms:W3CDTF">2019-09-25T20:42:09Z</dcterms:modified>
</cp:coreProperties>
</file>