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717" r:id="rId13"/>
    <p:sldId id="718" r:id="rId14"/>
    <p:sldId id="719" r:id="rId15"/>
    <p:sldId id="720" r:id="rId16"/>
    <p:sldId id="721" r:id="rId17"/>
    <p:sldId id="722" r:id="rId18"/>
    <p:sldId id="723" r:id="rId19"/>
    <p:sldId id="724" r:id="rId20"/>
    <p:sldId id="725" r:id="rId21"/>
    <p:sldId id="726" r:id="rId22"/>
    <p:sldId id="727" r:id="rId23"/>
    <p:sldId id="728" r:id="rId24"/>
    <p:sldId id="729" r:id="rId25"/>
    <p:sldId id="730" r:id="rId26"/>
    <p:sldId id="731" r:id="rId27"/>
    <p:sldId id="732" r:id="rId28"/>
    <p:sldId id="733" r:id="rId29"/>
    <p:sldId id="734" r:id="rId30"/>
    <p:sldId id="735" r:id="rId31"/>
    <p:sldId id="736" r:id="rId32"/>
    <p:sldId id="737" r:id="rId33"/>
    <p:sldId id="738" r:id="rId34"/>
    <p:sldId id="739" r:id="rId35"/>
    <p:sldId id="740" r:id="rId36"/>
    <p:sldId id="741" r:id="rId37"/>
    <p:sldId id="742" r:id="rId38"/>
    <p:sldId id="743" r:id="rId39"/>
    <p:sldId id="744" r:id="rId40"/>
    <p:sldId id="745" r:id="rId41"/>
    <p:sldId id="746"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03" d="100"/>
          <a:sy n="103" d="100"/>
        </p:scale>
        <p:origin x="12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5:25   Therefore is the anger of the LORD kindled against his people, and he hath stretched forth his hand against them, and hath smitten them: and the hills did tremble, and their carcases were torn in the midst of the streets. For all this his anger is not turned away, but his hand is stretched out still.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3:16-17   Know ye not that ye are the temple of God, and that the Spirit of God dwelleth in you?  17 If any man defile the temple of God, him shall God destroy; for the temple of God is holy, which temple ye are.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1 Corinthians 5:1-2   It is reported commonly that there is fornication among you, and such fornication as is not so much as named among the Gentiles, that one should have his father's wife.  2 And ye are puffed up, and have not rather mourned, that he that hath done this deed might be taken away from among you.</a:t>
            </a:r>
          </a:p>
        </p:txBody>
      </p:sp>
    </p:spTree>
    <p:extLst>
      <p:ext uri="{BB962C8B-B14F-4D97-AF65-F5344CB8AC3E}">
        <p14:creationId xmlns:p14="http://schemas.microsoft.com/office/powerpoint/2010/main" val="33871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5:3-5   For I verily, as absent in body, but present in spirit, have judged already, as though I were present, concerning him that hath so done this deed,  4 In the name of our Lord Jesus Christ, when ye are gathered together, and my spirit, with the power of our Lord Jesus Christ,  5 To deliver such an one unto Satan for the destruction of the flesh, that the spirit may be saved in the day of the Lord Jesus.</a:t>
            </a:r>
          </a:p>
        </p:txBody>
      </p:sp>
    </p:spTree>
    <p:extLst>
      <p:ext uri="{BB962C8B-B14F-4D97-AF65-F5344CB8AC3E}">
        <p14:creationId xmlns:p14="http://schemas.microsoft.com/office/powerpoint/2010/main" val="321618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81:10-12   I am the LORD thy God, which brought thee out of the land of Egypt: open thy mouth wide, and I will fill it.  11 But my people would not hearken to my voice; and Israel would none of me.  12 So I gave them up unto their own hearts' lust: and they walked in their own counsels.</a:t>
            </a:r>
          </a:p>
        </p:txBody>
      </p:sp>
    </p:spTree>
    <p:extLst>
      <p:ext uri="{BB962C8B-B14F-4D97-AF65-F5344CB8AC3E}">
        <p14:creationId xmlns:p14="http://schemas.microsoft.com/office/powerpoint/2010/main" val="296910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7:42-43   Then God turned, and gave them up to worship the host of heaven; as it is written in the book of the prophets, O ye house of Israel, have ye offered to me slain beasts and sacrifices by the space of forty years in the wilderness?  43 Yea, ye took up the tabernacle of Moloch, and the star of your god Remphan, figures which ye made to worship them: and I will carry you away beyond Babylon.</a:t>
            </a:r>
          </a:p>
        </p:txBody>
      </p:sp>
    </p:spTree>
    <p:extLst>
      <p:ext uri="{BB962C8B-B14F-4D97-AF65-F5344CB8AC3E}">
        <p14:creationId xmlns:p14="http://schemas.microsoft.com/office/powerpoint/2010/main" val="245099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1:24-25   Wherefore God also gave them up to uncleanness through the lusts of their own hearts, to dishonour their own bodies between themselves:  25 Who changed the truth of God into a lie, and worshipped and served the creature more than the Creator, who is blessed for ever. Amen.</a:t>
            </a:r>
          </a:p>
        </p:txBody>
      </p:sp>
    </p:spTree>
    <p:extLst>
      <p:ext uri="{BB962C8B-B14F-4D97-AF65-F5344CB8AC3E}">
        <p14:creationId xmlns:p14="http://schemas.microsoft.com/office/powerpoint/2010/main" val="3358598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a:t>
            </a:r>
          </a:p>
        </p:txBody>
      </p:sp>
    </p:spTree>
    <p:extLst>
      <p:ext uri="{BB962C8B-B14F-4D97-AF65-F5344CB8AC3E}">
        <p14:creationId xmlns:p14="http://schemas.microsoft.com/office/powerpoint/2010/main" val="1693129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2718911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1:29-31   Being filled with all unrighteousness, fornication, wickedness, covetousness, maliciousness; full of envy, murder, debate, deceit, malignity; whisperers,  30 Backbiters, haters of God, despiteful, proud, boasters, inventors of evil things, disobedient to parents,  31 Without understanding, covenantbreakers, without natural affection, implacable, unmerciful:</a:t>
            </a:r>
          </a:p>
        </p:txBody>
      </p:sp>
    </p:spTree>
    <p:extLst>
      <p:ext uri="{BB962C8B-B14F-4D97-AF65-F5344CB8AC3E}">
        <p14:creationId xmlns:p14="http://schemas.microsoft.com/office/powerpoint/2010/main" val="179754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 Gave Up</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Reprobates</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Romans 1:32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72279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6:28-30   They are all grievous revolters, walking with slanders: they are brass and iron; they are all corrupters.  29 The bellows are burned, the lead is consumed of the fire; the founder melteth in vain: for the wicked are not plucked away.  30 Reprobate silver shall men call them, because the LORD hath rejected them.</a:t>
            </a:r>
          </a:p>
        </p:txBody>
      </p:sp>
    </p:spTree>
    <p:extLst>
      <p:ext uri="{BB962C8B-B14F-4D97-AF65-F5344CB8AC3E}">
        <p14:creationId xmlns:p14="http://schemas.microsoft.com/office/powerpoint/2010/main" val="1353573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saith the LORD. Yet ye say, Wherein hast thou loved us? Was not Esau Jacob's brother? saith the LORD: yet I loved Jacob,  3 And I hated Esau, and laid his mountains and his heritage waste for the dragons of the wilderness.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144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9:13   As it is written, Jacob have I loved, but Esau have I hated.</a:t>
            </a:r>
          </a:p>
        </p:txBody>
      </p:sp>
    </p:spTree>
    <p:extLst>
      <p:ext uri="{BB962C8B-B14F-4D97-AF65-F5344CB8AC3E}">
        <p14:creationId xmlns:p14="http://schemas.microsoft.com/office/powerpoint/2010/main" val="1987699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p>
        </p:txBody>
      </p:sp>
    </p:spTree>
    <p:extLst>
      <p:ext uri="{BB962C8B-B14F-4D97-AF65-F5344CB8AC3E}">
        <p14:creationId xmlns:p14="http://schemas.microsoft.com/office/powerpoint/2010/main" val="2494292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Leviticus 20:23   And ye shall not walk in the manners of the nation, which I cast out before you: for they committed all these things, and therefore I abhorred them.</a:t>
            </a:r>
          </a:p>
        </p:txBody>
      </p:sp>
    </p:spTree>
    <p:extLst>
      <p:ext uri="{BB962C8B-B14F-4D97-AF65-F5344CB8AC3E}">
        <p14:creationId xmlns:p14="http://schemas.microsoft.com/office/powerpoint/2010/main" val="946742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32:19   And when the LORD saw it, he abhorred them, because of the provoking of his sons, and of his daughters.</a:t>
            </a:r>
          </a:p>
        </p:txBody>
      </p:sp>
    </p:spTree>
    <p:extLst>
      <p:ext uri="{BB962C8B-B14F-4D97-AF65-F5344CB8AC3E}">
        <p14:creationId xmlns:p14="http://schemas.microsoft.com/office/powerpoint/2010/main" val="2961978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11:5   The LORD trieth the righteous: but the wicked and him that loveth violence his soul hateth.</a:t>
            </a:r>
          </a:p>
        </p:txBody>
      </p:sp>
    </p:spTree>
    <p:extLst>
      <p:ext uri="{BB962C8B-B14F-4D97-AF65-F5344CB8AC3E}">
        <p14:creationId xmlns:p14="http://schemas.microsoft.com/office/powerpoint/2010/main" val="2832294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Psalm 78:58-61   For they provoked him to anger with their high places, and moved him to jealousy with their graven images.  59 When God heard this, he was wroth, and greatly abhorred Israel:  60 So that he forsook the tabernacle of Shiloh, the tent which he placed among men;  61 And delivered his strength into captivity, and his glory into the enemy's hand.</a:t>
            </a:r>
          </a:p>
        </p:txBody>
      </p:sp>
    </p:spTree>
    <p:extLst>
      <p:ext uri="{BB962C8B-B14F-4D97-AF65-F5344CB8AC3E}">
        <p14:creationId xmlns:p14="http://schemas.microsoft.com/office/powerpoint/2010/main" val="2963342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78:62   He gave his people over also unto the sword; and was wroth with his inheritance.</a:t>
            </a:r>
          </a:p>
        </p:txBody>
      </p:sp>
    </p:spTree>
    <p:extLst>
      <p:ext uri="{BB962C8B-B14F-4D97-AF65-F5344CB8AC3E}">
        <p14:creationId xmlns:p14="http://schemas.microsoft.com/office/powerpoint/2010/main" val="50098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826"/>
            <a:ext cx="11762509" cy="5632311"/>
          </a:xfrm>
          <a:prstGeom prst="rect">
            <a:avLst/>
          </a:prstGeom>
        </p:spPr>
        <p:txBody>
          <a:bodyPr wrap="square">
            <a:spAutoFit/>
          </a:bodyPr>
          <a:lstStyle/>
          <a:p>
            <a:pPr algn="just"/>
            <a:r>
              <a:rPr lang="en-US" sz="3600" b="1" dirty="0">
                <a:solidFill>
                  <a:schemeClr val="bg1"/>
                </a:solidFill>
                <a:latin typeface="Georgia" panose="02040502050405020303" pitchFamily="18" charset="0"/>
              </a:rPr>
              <a:t>1 Samuel 15:26-28   And Samuel said unto Saul, I will not return with thee: for thou hast rejected the word of the LORD, and the LORD hath rejected thee from being king over Israel.  27 And as Samuel turned about to go away, he laid hold upon the skirt of his mantle, and it rent.  28 And Samuel said unto him, The LORD hath rent the kingdom of Israel from thee this day, and hath given it to a neighbour of thine, that is better than thou.</a:t>
            </a:r>
            <a:endParaRPr lang="en-US" sz="3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13:38   The field is the world; the good seed are the children of the kingdom; but the tares are the children of the wicked one;</a:t>
            </a:r>
          </a:p>
        </p:txBody>
      </p:sp>
    </p:spTree>
    <p:extLst>
      <p:ext uri="{BB962C8B-B14F-4D97-AF65-F5344CB8AC3E}">
        <p14:creationId xmlns:p14="http://schemas.microsoft.com/office/powerpoint/2010/main" val="2849852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8:44   Ye are of your father the devil, and the lusts of your father ye will do. He was a murderer from the beginning, and abode not in the truth, because there is no truth in him. When he speaketh a lie, he speaketh of his own: for he is a liar, and the father of it.</a:t>
            </a:r>
          </a:p>
        </p:txBody>
      </p:sp>
    </p:spTree>
    <p:extLst>
      <p:ext uri="{BB962C8B-B14F-4D97-AF65-F5344CB8AC3E}">
        <p14:creationId xmlns:p14="http://schemas.microsoft.com/office/powerpoint/2010/main" val="3140456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13:8-10   But Elymas the sorcerer (for so is his name by interpretation) withstood them, seeking to turn away the deputy from the faith.  9 Then Saul, (who also is called Paul,) filled with the Holy Ghost, set his eyes on him,  10 And said, O full of all subtilty and all mischief, thou child of the devil, thou enemy of all righteousness, wilt thou not cease to pervert the right ways of the Lord?</a:t>
            </a:r>
          </a:p>
        </p:txBody>
      </p:sp>
    </p:spTree>
    <p:extLst>
      <p:ext uri="{BB962C8B-B14F-4D97-AF65-F5344CB8AC3E}">
        <p14:creationId xmlns:p14="http://schemas.microsoft.com/office/powerpoint/2010/main" val="3119275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1 John 3:10   In this the children of God are manifest, and the children of the devil: whosoever doeth not righteousness is not of God, neither he that loveth not his brother.</a:t>
            </a:r>
          </a:p>
        </p:txBody>
      </p:sp>
    </p:spTree>
    <p:extLst>
      <p:ext uri="{BB962C8B-B14F-4D97-AF65-F5344CB8AC3E}">
        <p14:creationId xmlns:p14="http://schemas.microsoft.com/office/powerpoint/2010/main" val="3862930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Hebrews 6:8   But that which beareth thorns and briers is rejected, and is nigh unto cursing; whose end is to be burned.</a:t>
            </a:r>
          </a:p>
        </p:txBody>
      </p:sp>
    </p:spTree>
    <p:extLst>
      <p:ext uri="{BB962C8B-B14F-4D97-AF65-F5344CB8AC3E}">
        <p14:creationId xmlns:p14="http://schemas.microsoft.com/office/powerpoint/2010/main" val="537976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0" y="401752"/>
            <a:ext cx="11762509" cy="5632311"/>
          </a:xfrm>
          <a:prstGeom prst="rect">
            <a:avLst/>
          </a:prstGeom>
        </p:spPr>
        <p:txBody>
          <a:bodyPr wrap="square">
            <a:spAutoFit/>
          </a:bodyPr>
          <a:lstStyle/>
          <a:p>
            <a:pPr lvl="1" algn="just"/>
            <a:r>
              <a:rPr lang="en-US" sz="2400" b="1" dirty="0">
                <a:solidFill>
                  <a:prstClr val="white"/>
                </a:solidFill>
                <a:latin typeface="Georgia" panose="02040502050405020303" pitchFamily="18" charset="0"/>
              </a:rPr>
              <a:t>1.	They knew God but glorified Him not as God.</a:t>
            </a:r>
          </a:p>
          <a:p>
            <a:pPr lvl="1" algn="just"/>
            <a:r>
              <a:rPr lang="en-US" sz="2400" b="1" dirty="0">
                <a:solidFill>
                  <a:prstClr val="white"/>
                </a:solidFill>
                <a:latin typeface="Georgia" panose="02040502050405020303" pitchFamily="18" charset="0"/>
              </a:rPr>
              <a:t>2.	They were not thankful to God.</a:t>
            </a:r>
          </a:p>
          <a:p>
            <a:pPr lvl="1" algn="just"/>
            <a:r>
              <a:rPr lang="en-US" sz="2400" b="1" dirty="0">
                <a:solidFill>
                  <a:prstClr val="white"/>
                </a:solidFill>
                <a:latin typeface="Georgia" panose="02040502050405020303" pitchFamily="18" charset="0"/>
              </a:rPr>
              <a:t>3.	They became vain in their imaginations.</a:t>
            </a:r>
          </a:p>
          <a:p>
            <a:pPr lvl="1" algn="just"/>
            <a:r>
              <a:rPr lang="en-US" sz="2400" b="1" dirty="0">
                <a:solidFill>
                  <a:prstClr val="white"/>
                </a:solidFill>
                <a:latin typeface="Georgia" panose="02040502050405020303" pitchFamily="18" charset="0"/>
              </a:rPr>
              <a:t>4.	Their foolish heart was darkened.</a:t>
            </a:r>
          </a:p>
          <a:p>
            <a:pPr lvl="1" algn="just"/>
            <a:r>
              <a:rPr lang="en-US" sz="2400" b="1" dirty="0">
                <a:solidFill>
                  <a:prstClr val="white"/>
                </a:solidFill>
                <a:latin typeface="Georgia" panose="02040502050405020303" pitchFamily="18" charset="0"/>
              </a:rPr>
              <a:t>5.	They profess themselves to be wise but have become fools.</a:t>
            </a:r>
          </a:p>
          <a:p>
            <a:pPr lvl="1" algn="just"/>
            <a:r>
              <a:rPr lang="en-US" sz="2400" b="1" dirty="0">
                <a:solidFill>
                  <a:prstClr val="white"/>
                </a:solidFill>
                <a:latin typeface="Georgia" panose="02040502050405020303" pitchFamily="18" charset="0"/>
              </a:rPr>
              <a:t>6.	They changed the glory of God into an image like man, birds, beasts, and creeping things.</a:t>
            </a:r>
          </a:p>
          <a:p>
            <a:pPr lvl="1" algn="just"/>
            <a:r>
              <a:rPr lang="en-US" sz="2400" b="1" dirty="0">
                <a:solidFill>
                  <a:prstClr val="white"/>
                </a:solidFill>
                <a:latin typeface="Georgia" panose="02040502050405020303" pitchFamily="18" charset="0"/>
              </a:rPr>
              <a:t>7.	</a:t>
            </a:r>
            <a:r>
              <a:rPr lang="en-US" sz="2400" b="1" dirty="0" smtClean="0">
                <a:solidFill>
                  <a:prstClr val="white"/>
                </a:solidFill>
                <a:latin typeface="Georgia" panose="02040502050405020303" pitchFamily="18" charset="0"/>
              </a:rPr>
              <a:t>They </a:t>
            </a:r>
            <a:r>
              <a:rPr lang="en-US" sz="2400" b="1" dirty="0">
                <a:solidFill>
                  <a:prstClr val="white"/>
                </a:solidFill>
                <a:latin typeface="Georgia" panose="02040502050405020303" pitchFamily="18" charset="0"/>
              </a:rPr>
              <a:t>dishonor their own bodies between themselves.</a:t>
            </a:r>
          </a:p>
          <a:p>
            <a:pPr lvl="1" algn="just"/>
            <a:r>
              <a:rPr lang="en-US" sz="2400" b="1" dirty="0">
                <a:solidFill>
                  <a:prstClr val="white"/>
                </a:solidFill>
                <a:latin typeface="Georgia" panose="02040502050405020303" pitchFamily="18" charset="0"/>
              </a:rPr>
              <a:t>8.	They change the truth of God into a lie.</a:t>
            </a:r>
          </a:p>
          <a:p>
            <a:pPr lvl="1" algn="just"/>
            <a:r>
              <a:rPr lang="en-US" sz="2400" b="1" dirty="0">
                <a:solidFill>
                  <a:prstClr val="white"/>
                </a:solidFill>
                <a:latin typeface="Georgia" panose="02040502050405020303" pitchFamily="18" charset="0"/>
              </a:rPr>
              <a:t>9.	They worship and serve the creature more than the Creator.</a:t>
            </a:r>
          </a:p>
          <a:p>
            <a:pPr lvl="1" algn="just"/>
            <a:r>
              <a:rPr lang="en-US" sz="2400" b="1" dirty="0" smtClean="0">
                <a:solidFill>
                  <a:prstClr val="white"/>
                </a:solidFill>
                <a:latin typeface="Georgia" panose="02040502050405020303" pitchFamily="18" charset="0"/>
              </a:rPr>
              <a:t>10. They </a:t>
            </a:r>
            <a:r>
              <a:rPr lang="en-US" sz="2400" b="1" dirty="0">
                <a:solidFill>
                  <a:prstClr val="white"/>
                </a:solidFill>
                <a:latin typeface="Georgia" panose="02040502050405020303" pitchFamily="18" charset="0"/>
              </a:rPr>
              <a:t>have vile homosexual affections.</a:t>
            </a:r>
          </a:p>
          <a:p>
            <a:pPr lvl="1" algn="just"/>
            <a:r>
              <a:rPr lang="en-US" sz="2400" b="1" dirty="0">
                <a:solidFill>
                  <a:prstClr val="white"/>
                </a:solidFill>
                <a:latin typeface="Georgia" panose="02040502050405020303" pitchFamily="18" charset="0"/>
              </a:rPr>
              <a:t>11.	</a:t>
            </a:r>
            <a:r>
              <a:rPr lang="en-US" sz="2400" b="1" dirty="0" smtClean="0">
                <a:solidFill>
                  <a:prstClr val="white"/>
                </a:solidFill>
                <a:latin typeface="Georgia" panose="02040502050405020303" pitchFamily="18" charset="0"/>
              </a:rPr>
              <a:t> They </a:t>
            </a:r>
            <a:r>
              <a:rPr lang="en-US" sz="2400" b="1" dirty="0">
                <a:solidFill>
                  <a:prstClr val="white"/>
                </a:solidFill>
                <a:latin typeface="Georgia" panose="02040502050405020303" pitchFamily="18" charset="0"/>
              </a:rPr>
              <a:t>lust after the same sex and go against nature.</a:t>
            </a:r>
          </a:p>
          <a:p>
            <a:pPr lvl="1" algn="just"/>
            <a:r>
              <a:rPr lang="en-US" sz="2400" b="1" dirty="0">
                <a:solidFill>
                  <a:prstClr val="white"/>
                </a:solidFill>
                <a:latin typeface="Georgia" panose="02040502050405020303" pitchFamily="18" charset="0"/>
              </a:rPr>
              <a:t>12.	</a:t>
            </a:r>
            <a:r>
              <a:rPr lang="en-US" sz="2400" b="1" dirty="0" smtClean="0">
                <a:solidFill>
                  <a:prstClr val="white"/>
                </a:solidFill>
                <a:latin typeface="Georgia" panose="02040502050405020303" pitchFamily="18" charset="0"/>
              </a:rPr>
              <a:t> They </a:t>
            </a:r>
            <a:r>
              <a:rPr lang="en-US" sz="2400" b="1" dirty="0">
                <a:solidFill>
                  <a:prstClr val="white"/>
                </a:solidFill>
                <a:latin typeface="Georgia" panose="02040502050405020303" pitchFamily="18" charset="0"/>
              </a:rPr>
              <a:t>do not like to retain God in their knowledge.</a:t>
            </a:r>
          </a:p>
          <a:p>
            <a:pPr lvl="1" algn="just"/>
            <a:r>
              <a:rPr lang="en-US" sz="2400" b="1" dirty="0">
                <a:solidFill>
                  <a:prstClr val="white"/>
                </a:solidFill>
                <a:latin typeface="Georgia" panose="02040502050405020303" pitchFamily="18" charset="0"/>
              </a:rPr>
              <a:t>13.	</a:t>
            </a:r>
            <a:r>
              <a:rPr lang="en-US" sz="2400" b="1" dirty="0" smtClean="0">
                <a:solidFill>
                  <a:prstClr val="white"/>
                </a:solidFill>
                <a:latin typeface="Georgia" panose="02040502050405020303" pitchFamily="18" charset="0"/>
              </a:rPr>
              <a:t> They </a:t>
            </a:r>
            <a:r>
              <a:rPr lang="en-US" sz="2400" b="1" dirty="0">
                <a:solidFill>
                  <a:prstClr val="white"/>
                </a:solidFill>
                <a:latin typeface="Georgia" panose="02040502050405020303" pitchFamily="18" charset="0"/>
              </a:rPr>
              <a:t>have a reprobate mind.</a:t>
            </a:r>
          </a:p>
          <a:p>
            <a:pPr lvl="1" algn="just"/>
            <a:r>
              <a:rPr lang="en-US" sz="2400" b="1" dirty="0">
                <a:solidFill>
                  <a:prstClr val="white"/>
                </a:solidFill>
                <a:latin typeface="Georgia" panose="02040502050405020303" pitchFamily="18" charset="0"/>
              </a:rPr>
              <a:t>14.	</a:t>
            </a:r>
            <a:r>
              <a:rPr lang="en-US" sz="2400" b="1" dirty="0" smtClean="0">
                <a:solidFill>
                  <a:prstClr val="white"/>
                </a:solidFill>
                <a:latin typeface="Georgia" panose="02040502050405020303" pitchFamily="18" charset="0"/>
              </a:rPr>
              <a:t> They </a:t>
            </a:r>
            <a:r>
              <a:rPr lang="en-US" sz="2400" b="1" dirty="0">
                <a:solidFill>
                  <a:prstClr val="white"/>
                </a:solidFill>
                <a:latin typeface="Georgia" panose="02040502050405020303" pitchFamily="18" charset="0"/>
              </a:rPr>
              <a:t>do those things which are not convenient. </a:t>
            </a:r>
          </a:p>
        </p:txBody>
      </p:sp>
    </p:spTree>
    <p:extLst>
      <p:ext uri="{BB962C8B-B14F-4D97-AF65-F5344CB8AC3E}">
        <p14:creationId xmlns:p14="http://schemas.microsoft.com/office/powerpoint/2010/main" val="2741615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24754"/>
          </a:xfrm>
          <a:prstGeom prst="rect">
            <a:avLst/>
          </a:prstGeom>
        </p:spPr>
        <p:txBody>
          <a:bodyPr wrap="square" numCol="2">
            <a:spAutoFit/>
          </a:bodyPr>
          <a:lstStyle/>
          <a:p>
            <a:pPr algn="just"/>
            <a:r>
              <a:rPr lang="en-US" sz="2800" b="1" dirty="0" smtClean="0">
                <a:solidFill>
                  <a:prstClr val="white"/>
                </a:solidFill>
                <a:latin typeface="Georgia" panose="02040502050405020303" pitchFamily="18" charset="0"/>
              </a:rPr>
              <a:t>1.	Unrighteousness</a:t>
            </a:r>
          </a:p>
          <a:p>
            <a:pPr algn="just"/>
            <a:r>
              <a:rPr lang="en-US" sz="2800" b="1" dirty="0" smtClean="0">
                <a:solidFill>
                  <a:prstClr val="white"/>
                </a:solidFill>
                <a:latin typeface="Georgia" panose="02040502050405020303" pitchFamily="18" charset="0"/>
              </a:rPr>
              <a:t>2</a:t>
            </a:r>
            <a:r>
              <a:rPr lang="en-US" sz="2800" b="1" dirty="0">
                <a:solidFill>
                  <a:prstClr val="white"/>
                </a:solidFill>
                <a:latin typeface="Georgia" panose="02040502050405020303" pitchFamily="18" charset="0"/>
              </a:rPr>
              <a:t>.	Fornication</a:t>
            </a:r>
          </a:p>
          <a:p>
            <a:pPr algn="just"/>
            <a:r>
              <a:rPr lang="en-US" sz="2800" b="1" dirty="0">
                <a:solidFill>
                  <a:prstClr val="white"/>
                </a:solidFill>
                <a:latin typeface="Georgia" panose="02040502050405020303" pitchFamily="18" charset="0"/>
              </a:rPr>
              <a:t>3.	Wickedness</a:t>
            </a:r>
          </a:p>
          <a:p>
            <a:pPr algn="just"/>
            <a:r>
              <a:rPr lang="en-US" sz="2800" b="1" dirty="0">
                <a:solidFill>
                  <a:prstClr val="white"/>
                </a:solidFill>
                <a:latin typeface="Georgia" panose="02040502050405020303" pitchFamily="18" charset="0"/>
              </a:rPr>
              <a:t>4.	Covetousness</a:t>
            </a:r>
          </a:p>
          <a:p>
            <a:pPr algn="just"/>
            <a:r>
              <a:rPr lang="en-US" sz="2800" b="1" dirty="0" smtClean="0">
                <a:solidFill>
                  <a:prstClr val="white"/>
                </a:solidFill>
                <a:latin typeface="Georgia" panose="02040502050405020303" pitchFamily="18" charset="0"/>
              </a:rPr>
              <a:t>5.	Maliciousness</a:t>
            </a:r>
          </a:p>
          <a:p>
            <a:pPr algn="just"/>
            <a:r>
              <a:rPr lang="en-US" sz="2800" b="1" dirty="0" smtClean="0">
                <a:solidFill>
                  <a:prstClr val="white"/>
                </a:solidFill>
                <a:latin typeface="Georgia" panose="02040502050405020303" pitchFamily="18" charset="0"/>
              </a:rPr>
              <a:t>6</a:t>
            </a:r>
            <a:r>
              <a:rPr lang="en-US" sz="2800" b="1" dirty="0">
                <a:solidFill>
                  <a:prstClr val="white"/>
                </a:solidFill>
                <a:latin typeface="Georgia" panose="02040502050405020303" pitchFamily="18" charset="0"/>
              </a:rPr>
              <a:t>.	Envy</a:t>
            </a:r>
          </a:p>
          <a:p>
            <a:pPr algn="just"/>
            <a:r>
              <a:rPr lang="en-US" sz="2800" b="1" dirty="0">
                <a:solidFill>
                  <a:prstClr val="white"/>
                </a:solidFill>
                <a:latin typeface="Georgia" panose="02040502050405020303" pitchFamily="18" charset="0"/>
              </a:rPr>
              <a:t>7.	</a:t>
            </a:r>
            <a:r>
              <a:rPr lang="en-US" sz="2800" b="1" dirty="0" smtClean="0">
                <a:solidFill>
                  <a:prstClr val="white"/>
                </a:solidFill>
                <a:latin typeface="Georgia" panose="02040502050405020303" pitchFamily="18" charset="0"/>
              </a:rPr>
              <a:t>Murder</a:t>
            </a:r>
          </a:p>
          <a:p>
            <a:pPr algn="just"/>
            <a:r>
              <a:rPr lang="en-US" sz="2800" b="1" dirty="0" smtClean="0">
                <a:solidFill>
                  <a:prstClr val="white"/>
                </a:solidFill>
                <a:latin typeface="Georgia" panose="02040502050405020303" pitchFamily="18" charset="0"/>
              </a:rPr>
              <a:t>8.	Debate</a:t>
            </a:r>
          </a:p>
          <a:p>
            <a:pPr algn="just"/>
            <a:r>
              <a:rPr lang="en-US" sz="2800" b="1" dirty="0" smtClean="0">
                <a:solidFill>
                  <a:prstClr val="white"/>
                </a:solidFill>
                <a:latin typeface="Georgia" panose="02040502050405020303" pitchFamily="18" charset="0"/>
              </a:rPr>
              <a:t>9.	Deceit</a:t>
            </a:r>
          </a:p>
          <a:p>
            <a:pPr algn="just"/>
            <a:r>
              <a:rPr lang="en-US" sz="2800" b="1" dirty="0" smtClean="0">
                <a:solidFill>
                  <a:prstClr val="white"/>
                </a:solidFill>
                <a:latin typeface="Georgia" panose="02040502050405020303" pitchFamily="18" charset="0"/>
              </a:rPr>
              <a:t>10.	Malignity  or malice</a:t>
            </a:r>
          </a:p>
          <a:p>
            <a:pPr algn="just"/>
            <a:r>
              <a:rPr lang="en-US" sz="2800" b="1" dirty="0" smtClean="0">
                <a:solidFill>
                  <a:prstClr val="white"/>
                </a:solidFill>
                <a:latin typeface="Georgia" panose="02040502050405020303" pitchFamily="18" charset="0"/>
              </a:rPr>
              <a:t>11.	Whispering</a:t>
            </a:r>
          </a:p>
          <a:p>
            <a:pPr algn="just"/>
            <a:r>
              <a:rPr lang="en-US" sz="2800" b="1" dirty="0" smtClean="0">
                <a:solidFill>
                  <a:prstClr val="white"/>
                </a:solidFill>
                <a:latin typeface="Georgia" panose="02040502050405020303" pitchFamily="18" charset="0"/>
              </a:rPr>
              <a:t>12.	Backbiting</a:t>
            </a:r>
          </a:p>
          <a:p>
            <a:pPr algn="just"/>
            <a:r>
              <a:rPr lang="en-US" sz="2800" b="1" dirty="0" smtClean="0">
                <a:solidFill>
                  <a:prstClr val="white"/>
                </a:solidFill>
                <a:latin typeface="Georgia" panose="02040502050405020303" pitchFamily="18" charset="0"/>
              </a:rPr>
              <a:t>13.	Hating of God</a:t>
            </a:r>
          </a:p>
          <a:p>
            <a:pPr algn="just"/>
            <a:r>
              <a:rPr lang="en-US" sz="2800" b="1" dirty="0" smtClean="0">
                <a:solidFill>
                  <a:prstClr val="white"/>
                </a:solidFill>
                <a:latin typeface="Georgia" panose="02040502050405020303" pitchFamily="18" charset="0"/>
              </a:rPr>
              <a:t>14.	Despiteful</a:t>
            </a:r>
          </a:p>
          <a:p>
            <a:pPr algn="just"/>
            <a:r>
              <a:rPr lang="en-US" sz="2800" b="1" dirty="0" smtClean="0">
                <a:solidFill>
                  <a:prstClr val="white"/>
                </a:solidFill>
                <a:latin typeface="Georgia" panose="02040502050405020303" pitchFamily="18" charset="0"/>
              </a:rPr>
              <a:t>15.	Pride</a:t>
            </a:r>
          </a:p>
          <a:p>
            <a:pPr algn="just"/>
            <a:r>
              <a:rPr lang="en-US" sz="2800" b="1" dirty="0" smtClean="0">
                <a:solidFill>
                  <a:prstClr val="white"/>
                </a:solidFill>
                <a:latin typeface="Georgia" panose="02040502050405020303" pitchFamily="18" charset="0"/>
              </a:rPr>
              <a:t>16.	Boasting</a:t>
            </a:r>
          </a:p>
          <a:p>
            <a:pPr algn="just"/>
            <a:r>
              <a:rPr lang="en-US" sz="2800" b="1" dirty="0" smtClean="0">
                <a:solidFill>
                  <a:prstClr val="white"/>
                </a:solidFill>
                <a:latin typeface="Georgia" panose="02040502050405020303" pitchFamily="18" charset="0"/>
              </a:rPr>
              <a:t>17.	Inventing evil things</a:t>
            </a:r>
          </a:p>
          <a:p>
            <a:pPr algn="just"/>
            <a:r>
              <a:rPr lang="en-US" sz="2800" b="1" dirty="0" smtClean="0">
                <a:solidFill>
                  <a:prstClr val="white"/>
                </a:solidFill>
                <a:latin typeface="Georgia" panose="02040502050405020303" pitchFamily="18" charset="0"/>
              </a:rPr>
              <a:t>18.	Disobedience to parents</a:t>
            </a:r>
          </a:p>
          <a:p>
            <a:pPr algn="just"/>
            <a:r>
              <a:rPr lang="en-US" sz="2800" b="1" dirty="0" smtClean="0">
                <a:solidFill>
                  <a:prstClr val="white"/>
                </a:solidFill>
                <a:latin typeface="Georgia" panose="02040502050405020303" pitchFamily="18" charset="0"/>
              </a:rPr>
              <a:t>19.	No understanding</a:t>
            </a:r>
          </a:p>
          <a:p>
            <a:pPr algn="just"/>
            <a:r>
              <a:rPr lang="en-US" sz="2800" b="1" dirty="0" smtClean="0">
                <a:solidFill>
                  <a:prstClr val="white"/>
                </a:solidFill>
                <a:latin typeface="Georgia" panose="02040502050405020303" pitchFamily="18" charset="0"/>
              </a:rPr>
              <a:t>20.	Covenant breaking</a:t>
            </a:r>
          </a:p>
          <a:p>
            <a:pPr algn="just"/>
            <a:r>
              <a:rPr lang="en-US" sz="2800" b="1" dirty="0" smtClean="0">
                <a:solidFill>
                  <a:prstClr val="white"/>
                </a:solidFill>
                <a:latin typeface="Georgia" panose="02040502050405020303" pitchFamily="18" charset="0"/>
              </a:rPr>
              <a:t>21.	Without natural affection</a:t>
            </a:r>
          </a:p>
          <a:p>
            <a:pPr algn="just"/>
            <a:r>
              <a:rPr lang="en-US" sz="2800" b="1" dirty="0" smtClean="0">
                <a:solidFill>
                  <a:prstClr val="white"/>
                </a:solidFill>
                <a:latin typeface="Georgia" panose="02040502050405020303" pitchFamily="18" charset="0"/>
              </a:rPr>
              <a:t>22.	Implacable</a:t>
            </a:r>
          </a:p>
          <a:p>
            <a:pPr algn="just"/>
            <a:r>
              <a:rPr lang="en-US" sz="2800" b="1" dirty="0" smtClean="0">
                <a:solidFill>
                  <a:prstClr val="white"/>
                </a:solidFill>
                <a:latin typeface="Georgia" panose="02040502050405020303" pitchFamily="18" charset="0"/>
              </a:rPr>
              <a:t>23.	No mercy</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67650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19:2   And Jehu the son of Hanani the seer went out to meet him, and said to king Jehoshaphat, Shouldest thou help the ungodly, and love them that hate the LORD? therefore is wrath upon thee from before the LORD.</a:t>
            </a:r>
          </a:p>
        </p:txBody>
      </p:sp>
    </p:spTree>
    <p:extLst>
      <p:ext uri="{BB962C8B-B14F-4D97-AF65-F5344CB8AC3E}">
        <p14:creationId xmlns:p14="http://schemas.microsoft.com/office/powerpoint/2010/main" val="370726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Titus 1:14-16   Not giving heed to Jewish fables, and commandments of men, that turn from the truth.  15 Unto the pure all things are pure: but unto them that are defiled and unbelieving is nothing pure; but even their mind and conscience is defiled.  16 They profess that they know God; but in works they deny him, being abominable, and disobedient, and unto every good work reprobate.</a:t>
            </a:r>
          </a:p>
        </p:txBody>
      </p:sp>
    </p:spTree>
    <p:extLst>
      <p:ext uri="{BB962C8B-B14F-4D97-AF65-F5344CB8AC3E}">
        <p14:creationId xmlns:p14="http://schemas.microsoft.com/office/powerpoint/2010/main" val="3497740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2 Timothy 3:1-4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  4 Traitors, heady, highminded, lovers of pleasures more than lovers of God;</a:t>
            </a:r>
          </a:p>
        </p:txBody>
      </p:sp>
    </p:spTree>
    <p:extLst>
      <p:ext uri="{BB962C8B-B14F-4D97-AF65-F5344CB8AC3E}">
        <p14:creationId xmlns:p14="http://schemas.microsoft.com/office/powerpoint/2010/main" val="261783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3900" b="1" dirty="0">
                <a:solidFill>
                  <a:schemeClr val="bg1"/>
                </a:solidFill>
                <a:latin typeface="Georgia" panose="02040502050405020303" pitchFamily="18" charset="0"/>
              </a:rPr>
              <a:t>1 Samuel 15:22-23   And Samuel said, Hath the LORD as great delight in burnt offerings and sacrifices, as in obeying the voice of the LORD? Behold, to obey is better than sacrifice, and to hearken than the fat of rams.  23 For rebellion is as the sin of witchcraft, and stubbornness is as iniquity and idolatry. Because thou hast rejected the word of the LORD, he hath also rejected thee from being king.</a:t>
            </a:r>
            <a:endParaRPr lang="en-US" sz="39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894195"/>
          </a:xfrm>
          <a:prstGeom prst="rect">
            <a:avLst/>
          </a:prstGeom>
        </p:spPr>
        <p:txBody>
          <a:bodyPr wrap="square">
            <a:spAutoFit/>
          </a:bodyPr>
          <a:lstStyle/>
          <a:p>
            <a:pPr algn="just"/>
            <a:r>
              <a:rPr lang="en-US" sz="3700" b="1" dirty="0">
                <a:solidFill>
                  <a:prstClr val="white"/>
                </a:solidFill>
                <a:latin typeface="Georgia" panose="02040502050405020303" pitchFamily="18" charset="0"/>
              </a:rPr>
              <a:t>2 Timothy 3:5-8   Having a form of godliness, but denying the power thereof: from such turn away.  6 For of this sort are they which creep into houses, and lead captive silly women laden with sins, led away with divers lusts,  7 Ever learning, and never able to come to the knowledge of the truth.  8 Now as Jannes and Jambres withstood Moses, so do these also resist the truth: men of corrupt minds, reprobate concerning the faith.</a:t>
            </a:r>
          </a:p>
          <a:p>
            <a:pPr algn="just"/>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31981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2:22   Who is a liar but he that denieth that Jesus is the Christ? He is antichrist, that denieth the Father and the Son.</a:t>
            </a:r>
          </a:p>
        </p:txBody>
      </p:sp>
    </p:spTree>
    <p:extLst>
      <p:ext uri="{BB962C8B-B14F-4D97-AF65-F5344CB8AC3E}">
        <p14:creationId xmlns:p14="http://schemas.microsoft.com/office/powerpoint/2010/main" val="194837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15:24-25   And Saul said unto Samuel, I have sinned: for I have transgressed the commandment of the LORD, and thy words: because I feared the people, and obeyed their voice.  25 Now therefore, I pray thee, pardon my sin, and turn again with me, that I may worship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15:1-4   I am the true vine, and my Father is the husbandman.  2 Every branch in me that beareth not fruit he taketh away: and every branch that beareth fruit, he purgeth it, that it may bring forth more fruit.  3 Now ye are clean through the word which I have spoken unto you.  4 Abide in me, and I in you. As the branch cannot bear fruit of itself, except it abide in the vine; no more can ye, except ye abide in 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15:5-7   I am the vine, ye are the branches: He that abideth in me, and I in him, the same bringeth forth much fruit: for without me ye can do nothing.  6 If a man abide not in me, he is cast forth as a branch, and is withered; and men gather them, and cast them into the fire, and they are burned.  7 If ye abide in me, and my words abide in you, ye shall ask what ye will, and it shall be done unto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5:24   Therefore as the fire devoureth the stubble, and the flame consumeth the chaff, so their root shall be as rottenness, and their blossom shall go up as dust: because they have cast away the law of the LORD of hosts, and despised the word of the Holy One of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96869</TotalTime>
  <Words>2385</Words>
  <Application>Microsoft Office PowerPoint</Application>
  <PresentationFormat>Widescreen</PresentationFormat>
  <Paragraphs>116</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677</cp:revision>
  <cp:lastPrinted>2020-01-28T17:57:24Z</cp:lastPrinted>
  <dcterms:created xsi:type="dcterms:W3CDTF">2019-08-31T20:33:16Z</dcterms:created>
  <dcterms:modified xsi:type="dcterms:W3CDTF">2023-01-29T03:58:38Z</dcterms:modified>
</cp:coreProperties>
</file>