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3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   Therefore thou art inexcusable, O man, whosoever thou art that </a:t>
            </a:r>
            <a:r>
              <a:rPr lang="en-US" sz="4800" b="1" dirty="0" err="1">
                <a:solidFill>
                  <a:prstClr val="white"/>
                </a:solidFill>
                <a:latin typeface="Georgia" panose="02040502050405020303" pitchFamily="18" charset="0"/>
              </a:rPr>
              <a:t>judgest</a:t>
            </a:r>
            <a:r>
              <a:rPr lang="en-US" sz="4800" b="1" dirty="0">
                <a:solidFill>
                  <a:prstClr val="white"/>
                </a:solidFill>
                <a:latin typeface="Georgia" panose="02040502050405020303" pitchFamily="18" charset="0"/>
              </a:rPr>
              <a:t>: for wherein thou </a:t>
            </a:r>
            <a:r>
              <a:rPr lang="en-US" sz="4800" b="1" dirty="0" err="1">
                <a:solidFill>
                  <a:prstClr val="white"/>
                </a:solidFill>
                <a:latin typeface="Georgia" panose="02040502050405020303" pitchFamily="18" charset="0"/>
              </a:rPr>
              <a:t>judgest</a:t>
            </a:r>
            <a:r>
              <a:rPr lang="en-US" sz="4800" b="1" dirty="0">
                <a:solidFill>
                  <a:prstClr val="white"/>
                </a:solidFill>
                <a:latin typeface="Georgia" panose="02040502050405020303" pitchFamily="18" charset="0"/>
              </a:rPr>
              <a:t> another, thou </a:t>
            </a:r>
            <a:r>
              <a:rPr lang="en-US" sz="4800" b="1" dirty="0" err="1">
                <a:solidFill>
                  <a:prstClr val="white"/>
                </a:solidFill>
                <a:latin typeface="Georgia" panose="02040502050405020303" pitchFamily="18" charset="0"/>
              </a:rPr>
              <a:t>condemnest</a:t>
            </a:r>
            <a:r>
              <a:rPr lang="en-US" sz="4800" b="1" dirty="0">
                <a:solidFill>
                  <a:prstClr val="white"/>
                </a:solidFill>
                <a:latin typeface="Georgia" panose="02040502050405020303" pitchFamily="18" charset="0"/>
              </a:rPr>
              <a:t> thyself; for thou that </a:t>
            </a:r>
            <a:r>
              <a:rPr lang="en-US" sz="4800" b="1" dirty="0" err="1">
                <a:solidFill>
                  <a:prstClr val="white"/>
                </a:solidFill>
                <a:latin typeface="Georgia" panose="02040502050405020303" pitchFamily="18" charset="0"/>
              </a:rPr>
              <a:t>judgest</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the same things.</a:t>
            </a:r>
          </a:p>
        </p:txBody>
      </p:sp>
    </p:spTree>
    <p:extLst>
      <p:ext uri="{BB962C8B-B14F-4D97-AF65-F5344CB8AC3E}">
        <p14:creationId xmlns:p14="http://schemas.microsoft.com/office/powerpoint/2010/main" val="280345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   Judge not, that ye be not judged.</a:t>
            </a:r>
          </a:p>
        </p:txBody>
      </p:sp>
    </p:spTree>
    <p:extLst>
      <p:ext uri="{BB962C8B-B14F-4D97-AF65-F5344CB8AC3E}">
        <p14:creationId xmlns:p14="http://schemas.microsoft.com/office/powerpoint/2010/main" val="7764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123825"/>
            <a:ext cx="11222183"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Matthew 7:2-5   For with what judgment ye judge, ye shall be judged: and with what measure ye mete, it shall be measured to you again.  3 And why </a:t>
            </a:r>
            <a:r>
              <a:rPr lang="en-US" sz="3500" b="1" dirty="0" err="1">
                <a:solidFill>
                  <a:prstClr val="white"/>
                </a:solidFill>
                <a:latin typeface="Georgia" panose="02040502050405020303" pitchFamily="18" charset="0"/>
              </a:rPr>
              <a:t>beholdest</a:t>
            </a:r>
            <a:r>
              <a:rPr lang="en-US" sz="3500" b="1" dirty="0">
                <a:solidFill>
                  <a:prstClr val="white"/>
                </a:solidFill>
                <a:latin typeface="Georgia" panose="02040502050405020303" pitchFamily="18" charset="0"/>
              </a:rPr>
              <a:t> thou the mote that is in thy brother's eye, but </a:t>
            </a:r>
            <a:r>
              <a:rPr lang="en-US" sz="3500" b="1" dirty="0" err="1">
                <a:solidFill>
                  <a:prstClr val="white"/>
                </a:solidFill>
                <a:latin typeface="Georgia" panose="02040502050405020303" pitchFamily="18" charset="0"/>
              </a:rPr>
              <a:t>considerest</a:t>
            </a:r>
            <a:r>
              <a:rPr lang="en-US" sz="3500" b="1" dirty="0">
                <a:solidFill>
                  <a:prstClr val="white"/>
                </a:solidFill>
                <a:latin typeface="Georgia" panose="02040502050405020303" pitchFamily="18" charset="0"/>
              </a:rPr>
              <a:t> not the beam that is in thine own eye?  4 Or how wilt thou say to thy brother, Let me pull out the mote out of thine eye; and, behold, a beam is in thine own eye?  5 Thou hypocrite, first cast out the beam out of thine own eye; and then shalt thou see clearly to cast out the mote out of thy brother's eye.</a:t>
            </a:r>
          </a:p>
        </p:txBody>
      </p:sp>
    </p:spTree>
    <p:extLst>
      <p:ext uri="{BB962C8B-B14F-4D97-AF65-F5344CB8AC3E}">
        <p14:creationId xmlns:p14="http://schemas.microsoft.com/office/powerpoint/2010/main" val="405093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7:6   Give not that which is holy unto the dogs, neither cast ye your pearls before swine, lest they trample them under their feet, and turn again and rend you.</a:t>
            </a:r>
          </a:p>
        </p:txBody>
      </p:sp>
    </p:spTree>
    <p:extLst>
      <p:ext uri="{BB962C8B-B14F-4D97-AF65-F5344CB8AC3E}">
        <p14:creationId xmlns:p14="http://schemas.microsoft.com/office/powerpoint/2010/main" val="145043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9:8   Reprove not a scorner, lest he hate thee: rebuke a wise man, and he will love thee.</a:t>
            </a:r>
          </a:p>
        </p:txBody>
      </p:sp>
    </p:spTree>
    <p:extLst>
      <p:ext uri="{BB962C8B-B14F-4D97-AF65-F5344CB8AC3E}">
        <p14:creationId xmlns:p14="http://schemas.microsoft.com/office/powerpoint/2010/main" val="123361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13:1   A wise son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his father's instruction: but a scorner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not rebuke.</a:t>
            </a:r>
          </a:p>
        </p:txBody>
      </p:sp>
    </p:spTree>
    <p:extLst>
      <p:ext uri="{BB962C8B-B14F-4D97-AF65-F5344CB8AC3E}">
        <p14:creationId xmlns:p14="http://schemas.microsoft.com/office/powerpoint/2010/main" val="151045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24:25   But to them that rebuke him shall be delight, and a good blessing shall come upon them.</a:t>
            </a:r>
          </a:p>
        </p:txBody>
      </p:sp>
    </p:spTree>
    <p:extLst>
      <p:ext uri="{BB962C8B-B14F-4D97-AF65-F5344CB8AC3E}">
        <p14:creationId xmlns:p14="http://schemas.microsoft.com/office/powerpoint/2010/main" val="159647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7:5   It is better to hear the rebuke of the wise, than for a man to hear the song of fools.</a:t>
            </a:r>
          </a:p>
        </p:txBody>
      </p:sp>
    </p:spTree>
    <p:extLst>
      <p:ext uri="{BB962C8B-B14F-4D97-AF65-F5344CB8AC3E}">
        <p14:creationId xmlns:p14="http://schemas.microsoft.com/office/powerpoint/2010/main" val="344273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13:5   Examine yourselves, whether ye be in the faith; prove your own selves. Know ye not your own selves, how that Jesus Christ is in you, except ye be reprobates?</a:t>
            </a:r>
          </a:p>
        </p:txBody>
      </p:sp>
    </p:spTree>
    <p:extLst>
      <p:ext uri="{BB962C8B-B14F-4D97-AF65-F5344CB8AC3E}">
        <p14:creationId xmlns:p14="http://schemas.microsoft.com/office/powerpoint/2010/main" val="93945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3303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Timothy 4:2-5   Preach the word; be instant in season, out of season; reprove, rebuke, exhort with all longsuffering and doctrine.  3 For the time will come when they will not endure sound doctrine; but after their own lusts shall they heap to themselves teachers, having itching ears;  4 And they shall turn away their ears from the truth, and shall be turned unto fables.  5 But watch thou in all things, endure afflictions, do the work of an evangelist, make full proof of thy ministry.</a:t>
            </a:r>
          </a:p>
        </p:txBody>
      </p:sp>
    </p:spTree>
    <p:extLst>
      <p:ext uri="{BB962C8B-B14F-4D97-AF65-F5344CB8AC3E}">
        <p14:creationId xmlns:p14="http://schemas.microsoft.com/office/powerpoint/2010/main" val="253146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2:27   And shall not uncircumcision which is by nature, if it fulfil the law, judge thee, who by the letter and circumcision dost transgress the law?</a:t>
            </a:r>
          </a:p>
        </p:txBody>
      </p:sp>
    </p:spTree>
    <p:extLst>
      <p:ext uri="{BB962C8B-B14F-4D97-AF65-F5344CB8AC3E}">
        <p14:creationId xmlns:p14="http://schemas.microsoft.com/office/powerpoint/2010/main" val="183382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10:15   I speak as to wise men; judge ye what I say.</a:t>
            </a:r>
          </a:p>
        </p:txBody>
      </p:sp>
    </p:spTree>
    <p:extLst>
      <p:ext uri="{BB962C8B-B14F-4D97-AF65-F5344CB8AC3E}">
        <p14:creationId xmlns:p14="http://schemas.microsoft.com/office/powerpoint/2010/main" val="121973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11:13   Judge in yourselves: is it comely that a woman pray unto God uncovered?</a:t>
            </a:r>
          </a:p>
        </p:txBody>
      </p:sp>
    </p:spTree>
    <p:extLst>
      <p:ext uri="{BB962C8B-B14F-4D97-AF65-F5344CB8AC3E}">
        <p14:creationId xmlns:p14="http://schemas.microsoft.com/office/powerpoint/2010/main" val="2744580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7:24   Judge not according to the appearance, but judge righteous judgment.</a:t>
            </a:r>
          </a:p>
        </p:txBody>
      </p:sp>
    </p:spTree>
    <p:extLst>
      <p:ext uri="{BB962C8B-B14F-4D97-AF65-F5344CB8AC3E}">
        <p14:creationId xmlns:p14="http://schemas.microsoft.com/office/powerpoint/2010/main" val="3714497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14:29   Let the prophets speak two or three, and let the other judge.</a:t>
            </a:r>
          </a:p>
        </p:txBody>
      </p:sp>
    </p:spTree>
    <p:extLst>
      <p:ext uri="{BB962C8B-B14F-4D97-AF65-F5344CB8AC3E}">
        <p14:creationId xmlns:p14="http://schemas.microsoft.com/office/powerpoint/2010/main" val="388680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5:18-21   In every thing give thanks: for this is the will of God in Christ Jesus concerning you.  19 Quench not the Spirit.  20 Despise not </a:t>
            </a:r>
            <a:r>
              <a:rPr lang="en-US" sz="4800" b="1" dirty="0" err="1">
                <a:solidFill>
                  <a:prstClr val="white"/>
                </a:solidFill>
                <a:latin typeface="Georgia" panose="02040502050405020303" pitchFamily="18" charset="0"/>
              </a:rPr>
              <a:t>prophesyings</a:t>
            </a:r>
            <a:r>
              <a:rPr lang="en-US" sz="4800" b="1" dirty="0">
                <a:solidFill>
                  <a:prstClr val="white"/>
                </a:solidFill>
                <a:latin typeface="Georgia" panose="02040502050405020303" pitchFamily="18" charset="0"/>
              </a:rPr>
              <a:t>.  21 Prove all things; hold fast that which is good.</a:t>
            </a:r>
          </a:p>
        </p:txBody>
      </p:sp>
    </p:spTree>
    <p:extLst>
      <p:ext uri="{BB962C8B-B14F-4D97-AF65-F5344CB8AC3E}">
        <p14:creationId xmlns:p14="http://schemas.microsoft.com/office/powerpoint/2010/main" val="396784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55346"/>
            <a:ext cx="1122218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2:1-2   Therefore thou art inexcusable, O man, whosoever thou art that </a:t>
            </a:r>
            <a:r>
              <a:rPr lang="en-US" sz="4600" b="1" dirty="0" err="1">
                <a:solidFill>
                  <a:prstClr val="white"/>
                </a:solidFill>
                <a:latin typeface="Georgia" panose="02040502050405020303" pitchFamily="18" charset="0"/>
              </a:rPr>
              <a:t>judgest</a:t>
            </a:r>
            <a:r>
              <a:rPr lang="en-US" sz="4600" b="1" dirty="0">
                <a:solidFill>
                  <a:prstClr val="white"/>
                </a:solidFill>
                <a:latin typeface="Georgia" panose="02040502050405020303" pitchFamily="18" charset="0"/>
              </a:rPr>
              <a:t>: for wherein thou </a:t>
            </a:r>
            <a:r>
              <a:rPr lang="en-US" sz="4600" b="1" dirty="0" err="1">
                <a:solidFill>
                  <a:prstClr val="white"/>
                </a:solidFill>
                <a:latin typeface="Georgia" panose="02040502050405020303" pitchFamily="18" charset="0"/>
              </a:rPr>
              <a:t>judgest</a:t>
            </a:r>
            <a:r>
              <a:rPr lang="en-US" sz="4600" b="1" dirty="0">
                <a:solidFill>
                  <a:prstClr val="white"/>
                </a:solidFill>
                <a:latin typeface="Georgia" panose="02040502050405020303" pitchFamily="18" charset="0"/>
              </a:rPr>
              <a:t> another, thou </a:t>
            </a:r>
            <a:r>
              <a:rPr lang="en-US" sz="4600" b="1" dirty="0" err="1">
                <a:solidFill>
                  <a:prstClr val="white"/>
                </a:solidFill>
                <a:latin typeface="Georgia" panose="02040502050405020303" pitchFamily="18" charset="0"/>
              </a:rPr>
              <a:t>condemnest</a:t>
            </a:r>
            <a:r>
              <a:rPr lang="en-US" sz="4600" b="1" dirty="0">
                <a:solidFill>
                  <a:prstClr val="white"/>
                </a:solidFill>
                <a:latin typeface="Georgia" panose="02040502050405020303" pitchFamily="18" charset="0"/>
              </a:rPr>
              <a:t> thyself; for thou that </a:t>
            </a:r>
            <a:r>
              <a:rPr lang="en-US" sz="4600" b="1" dirty="0" err="1">
                <a:solidFill>
                  <a:prstClr val="white"/>
                </a:solidFill>
                <a:latin typeface="Georgia" panose="02040502050405020303" pitchFamily="18" charset="0"/>
              </a:rPr>
              <a:t>judgest</a:t>
            </a:r>
            <a:r>
              <a:rPr lang="en-US" sz="4600" b="1" dirty="0">
                <a:solidFill>
                  <a:prstClr val="white"/>
                </a:solidFill>
                <a:latin typeface="Georgia" panose="02040502050405020303" pitchFamily="18" charset="0"/>
              </a:rPr>
              <a:t> </a:t>
            </a:r>
            <a:r>
              <a:rPr lang="en-US" sz="4600" b="1" dirty="0" err="1">
                <a:solidFill>
                  <a:prstClr val="white"/>
                </a:solidFill>
                <a:latin typeface="Georgia" panose="02040502050405020303" pitchFamily="18" charset="0"/>
              </a:rPr>
              <a:t>doest</a:t>
            </a:r>
            <a:r>
              <a:rPr lang="en-US" sz="4600" b="1" dirty="0">
                <a:solidFill>
                  <a:prstClr val="white"/>
                </a:solidFill>
                <a:latin typeface="Georgia" panose="02040502050405020303" pitchFamily="18" charset="0"/>
              </a:rPr>
              <a:t> the same things.  2 But we are sure that the judgment of God is according to truth against them which commit such things.</a:t>
            </a:r>
          </a:p>
        </p:txBody>
      </p:sp>
    </p:spTree>
    <p:extLst>
      <p:ext uri="{BB962C8B-B14F-4D97-AF65-F5344CB8AC3E}">
        <p14:creationId xmlns:p14="http://schemas.microsoft.com/office/powerpoint/2010/main" val="138397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17113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2:3-4   And </a:t>
            </a:r>
            <a:r>
              <a:rPr lang="en-US" sz="4400" b="1" dirty="0" err="1">
                <a:solidFill>
                  <a:prstClr val="white"/>
                </a:solidFill>
                <a:latin typeface="Georgia" panose="02040502050405020303" pitchFamily="18" charset="0"/>
              </a:rPr>
              <a:t>thinkest</a:t>
            </a:r>
            <a:r>
              <a:rPr lang="en-US" sz="4400" b="1" dirty="0">
                <a:solidFill>
                  <a:prstClr val="white"/>
                </a:solidFill>
                <a:latin typeface="Georgia" panose="02040502050405020303" pitchFamily="18" charset="0"/>
              </a:rPr>
              <a:t> thou this, O man, that </a:t>
            </a:r>
            <a:r>
              <a:rPr lang="en-US" sz="4400" b="1" dirty="0" err="1">
                <a:solidFill>
                  <a:prstClr val="white"/>
                </a:solidFill>
                <a:latin typeface="Georgia" panose="02040502050405020303" pitchFamily="18" charset="0"/>
              </a:rPr>
              <a:t>judgest</a:t>
            </a:r>
            <a:r>
              <a:rPr lang="en-US" sz="4400" b="1" dirty="0">
                <a:solidFill>
                  <a:prstClr val="white"/>
                </a:solidFill>
                <a:latin typeface="Georgia" panose="02040502050405020303" pitchFamily="18" charset="0"/>
              </a:rPr>
              <a:t> them which do such things, and </a:t>
            </a:r>
            <a:r>
              <a:rPr lang="en-US" sz="4400" b="1" dirty="0" err="1">
                <a:solidFill>
                  <a:prstClr val="white"/>
                </a:solidFill>
                <a:latin typeface="Georgia" panose="02040502050405020303" pitchFamily="18" charset="0"/>
              </a:rPr>
              <a:t>doest</a:t>
            </a:r>
            <a:r>
              <a:rPr lang="en-US" sz="4400" b="1" dirty="0">
                <a:solidFill>
                  <a:prstClr val="white"/>
                </a:solidFill>
                <a:latin typeface="Georgia" panose="02040502050405020303" pitchFamily="18" charset="0"/>
              </a:rPr>
              <a:t> the same, that thou shalt escape the judgment of God?  4 Or </a:t>
            </a:r>
            <a:r>
              <a:rPr lang="en-US" sz="4400" b="1" dirty="0" err="1">
                <a:solidFill>
                  <a:prstClr val="white"/>
                </a:solidFill>
                <a:latin typeface="Georgia" panose="02040502050405020303" pitchFamily="18" charset="0"/>
              </a:rPr>
              <a:t>despisest</a:t>
            </a:r>
            <a:r>
              <a:rPr lang="en-US" sz="4400" b="1" dirty="0">
                <a:solidFill>
                  <a:prstClr val="white"/>
                </a:solidFill>
                <a:latin typeface="Georgia" panose="02040502050405020303" pitchFamily="18" charset="0"/>
              </a:rPr>
              <a:t> thou the riches of his goodness and forbearance and longsuffering; not knowing that the goodness of God </a:t>
            </a:r>
            <a:r>
              <a:rPr lang="en-US" sz="4400" b="1" dirty="0" err="1">
                <a:solidFill>
                  <a:prstClr val="white"/>
                </a:solidFill>
                <a:latin typeface="Georgia" panose="02040502050405020303" pitchFamily="18" charset="0"/>
              </a:rPr>
              <a:t>leadeth</a:t>
            </a:r>
            <a:r>
              <a:rPr lang="en-US" sz="4400" b="1" dirty="0">
                <a:solidFill>
                  <a:prstClr val="white"/>
                </a:solidFill>
                <a:latin typeface="Georgia" panose="02040502050405020303" pitchFamily="18" charset="0"/>
              </a:rPr>
              <a:t> thee to repentance?</a:t>
            </a:r>
          </a:p>
        </p:txBody>
      </p:sp>
    </p:spTree>
    <p:extLst>
      <p:ext uri="{BB962C8B-B14F-4D97-AF65-F5344CB8AC3E}">
        <p14:creationId xmlns:p14="http://schemas.microsoft.com/office/powerpoint/2010/main" val="263564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23:24   Can any hide himself in secret places that I shall not see him?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Do not I fill heaven and earth?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2254668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23318"/>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Romans 2:5-9   But after thy hardness and impenitent heart </a:t>
            </a:r>
            <a:r>
              <a:rPr lang="en-US" sz="3400" b="1" dirty="0" err="1">
                <a:solidFill>
                  <a:prstClr val="white"/>
                </a:solidFill>
                <a:latin typeface="Georgia" panose="02040502050405020303" pitchFamily="18" charset="0"/>
              </a:rPr>
              <a:t>treasurest</a:t>
            </a:r>
            <a:r>
              <a:rPr lang="en-US" sz="3400" b="1" dirty="0">
                <a:solidFill>
                  <a:prstClr val="white"/>
                </a:solidFill>
                <a:latin typeface="Georgia" panose="02040502050405020303" pitchFamily="18" charset="0"/>
              </a:rPr>
              <a:t> up unto thyself wrath against the day of wrath and revelation of the righteous judgment of God;  6 Who will render to every man according to his deeds:  7 To them who by patient continuance in well doing seek for glory and </a:t>
            </a:r>
            <a:r>
              <a:rPr lang="en-US" sz="3400" b="1" dirty="0" err="1">
                <a:solidFill>
                  <a:prstClr val="white"/>
                </a:solidFill>
                <a:latin typeface="Georgia" panose="02040502050405020303" pitchFamily="18" charset="0"/>
              </a:rPr>
              <a:t>honour</a:t>
            </a:r>
            <a:r>
              <a:rPr lang="en-US" sz="3400" b="1" dirty="0">
                <a:solidFill>
                  <a:prstClr val="white"/>
                </a:solidFill>
                <a:latin typeface="Georgia" panose="02040502050405020303" pitchFamily="18" charset="0"/>
              </a:rPr>
              <a:t> and immortality, eternal life:  8 But unto them that are contentious, and do not obey the truth, but obey unrighteousness, indignation and wrath,  9 Tribulation and anguish, upon every soul of man that doeth evil, of the Jew first, and also of the Gentile;</a:t>
            </a:r>
          </a:p>
        </p:txBody>
      </p:sp>
    </p:spTree>
    <p:extLst>
      <p:ext uri="{BB962C8B-B14F-4D97-AF65-F5344CB8AC3E}">
        <p14:creationId xmlns:p14="http://schemas.microsoft.com/office/powerpoint/2010/main" val="238532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134417"/>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1:19-20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2:10-11   But glory,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and peace, to every man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good, to the Jew first, and also to the Gentile:  11 For there is no respect of persons with God.</a:t>
            </a:r>
          </a:p>
        </p:txBody>
      </p:sp>
    </p:spTree>
    <p:extLst>
      <p:ext uri="{BB962C8B-B14F-4D97-AF65-F5344CB8AC3E}">
        <p14:creationId xmlns:p14="http://schemas.microsoft.com/office/powerpoint/2010/main" val="71034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5296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2:12-13   For as many as have sinned without law shall also perish without law: and as many as have sinned in the law shall be judged by the law;  13 (For not the hearers of the law are just before God, but the doers of the law shall be justified.</a:t>
            </a:r>
          </a:p>
        </p:txBody>
      </p:sp>
    </p:spTree>
    <p:extLst>
      <p:ext uri="{BB962C8B-B14F-4D97-AF65-F5344CB8AC3E}">
        <p14:creationId xmlns:p14="http://schemas.microsoft.com/office/powerpoint/2010/main" val="38666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p>
        </p:txBody>
      </p:sp>
    </p:spTree>
    <p:extLst>
      <p:ext uri="{BB962C8B-B14F-4D97-AF65-F5344CB8AC3E}">
        <p14:creationId xmlns:p14="http://schemas.microsoft.com/office/powerpoint/2010/main" val="127514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41493"/>
            <a:ext cx="1122218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3:29-31   Is he the God of the Jews only? is he not also of the Gentiles? Yes, of the Gentiles also:  30 Seeing it is one God, which shall justify the circumcision by faith, and uncircumcision through faith.  31 Do we then make void the law through faith? God forbid: yea, we establish the law.</a:t>
            </a:r>
          </a:p>
        </p:txBody>
      </p:sp>
    </p:spTree>
    <p:extLst>
      <p:ext uri="{BB962C8B-B14F-4D97-AF65-F5344CB8AC3E}">
        <p14:creationId xmlns:p14="http://schemas.microsoft.com/office/powerpoint/2010/main" val="195736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18331" y="247650"/>
            <a:ext cx="1122218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Romans 2:14-15   For when the Gentiles, which have not the law, do by nature the things contained in the law, these, having not the law, are a law unto themselves:  15 Which shew the work of the law written in their hearts, their conscience also bearing witness, and their thoughts the mean while accusing or else excusing one another;)</a:t>
            </a:r>
          </a:p>
        </p:txBody>
      </p:sp>
    </p:spTree>
    <p:extLst>
      <p:ext uri="{BB962C8B-B14F-4D97-AF65-F5344CB8AC3E}">
        <p14:creationId xmlns:p14="http://schemas.microsoft.com/office/powerpoint/2010/main" val="3808741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103644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2:16   In the day when God shall judge the secrets of men by Jesus Christ according to my gospel.</a:t>
            </a:r>
          </a:p>
        </p:txBody>
      </p:sp>
    </p:spTree>
    <p:extLst>
      <p:ext uri="{BB962C8B-B14F-4D97-AF65-F5344CB8AC3E}">
        <p14:creationId xmlns:p14="http://schemas.microsoft.com/office/powerpoint/2010/main" val="203712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281" y="-9525"/>
            <a:ext cx="11222183" cy="6863417"/>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2:17-20   Behold, thou art called a Jew, and </a:t>
            </a:r>
            <a:r>
              <a:rPr lang="en-US" sz="4000" b="1" dirty="0" err="1">
                <a:solidFill>
                  <a:prstClr val="white"/>
                </a:solidFill>
                <a:latin typeface="Georgia" panose="02040502050405020303" pitchFamily="18" charset="0"/>
              </a:rPr>
              <a:t>restest</a:t>
            </a:r>
            <a:r>
              <a:rPr lang="en-US" sz="4000" b="1" dirty="0">
                <a:solidFill>
                  <a:prstClr val="white"/>
                </a:solidFill>
                <a:latin typeface="Georgia" panose="02040502050405020303" pitchFamily="18" charset="0"/>
              </a:rPr>
              <a:t> in the law, and </a:t>
            </a:r>
            <a:r>
              <a:rPr lang="en-US" sz="4000" b="1" dirty="0" err="1">
                <a:solidFill>
                  <a:prstClr val="white"/>
                </a:solidFill>
                <a:latin typeface="Georgia" panose="02040502050405020303" pitchFamily="18" charset="0"/>
              </a:rPr>
              <a:t>makest</a:t>
            </a:r>
            <a:r>
              <a:rPr lang="en-US" sz="4000" b="1" dirty="0">
                <a:solidFill>
                  <a:prstClr val="white"/>
                </a:solidFill>
                <a:latin typeface="Georgia" panose="02040502050405020303" pitchFamily="18" charset="0"/>
              </a:rPr>
              <a:t> thy boast of God,  18 And </a:t>
            </a:r>
            <a:r>
              <a:rPr lang="en-US" sz="4000" b="1" dirty="0" err="1">
                <a:solidFill>
                  <a:prstClr val="white"/>
                </a:solidFill>
                <a:latin typeface="Georgia" panose="02040502050405020303" pitchFamily="18" charset="0"/>
              </a:rPr>
              <a:t>knowest</a:t>
            </a:r>
            <a:r>
              <a:rPr lang="en-US" sz="4000" b="1" dirty="0">
                <a:solidFill>
                  <a:prstClr val="white"/>
                </a:solidFill>
                <a:latin typeface="Georgia" panose="02040502050405020303" pitchFamily="18" charset="0"/>
              </a:rPr>
              <a:t> his will, and </a:t>
            </a:r>
            <a:r>
              <a:rPr lang="en-US" sz="4000" b="1" dirty="0" err="1">
                <a:solidFill>
                  <a:prstClr val="white"/>
                </a:solidFill>
                <a:latin typeface="Georgia" panose="02040502050405020303" pitchFamily="18" charset="0"/>
              </a:rPr>
              <a:t>approvest</a:t>
            </a:r>
            <a:r>
              <a:rPr lang="en-US" sz="4000" b="1" dirty="0">
                <a:solidFill>
                  <a:prstClr val="white"/>
                </a:solidFill>
                <a:latin typeface="Georgia" panose="02040502050405020303" pitchFamily="18" charset="0"/>
              </a:rPr>
              <a:t> the things that are more excellent, being instructed out of the law;  19 And art confident that thou thyself art a guide of the blind, a light of them which are in darkness,  20 An instructor of the foolish, a teacher of babes, which hast the form of knowledge and of the truth in the law.</a:t>
            </a:r>
          </a:p>
        </p:txBody>
      </p:sp>
    </p:spTree>
    <p:extLst>
      <p:ext uri="{BB962C8B-B14F-4D97-AF65-F5344CB8AC3E}">
        <p14:creationId xmlns:p14="http://schemas.microsoft.com/office/powerpoint/2010/main" val="3585441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28629"/>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2:21-23   Thou therefore which </a:t>
            </a:r>
            <a:r>
              <a:rPr lang="en-US" sz="4000" b="1" dirty="0" err="1">
                <a:solidFill>
                  <a:prstClr val="white"/>
                </a:solidFill>
                <a:latin typeface="Georgia" panose="02040502050405020303" pitchFamily="18" charset="0"/>
              </a:rPr>
              <a:t>teachest</a:t>
            </a:r>
            <a:r>
              <a:rPr lang="en-US" sz="4000" b="1" dirty="0">
                <a:solidFill>
                  <a:prstClr val="white"/>
                </a:solidFill>
                <a:latin typeface="Georgia" panose="02040502050405020303" pitchFamily="18" charset="0"/>
              </a:rPr>
              <a:t> another, </a:t>
            </a:r>
            <a:r>
              <a:rPr lang="en-US" sz="4000" b="1" dirty="0" err="1">
                <a:solidFill>
                  <a:prstClr val="white"/>
                </a:solidFill>
                <a:latin typeface="Georgia" panose="02040502050405020303" pitchFamily="18" charset="0"/>
              </a:rPr>
              <a:t>teachest</a:t>
            </a:r>
            <a:r>
              <a:rPr lang="en-US" sz="4000" b="1" dirty="0">
                <a:solidFill>
                  <a:prstClr val="white"/>
                </a:solidFill>
                <a:latin typeface="Georgia" panose="02040502050405020303" pitchFamily="18" charset="0"/>
              </a:rPr>
              <a:t> thou not thyself? thou that </a:t>
            </a:r>
            <a:r>
              <a:rPr lang="en-US" sz="4000" b="1" dirty="0" err="1">
                <a:solidFill>
                  <a:prstClr val="white"/>
                </a:solidFill>
                <a:latin typeface="Georgia" panose="02040502050405020303" pitchFamily="18" charset="0"/>
              </a:rPr>
              <a:t>preachest</a:t>
            </a:r>
            <a:r>
              <a:rPr lang="en-US" sz="4000" b="1" dirty="0">
                <a:solidFill>
                  <a:prstClr val="white"/>
                </a:solidFill>
                <a:latin typeface="Georgia" panose="02040502050405020303" pitchFamily="18" charset="0"/>
              </a:rPr>
              <a:t> a man should not steal, dost thou steal?  22 Thou that </a:t>
            </a:r>
            <a:r>
              <a:rPr lang="en-US" sz="4000" b="1" dirty="0" err="1">
                <a:solidFill>
                  <a:prstClr val="white"/>
                </a:solidFill>
                <a:latin typeface="Georgia" panose="02040502050405020303" pitchFamily="18" charset="0"/>
              </a:rPr>
              <a:t>sayest</a:t>
            </a:r>
            <a:r>
              <a:rPr lang="en-US" sz="4000" b="1" dirty="0">
                <a:solidFill>
                  <a:prstClr val="white"/>
                </a:solidFill>
                <a:latin typeface="Georgia" panose="02040502050405020303" pitchFamily="18" charset="0"/>
              </a:rPr>
              <a:t> a man should not commit adultery, dost thou commit adultery? thou that </a:t>
            </a:r>
            <a:r>
              <a:rPr lang="en-US" sz="4000" b="1" dirty="0" err="1">
                <a:solidFill>
                  <a:prstClr val="white"/>
                </a:solidFill>
                <a:latin typeface="Georgia" panose="02040502050405020303" pitchFamily="18" charset="0"/>
              </a:rPr>
              <a:t>abhorrest</a:t>
            </a:r>
            <a:r>
              <a:rPr lang="en-US" sz="4000" b="1" dirty="0">
                <a:solidFill>
                  <a:prstClr val="white"/>
                </a:solidFill>
                <a:latin typeface="Georgia" panose="02040502050405020303" pitchFamily="18" charset="0"/>
              </a:rPr>
              <a:t> idols, dost thou commit sacrilege?  23 Thou that </a:t>
            </a:r>
            <a:r>
              <a:rPr lang="en-US" sz="4000" b="1" dirty="0" err="1">
                <a:solidFill>
                  <a:prstClr val="white"/>
                </a:solidFill>
                <a:latin typeface="Georgia" panose="02040502050405020303" pitchFamily="18" charset="0"/>
              </a:rPr>
              <a:t>makest</a:t>
            </a:r>
            <a:r>
              <a:rPr lang="en-US" sz="4000" b="1" dirty="0">
                <a:solidFill>
                  <a:prstClr val="white"/>
                </a:solidFill>
                <a:latin typeface="Georgia" panose="02040502050405020303" pitchFamily="18" charset="0"/>
              </a:rPr>
              <a:t> thy boast of the law, through breaking the law </a:t>
            </a:r>
            <a:r>
              <a:rPr lang="en-US" sz="4000" b="1" dirty="0" err="1">
                <a:solidFill>
                  <a:prstClr val="white"/>
                </a:solidFill>
                <a:latin typeface="Georgia" panose="02040502050405020303" pitchFamily="18" charset="0"/>
              </a:rPr>
              <a:t>dishonourest</a:t>
            </a:r>
            <a:r>
              <a:rPr lang="en-US" sz="4000" b="1" dirty="0">
                <a:solidFill>
                  <a:prstClr val="white"/>
                </a:solidFill>
                <a:latin typeface="Georgia" panose="02040502050405020303" pitchFamily="18" charset="0"/>
              </a:rPr>
              <a:t> thou God?</a:t>
            </a:r>
          </a:p>
        </p:txBody>
      </p:sp>
    </p:spTree>
    <p:extLst>
      <p:ext uri="{BB962C8B-B14F-4D97-AF65-F5344CB8AC3E}">
        <p14:creationId xmlns:p14="http://schemas.microsoft.com/office/powerpoint/2010/main" val="352845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2:24   For the name of God is blasphemed among the Gentiles through you, as it is written.</a:t>
            </a:r>
          </a:p>
        </p:txBody>
      </p:sp>
    </p:spTree>
    <p:extLst>
      <p:ext uri="{BB962C8B-B14F-4D97-AF65-F5344CB8AC3E}">
        <p14:creationId xmlns:p14="http://schemas.microsoft.com/office/powerpoint/2010/main" val="415526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p>
        </p:txBody>
      </p:sp>
    </p:spTree>
    <p:extLst>
      <p:ext uri="{BB962C8B-B14F-4D97-AF65-F5344CB8AC3E}">
        <p14:creationId xmlns:p14="http://schemas.microsoft.com/office/powerpoint/2010/main" val="3478366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2:25   For circumcision verily </a:t>
            </a:r>
            <a:r>
              <a:rPr lang="en-US" sz="4800" b="1" dirty="0" err="1">
                <a:solidFill>
                  <a:prstClr val="white"/>
                </a:solidFill>
                <a:latin typeface="Georgia" panose="02040502050405020303" pitchFamily="18" charset="0"/>
              </a:rPr>
              <a:t>profiteth</a:t>
            </a:r>
            <a:r>
              <a:rPr lang="en-US" sz="4800" b="1" dirty="0">
                <a:solidFill>
                  <a:prstClr val="white"/>
                </a:solidFill>
                <a:latin typeface="Georgia" panose="02040502050405020303" pitchFamily="18" charset="0"/>
              </a:rPr>
              <a:t>, if thou keep the law: but if thou be a breaker of the law, thy circumcision is made uncircumcision.</a:t>
            </a:r>
          </a:p>
        </p:txBody>
      </p:sp>
    </p:spTree>
    <p:extLst>
      <p:ext uri="{BB962C8B-B14F-4D97-AF65-F5344CB8AC3E}">
        <p14:creationId xmlns:p14="http://schemas.microsoft.com/office/powerpoint/2010/main" val="23889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2:26   Therefore if the uncircumcision keep the righteousness of the law, shall not his uncircumcision be counted for circumcision?</a:t>
            </a:r>
          </a:p>
        </p:txBody>
      </p:sp>
    </p:spTree>
    <p:extLst>
      <p:ext uri="{BB962C8B-B14F-4D97-AF65-F5344CB8AC3E}">
        <p14:creationId xmlns:p14="http://schemas.microsoft.com/office/powerpoint/2010/main" val="3947006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2:27   And shall not uncircumcision which is by nature, if it fulfil the law, judge thee, who by the letter and circumcision dost transgress the law?</a:t>
            </a:r>
          </a:p>
        </p:txBody>
      </p:sp>
    </p:spTree>
    <p:extLst>
      <p:ext uri="{BB962C8B-B14F-4D97-AF65-F5344CB8AC3E}">
        <p14:creationId xmlns:p14="http://schemas.microsoft.com/office/powerpoint/2010/main" val="2570760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281" y="45821"/>
            <a:ext cx="1122218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p>
        </p:txBody>
      </p:sp>
    </p:spTree>
    <p:extLst>
      <p:ext uri="{BB962C8B-B14F-4D97-AF65-F5344CB8AC3E}">
        <p14:creationId xmlns:p14="http://schemas.microsoft.com/office/powerpoint/2010/main" val="1226164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7676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Esther 8:17   And in every province, and in every city, whithersoever the king's commandment and his decree came, the Jews had joy and gladness, a feast and a good day. And many of the people of the land became Jews; for the fear of the Jews fell upon them.</a:t>
            </a:r>
          </a:p>
        </p:txBody>
      </p:sp>
    </p:spTree>
    <p:extLst>
      <p:ext uri="{BB962C8B-B14F-4D97-AF65-F5344CB8AC3E}">
        <p14:creationId xmlns:p14="http://schemas.microsoft.com/office/powerpoint/2010/main" val="1874141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   Who is a liar but he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that Jesus is the Christ? He is antichrist,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Father and the Son.</a:t>
            </a:r>
          </a:p>
        </p:txBody>
      </p:sp>
    </p:spTree>
    <p:extLst>
      <p:ext uri="{BB962C8B-B14F-4D97-AF65-F5344CB8AC3E}">
        <p14:creationId xmlns:p14="http://schemas.microsoft.com/office/powerpoint/2010/main" val="1712019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4:3   And every spirit that </a:t>
            </a:r>
            <a:r>
              <a:rPr lang="en-US" sz="4800" b="1" dirty="0" err="1">
                <a:solidFill>
                  <a:prstClr val="white"/>
                </a:solidFill>
                <a:latin typeface="Georgia" panose="02040502050405020303" pitchFamily="18" charset="0"/>
              </a:rPr>
              <a:t>confesseth</a:t>
            </a:r>
            <a:r>
              <a:rPr lang="en-US" sz="4800" b="1" dirty="0">
                <a:solidFill>
                  <a:prstClr val="white"/>
                </a:solidFill>
                <a:latin typeface="Georgia" panose="02040502050405020303" pitchFamily="18" charset="0"/>
              </a:rPr>
              <a:t> not that Jesus Christ is come in the flesh is not of God: and this is that spirit of antichrist, whereof ye have heard that it should come; and even now already is it in the world.</a:t>
            </a:r>
          </a:p>
        </p:txBody>
      </p:sp>
    </p:spTree>
    <p:extLst>
      <p:ext uri="{BB962C8B-B14F-4D97-AF65-F5344CB8AC3E}">
        <p14:creationId xmlns:p14="http://schemas.microsoft.com/office/powerpoint/2010/main" val="1050396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John 7   For many deceivers are entered into the world, who confess not that Jesus Christ is come in the flesh. This is a deceiver and an antichrist.</a:t>
            </a:r>
          </a:p>
        </p:txBody>
      </p:sp>
    </p:spTree>
    <p:extLst>
      <p:ext uri="{BB962C8B-B14F-4D97-AF65-F5344CB8AC3E}">
        <p14:creationId xmlns:p14="http://schemas.microsoft.com/office/powerpoint/2010/main" val="97591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3:3   For we are the circumcision, which worship God in the spirit, and rejoice in Christ Jesus, and have no confidence in the flesh.</a:t>
            </a:r>
          </a:p>
        </p:txBody>
      </p:sp>
    </p:spTree>
    <p:extLst>
      <p:ext uri="{BB962C8B-B14F-4D97-AF65-F5344CB8AC3E}">
        <p14:creationId xmlns:p14="http://schemas.microsoft.com/office/powerpoint/2010/main" val="2396707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3:28   There is neither Jew nor Greek, there is neither bond nor free, there is neither male nor female: for ye are all one in Christ Jesus.</a:t>
            </a:r>
          </a:p>
        </p:txBody>
      </p:sp>
    </p:spTree>
    <p:extLst>
      <p:ext uri="{BB962C8B-B14F-4D97-AF65-F5344CB8AC3E}">
        <p14:creationId xmlns:p14="http://schemas.microsoft.com/office/powerpoint/2010/main" val="16901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3" y="-1260"/>
            <a:ext cx="11222183" cy="6863417"/>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2:6-9   Who will render to every man according to his deeds:  7 To them who by patient continuance in well doing seek for glory and </a:t>
            </a:r>
            <a:r>
              <a:rPr lang="en-US" sz="4000" b="1" dirty="0" err="1">
                <a:solidFill>
                  <a:prstClr val="white"/>
                </a:solidFill>
                <a:latin typeface="Georgia" panose="02040502050405020303" pitchFamily="18" charset="0"/>
              </a:rPr>
              <a:t>honour</a:t>
            </a:r>
            <a:r>
              <a:rPr lang="en-US" sz="4000" b="1" dirty="0">
                <a:solidFill>
                  <a:prstClr val="white"/>
                </a:solidFill>
                <a:latin typeface="Georgia" panose="02040502050405020303" pitchFamily="18" charset="0"/>
              </a:rPr>
              <a:t> and immortality, eternal life:  8 But unto them that are contentious, and do not obey the truth, but obey unrighteousness, indignation and wrath,  9 Tribulation and anguish, upon every soul of man that doeth evil, of the Jew first, and also of the Gentile;</a:t>
            </a:r>
          </a:p>
        </p:txBody>
      </p:sp>
    </p:spTree>
    <p:extLst>
      <p:ext uri="{BB962C8B-B14F-4D97-AF65-F5344CB8AC3E}">
        <p14:creationId xmlns:p14="http://schemas.microsoft.com/office/powerpoint/2010/main" val="2602266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70093"/>
            <a:ext cx="1122218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p:txBody>
      </p:sp>
    </p:spTree>
    <p:extLst>
      <p:ext uri="{BB962C8B-B14F-4D97-AF65-F5344CB8AC3E}">
        <p14:creationId xmlns:p14="http://schemas.microsoft.com/office/powerpoint/2010/main" val="79421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17:10   This is my covenant, which ye shall keep, between me and you and thy seed after thee; Every man child among you shall be circumcised.</a:t>
            </a:r>
          </a:p>
        </p:txBody>
      </p:sp>
    </p:spTree>
    <p:extLst>
      <p:ext uri="{BB962C8B-B14F-4D97-AF65-F5344CB8AC3E}">
        <p14:creationId xmlns:p14="http://schemas.microsoft.com/office/powerpoint/2010/main" val="128161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2:25   For circumcision verily </a:t>
            </a:r>
            <a:r>
              <a:rPr lang="en-US" sz="4800" b="1" dirty="0" err="1">
                <a:solidFill>
                  <a:prstClr val="white"/>
                </a:solidFill>
                <a:latin typeface="Georgia" panose="02040502050405020303" pitchFamily="18" charset="0"/>
              </a:rPr>
              <a:t>profiteth</a:t>
            </a:r>
            <a:r>
              <a:rPr lang="en-US" sz="4800" b="1" dirty="0">
                <a:solidFill>
                  <a:prstClr val="white"/>
                </a:solidFill>
                <a:latin typeface="Georgia" panose="02040502050405020303" pitchFamily="18" charset="0"/>
              </a:rPr>
              <a:t>, if thou keep the law: but if thou be a breaker of the law, thy circumcision is made uncircumcision.</a:t>
            </a:r>
          </a:p>
        </p:txBody>
      </p:sp>
    </p:spTree>
    <p:extLst>
      <p:ext uri="{BB962C8B-B14F-4D97-AF65-F5344CB8AC3E}">
        <p14:creationId xmlns:p14="http://schemas.microsoft.com/office/powerpoint/2010/main" val="12092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2:10   For whosoever shall keep the whole law, and yet offend in one point, he is guilty of all.</a:t>
            </a:r>
          </a:p>
        </p:txBody>
      </p:sp>
    </p:spTree>
    <p:extLst>
      <p:ext uri="{BB962C8B-B14F-4D97-AF65-F5344CB8AC3E}">
        <p14:creationId xmlns:p14="http://schemas.microsoft.com/office/powerpoint/2010/main" val="313344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2194</Words>
  <Application>Microsoft Office PowerPoint</Application>
  <PresentationFormat>Widescreen</PresentationFormat>
  <Paragraphs>96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77</cp:revision>
  <dcterms:created xsi:type="dcterms:W3CDTF">2019-08-31T20:33:16Z</dcterms:created>
  <dcterms:modified xsi:type="dcterms:W3CDTF">2019-10-24T00:20:51Z</dcterms:modified>
</cp:coreProperties>
</file>