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119:103-104   How sweet are thy words unto my taste! yea, sweeter than honey to my mouth!  104 Through thy precepts I get understanding: therefore I hate every false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345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119:113   I hate vain thoughts: but thy law do I love.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64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5645" y="664153"/>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119:128   Therefore I esteem all thy precepts concerning all things to be right; and I hate every false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5093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119:163   I hate and abhor lying: but thy law do I love.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43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271847"/>
            <a:ext cx="1122218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a:t>
            </a:r>
            <a:r>
              <a:rPr lang="en-US" sz="4200" b="1" dirty="0" err="1">
                <a:solidFill>
                  <a:prstClr val="white"/>
                </a:solidFill>
                <a:latin typeface="Georgia" panose="02040502050405020303" pitchFamily="18" charset="0"/>
              </a:rPr>
              <a:t>deviseth</a:t>
            </a:r>
            <a:r>
              <a:rPr lang="en-US" sz="4200" b="1" dirty="0">
                <a:solidFill>
                  <a:prstClr val="white"/>
                </a:solidFill>
                <a:latin typeface="Georgia" panose="02040502050405020303" pitchFamily="18" charset="0"/>
              </a:rPr>
              <a:t> wicked imaginations, feet that be swift in running to mischief,  19 A false witness that </a:t>
            </a:r>
            <a:r>
              <a:rPr lang="en-US" sz="4200" b="1" dirty="0" err="1">
                <a:solidFill>
                  <a:prstClr val="white"/>
                </a:solidFill>
                <a:latin typeface="Georgia" panose="02040502050405020303" pitchFamily="18" charset="0"/>
              </a:rPr>
              <a:t>speaketh</a:t>
            </a:r>
            <a:r>
              <a:rPr lang="en-US" sz="4200" b="1" dirty="0">
                <a:solidFill>
                  <a:prstClr val="white"/>
                </a:solidFill>
                <a:latin typeface="Georgia" panose="02040502050405020303" pitchFamily="18" charset="0"/>
              </a:rPr>
              <a:t> lies, and he that </a:t>
            </a:r>
            <a:r>
              <a:rPr lang="en-US" sz="4200" b="1" dirty="0" err="1">
                <a:solidFill>
                  <a:prstClr val="white"/>
                </a:solidFill>
                <a:latin typeface="Georgia" panose="02040502050405020303" pitchFamily="18" charset="0"/>
              </a:rPr>
              <a:t>soweth</a:t>
            </a:r>
            <a:r>
              <a:rPr lang="en-US" sz="4200" b="1" dirty="0">
                <a:solidFill>
                  <a:prstClr val="white"/>
                </a:solidFill>
                <a:latin typeface="Georgia" panose="02040502050405020303" pitchFamily="18" charset="0"/>
              </a:rPr>
              <a:t> discord among brethren.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3361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8:13   The fear of the LORD is to hate evil: pride, and </a:t>
            </a:r>
            <a:r>
              <a:rPr lang="en-US" sz="4800" b="1" dirty="0" err="1">
                <a:solidFill>
                  <a:prstClr val="white"/>
                </a:solidFill>
                <a:latin typeface="Georgia" panose="02040502050405020303" pitchFamily="18" charset="0"/>
              </a:rPr>
              <a:t>arrogancy</a:t>
            </a:r>
            <a:r>
              <a:rPr lang="en-US" sz="4800" b="1" dirty="0">
                <a:solidFill>
                  <a:prstClr val="white"/>
                </a:solidFill>
                <a:latin typeface="Georgia" panose="02040502050405020303" pitchFamily="18" charset="0"/>
              </a:rPr>
              <a:t>, and the evil way, and the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mouth, do I hate.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45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205344"/>
            <a:ext cx="1122218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Ecclesiastes 3:1-8   To every thing there is a season, and a time to every purpose under the heaven:  2 A time to be born, and a time to die; a time to plant, and a time to pluck up that which is planted;  3 A time to kill, and a time to heal; a time to break down, and a time to build up;  4 A time to weep, and a time to laugh; a time to mourn, and a time to dance;  5 A time to cast away stones, and a time to gather stones together; a time to embrace, and a time to refrain from embracing;  6 A time to get, and a time to lose; a time to keep, and a time to cast away;  7 A time to rend, and a time to sew; a time to keep silence, and a time to speak;  8 A time to love, and a time to hate; a time of war, and a time of peace.</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9647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2:6   But this thou hast, that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the deeds of the </a:t>
            </a:r>
            <a:r>
              <a:rPr lang="en-US" sz="4800" b="1" dirty="0" err="1">
                <a:solidFill>
                  <a:prstClr val="white"/>
                </a:solidFill>
                <a:latin typeface="Georgia" panose="02040502050405020303" pitchFamily="18" charset="0"/>
              </a:rPr>
              <a:t>Nicolaitans</a:t>
            </a:r>
            <a:r>
              <a:rPr lang="en-US" sz="4800" b="1" dirty="0">
                <a:solidFill>
                  <a:prstClr val="white"/>
                </a:solidFill>
                <a:latin typeface="Georgia" panose="02040502050405020303" pitchFamily="18" charset="0"/>
              </a:rPr>
              <a:t>, which I also hate.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2730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2:15   So hast thou also them that hold the doctrine of the </a:t>
            </a:r>
            <a:r>
              <a:rPr lang="en-US" sz="4800" b="1" dirty="0" err="1">
                <a:solidFill>
                  <a:prstClr val="white"/>
                </a:solidFill>
                <a:latin typeface="Georgia" panose="02040502050405020303" pitchFamily="18" charset="0"/>
              </a:rPr>
              <a:t>Nicolaitans</a:t>
            </a:r>
            <a:r>
              <a:rPr lang="en-US" sz="4800" b="1" dirty="0">
                <a:solidFill>
                  <a:prstClr val="white"/>
                </a:solidFill>
                <a:latin typeface="Georgia" panose="02040502050405020303" pitchFamily="18" charset="0"/>
              </a:rPr>
              <a:t>, which thing I hate.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45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1918" y="382416"/>
            <a:ext cx="1122218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a:t>
            </a:r>
            <a:r>
              <a:rPr lang="en-US" sz="4600" b="1" dirty="0" err="1">
                <a:solidFill>
                  <a:prstClr val="white"/>
                </a:solidFill>
                <a:latin typeface="Georgia" panose="02040502050405020303" pitchFamily="18" charset="0"/>
              </a:rPr>
              <a:t>hatest</a:t>
            </a:r>
            <a:r>
              <a:rPr lang="en-US" sz="4600" b="1" dirty="0">
                <a:solidFill>
                  <a:prstClr val="white"/>
                </a:solidFill>
                <a:latin typeface="Georgia" panose="02040502050405020303" pitchFamily="18" charset="0"/>
              </a:rPr>
              <a:t> all workers of iniquity.  6 Thou shalt destroy them that speak leasing: the LORD will abhor the bloody and deceitful man.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146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661306"/>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Fear Of</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Almighty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200921"/>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1:19-20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382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10:25   Not forsaking the assembling of ourselves together, as the manner of some is; but exhorting one another: and so much the more, as ye see the day approaching.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9736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4" y="138842"/>
            <a:ext cx="11222183"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11:4-7   The LORD is in his holy temple, the LORD'S throne is in heaven: his eyes behold, his eyelids try, the children of men.  5 The LORD </a:t>
            </a:r>
            <a:r>
              <a:rPr lang="en-US" sz="3800" b="1" dirty="0" err="1">
                <a:solidFill>
                  <a:prstClr val="white"/>
                </a:solidFill>
                <a:latin typeface="Georgia" panose="02040502050405020303" pitchFamily="18" charset="0"/>
              </a:rPr>
              <a:t>trieth</a:t>
            </a:r>
            <a:r>
              <a:rPr lang="en-US" sz="3800" b="1" dirty="0">
                <a:solidFill>
                  <a:prstClr val="white"/>
                </a:solidFill>
                <a:latin typeface="Georgia" panose="02040502050405020303" pitchFamily="18" charset="0"/>
              </a:rPr>
              <a:t> the righteous: but the wicked and him that </a:t>
            </a:r>
            <a:r>
              <a:rPr lang="en-US" sz="3800" b="1" dirty="0" err="1">
                <a:solidFill>
                  <a:prstClr val="white"/>
                </a:solidFill>
                <a:latin typeface="Georgia" panose="02040502050405020303" pitchFamily="18" charset="0"/>
              </a:rPr>
              <a:t>loveth</a:t>
            </a:r>
            <a:r>
              <a:rPr lang="en-US" sz="3800" b="1" dirty="0">
                <a:solidFill>
                  <a:prstClr val="white"/>
                </a:solidFill>
                <a:latin typeface="Georgia" panose="02040502050405020303" pitchFamily="18" charset="0"/>
              </a:rPr>
              <a:t> violence his soul </a:t>
            </a:r>
            <a:r>
              <a:rPr lang="en-US" sz="3800" b="1" dirty="0" err="1">
                <a:solidFill>
                  <a:prstClr val="white"/>
                </a:solidFill>
                <a:latin typeface="Georgia" panose="02040502050405020303" pitchFamily="18" charset="0"/>
              </a:rPr>
              <a:t>hateth</a:t>
            </a:r>
            <a:r>
              <a:rPr lang="en-US" sz="3800" b="1" dirty="0">
                <a:solidFill>
                  <a:prstClr val="white"/>
                </a:solidFill>
                <a:latin typeface="Georgia" panose="02040502050405020303" pitchFamily="18" charset="0"/>
              </a:rPr>
              <a:t>.  6 Upon the wicked he shall rain snares, fire and brimstone, and an horrible tempest: this shall be the portion of their cup.  7 For the righteous LORD </a:t>
            </a:r>
            <a:r>
              <a:rPr lang="en-US" sz="3800" b="1" dirty="0" err="1">
                <a:solidFill>
                  <a:prstClr val="white"/>
                </a:solidFill>
                <a:latin typeface="Georgia" panose="02040502050405020303" pitchFamily="18" charset="0"/>
              </a:rPr>
              <a:t>loveth</a:t>
            </a:r>
            <a:r>
              <a:rPr lang="en-US" sz="3800" b="1" dirty="0">
                <a:solidFill>
                  <a:prstClr val="white"/>
                </a:solidFill>
                <a:latin typeface="Georgia" panose="02040502050405020303" pitchFamily="18" charset="0"/>
              </a:rPr>
              <a:t> righteousness; his countenance doth behold the upright.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4580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10:3   For the wicked </a:t>
            </a:r>
            <a:r>
              <a:rPr lang="en-US" sz="5400" b="1" dirty="0" err="1">
                <a:solidFill>
                  <a:prstClr val="white"/>
                </a:solidFill>
                <a:latin typeface="Georgia" panose="02040502050405020303" pitchFamily="18" charset="0"/>
              </a:rPr>
              <a:t>boasteth</a:t>
            </a:r>
            <a:r>
              <a:rPr lang="en-US" sz="5400" b="1" dirty="0">
                <a:solidFill>
                  <a:prstClr val="white"/>
                </a:solidFill>
                <a:latin typeface="Georgia" panose="02040502050405020303" pitchFamily="18" charset="0"/>
              </a:rPr>
              <a:t> of his heart's desire, and </a:t>
            </a:r>
            <a:r>
              <a:rPr lang="en-US" sz="5400" b="1" dirty="0" err="1">
                <a:solidFill>
                  <a:prstClr val="white"/>
                </a:solidFill>
                <a:latin typeface="Georgia" panose="02040502050405020303" pitchFamily="18" charset="0"/>
              </a:rPr>
              <a:t>blesseth</a:t>
            </a:r>
            <a:r>
              <a:rPr lang="en-US" sz="5400" b="1" dirty="0">
                <a:solidFill>
                  <a:prstClr val="white"/>
                </a:solidFill>
                <a:latin typeface="Georgia" panose="02040502050405020303" pitchFamily="18" charset="0"/>
              </a:rPr>
              <a:t> the covetous, whom the LORD </a:t>
            </a:r>
            <a:r>
              <a:rPr lang="en-US" sz="5400" b="1" dirty="0" err="1">
                <a:solidFill>
                  <a:prstClr val="white"/>
                </a:solidFill>
                <a:latin typeface="Georgia" panose="02040502050405020303" pitchFamily="18" charset="0"/>
              </a:rPr>
              <a:t>abhorreth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4497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10:3   For the wicked </a:t>
            </a:r>
            <a:r>
              <a:rPr lang="en-US" sz="4800" b="1" dirty="0" err="1">
                <a:solidFill>
                  <a:prstClr val="white"/>
                </a:solidFill>
                <a:latin typeface="Georgia" panose="02040502050405020303" pitchFamily="18" charset="0"/>
              </a:rPr>
              <a:t>boasteth</a:t>
            </a:r>
            <a:r>
              <a:rPr lang="en-US" sz="4800" b="1" dirty="0">
                <a:solidFill>
                  <a:prstClr val="white"/>
                </a:solidFill>
                <a:latin typeface="Georgia" panose="02040502050405020303" pitchFamily="18" charset="0"/>
              </a:rPr>
              <a:t> of his heart's desire, and </a:t>
            </a:r>
            <a:r>
              <a:rPr lang="en-US" sz="4800" b="1" dirty="0" err="1">
                <a:solidFill>
                  <a:prstClr val="white"/>
                </a:solidFill>
                <a:latin typeface="Georgia" panose="02040502050405020303" pitchFamily="18" charset="0"/>
              </a:rPr>
              <a:t>blesseth</a:t>
            </a:r>
            <a:r>
              <a:rPr lang="en-US" sz="4800" b="1" dirty="0">
                <a:solidFill>
                  <a:prstClr val="white"/>
                </a:solidFill>
                <a:latin typeface="Georgia" panose="02040502050405020303" pitchFamily="18" charset="0"/>
              </a:rPr>
              <a:t> the covetous, whom the LORD </a:t>
            </a:r>
            <a:r>
              <a:rPr lang="en-US" sz="4800" b="1" dirty="0" err="1">
                <a:solidFill>
                  <a:prstClr val="white"/>
                </a:solidFill>
                <a:latin typeface="Georgia" panose="02040502050405020303" pitchFamily="18" charset="0"/>
              </a:rPr>
              <a:t>abhorreth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8680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10:3 FALSE NASB For the wicked boasts of his heart's desire, And the greedy man curses and spurns the LORD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784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520859"/>
            <a:ext cx="11222183" cy="2923877"/>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10:3 FALSE NIV He boasts about the cravings of his heart; he blesses the greedy and reviles the LORD.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397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329078"/>
            <a:ext cx="1122218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10:3 FALSE NKJV For the wicked boasts of his heart's desire; He blesses the greedy and renounces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3564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4082"/>
            <a:ext cx="11222183"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78:58-62   For they provoked him to anger with their high places, and moved him to jealousy with their graven images.  59 When God heard this, he was wroth, and greatly abhorred Israel:  60 So that he forsook the tabernacle of Shiloh, the tent which he placed among men;  61 And delivered his strength into captivity, and his glory into the enemy's hand.  62 He gave his people over also unto the sword; and was wroth with his inheritance.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54668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2131" y="472206"/>
            <a:ext cx="1122218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8:32   And ye shall know the truth, and the truth shall make you free.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8532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134417"/>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2:23-24   And he went up from thence unto Beth-el: and as he was going up by the way, there came forth little children out of the city, and mocked him, and said unto him, Go up, thou bald head; go up, thou bald head.  24 And he turned back, and looked on them, and cursed them in the name of the LORD. And there came forth two she bears out of the wood, and tare forty and two children of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26:5   I have hated the congregation of evil doers; and will not sit with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34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52969"/>
            <a:ext cx="1122218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31:6   I have hated them that regard lying vanities: but I trust in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666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53:5   There were they in great fear, where no fear was: for God hath scattered the bones of him that </a:t>
            </a:r>
            <a:r>
              <a:rPr lang="en-US" sz="4800" b="1" dirty="0" err="1">
                <a:solidFill>
                  <a:prstClr val="white"/>
                </a:solidFill>
                <a:latin typeface="Georgia" panose="02040502050405020303" pitchFamily="18" charset="0"/>
              </a:rPr>
              <a:t>encampeth</a:t>
            </a:r>
            <a:r>
              <a:rPr lang="en-US" sz="4800" b="1" dirty="0">
                <a:solidFill>
                  <a:prstClr val="white"/>
                </a:solidFill>
                <a:latin typeface="Georgia" panose="02040502050405020303" pitchFamily="18" charset="0"/>
              </a:rPr>
              <a:t> against thee: thou hast put them to shame, because God hath despised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514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41493"/>
            <a:ext cx="1122218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Psalm 139:19-24   Surely thou wilt slay the wicked, O God: depart from me therefore, ye bloody men.  20 For they speak against thee wickedly, and thine enemies take thy name in vain.  21 Do not I hate them, O LORD, that hate thee? and am not I grieved with those that rise up against thee?  22 I hate them with perfect hatred: I count them mine enemies.  23 Search me, O God, and know my heart: try me, and know my thoughts:  24 And see if there be any wicked way in me, and lead me in the way everlasting.</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736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18331" y="247650"/>
            <a:ext cx="1122218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Chronicles 19:1-2   And Jehoshaphat the king of Judah returned to his house in peace to Jerusalem.  2 And Jehu the son of </a:t>
            </a:r>
            <a:r>
              <a:rPr lang="en-US" sz="4200" b="1" dirty="0" err="1">
                <a:solidFill>
                  <a:prstClr val="white"/>
                </a:solidFill>
                <a:latin typeface="Georgia" panose="02040502050405020303" pitchFamily="18" charset="0"/>
              </a:rPr>
              <a:t>Hanani</a:t>
            </a:r>
            <a:r>
              <a:rPr lang="en-US" sz="4200" b="1" dirty="0">
                <a:solidFill>
                  <a:prstClr val="white"/>
                </a:solidFill>
                <a:latin typeface="Georgia" panose="02040502050405020303" pitchFamily="18" charset="0"/>
              </a:rPr>
              <a:t> the seer went out to meet him, and said to king Jehoshaphat, </a:t>
            </a:r>
            <a:r>
              <a:rPr lang="en-US" sz="4200" b="1" dirty="0" err="1">
                <a:solidFill>
                  <a:prstClr val="white"/>
                </a:solidFill>
                <a:latin typeface="Georgia" panose="02040502050405020303" pitchFamily="18" charset="0"/>
              </a:rPr>
              <a:t>Shouldest</a:t>
            </a:r>
            <a:r>
              <a:rPr lang="en-US" sz="4200" b="1" dirty="0">
                <a:solidFill>
                  <a:prstClr val="white"/>
                </a:solidFill>
                <a:latin typeface="Georgia" panose="02040502050405020303" pitchFamily="18" charset="0"/>
              </a:rPr>
              <a:t> thou help the ungodly, and love them that hate the LORD? therefore is wrath upon thee from before the LORD.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8741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03644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09845" y="173508"/>
            <a:ext cx="11222183" cy="6555641"/>
          </a:xfrm>
          <a:prstGeom prst="rect">
            <a:avLst/>
          </a:prstGeom>
        </p:spPr>
        <p:txBody>
          <a:bodyPr wrap="square">
            <a:spAutoFit/>
          </a:bodyPr>
          <a:lstStyle/>
          <a:p>
            <a:pPr algn="just"/>
            <a:r>
              <a:rPr lang="en-US" sz="2800" b="1" dirty="0">
                <a:solidFill>
                  <a:prstClr val="white"/>
                </a:solidFill>
                <a:latin typeface="Georgia" panose="02040502050405020303" pitchFamily="18" charset="0"/>
              </a:rPr>
              <a:t>Leviticus 26:27-33   And if ye will not for all this hearken unto me, but walk contrary unto me;  28 Then I will walk contrary unto you also in fury; and I, even I, will chastise you seven times for your sins.  29 And ye shall eat the flesh of your sons, and the flesh of your daughters shall ye eat.  30 And I will destroy your high places, and cut down your images, and cast your </a:t>
            </a:r>
            <a:r>
              <a:rPr lang="en-US" sz="2800" b="1" dirty="0" err="1">
                <a:solidFill>
                  <a:prstClr val="white"/>
                </a:solidFill>
                <a:latin typeface="Georgia" panose="02040502050405020303" pitchFamily="18" charset="0"/>
              </a:rPr>
              <a:t>carcases</a:t>
            </a:r>
            <a:r>
              <a:rPr lang="en-US" sz="2800" b="1" dirty="0">
                <a:solidFill>
                  <a:prstClr val="white"/>
                </a:solidFill>
                <a:latin typeface="Georgia" panose="02040502050405020303" pitchFamily="18" charset="0"/>
              </a:rPr>
              <a:t> upon the </a:t>
            </a:r>
            <a:r>
              <a:rPr lang="en-US" sz="2800" b="1" dirty="0" err="1">
                <a:solidFill>
                  <a:prstClr val="white"/>
                </a:solidFill>
                <a:latin typeface="Georgia" panose="02040502050405020303" pitchFamily="18" charset="0"/>
              </a:rPr>
              <a:t>carcases</a:t>
            </a:r>
            <a:r>
              <a:rPr lang="en-US" sz="2800" b="1" dirty="0">
                <a:solidFill>
                  <a:prstClr val="white"/>
                </a:solidFill>
                <a:latin typeface="Georgia" panose="02040502050405020303" pitchFamily="18" charset="0"/>
              </a:rPr>
              <a:t> of your idols, and my soul shall abhor you.  31 And I will make your cities waste, and bring your sanctuaries unto desolation, and I will not smell the </a:t>
            </a:r>
            <a:r>
              <a:rPr lang="en-US" sz="2800" b="1" dirty="0" err="1">
                <a:solidFill>
                  <a:prstClr val="white"/>
                </a:solidFill>
                <a:latin typeface="Georgia" panose="02040502050405020303" pitchFamily="18" charset="0"/>
              </a:rPr>
              <a:t>savour</a:t>
            </a:r>
            <a:r>
              <a:rPr lang="en-US" sz="2800" b="1" dirty="0">
                <a:solidFill>
                  <a:prstClr val="white"/>
                </a:solidFill>
                <a:latin typeface="Georgia" panose="02040502050405020303" pitchFamily="18" charset="0"/>
              </a:rPr>
              <a:t> of your sweet </a:t>
            </a:r>
            <a:r>
              <a:rPr lang="en-US" sz="2800" b="1" dirty="0" err="1">
                <a:solidFill>
                  <a:prstClr val="white"/>
                </a:solidFill>
                <a:latin typeface="Georgia" panose="02040502050405020303" pitchFamily="18" charset="0"/>
              </a:rPr>
              <a:t>odours</a:t>
            </a:r>
            <a:r>
              <a:rPr lang="en-US" sz="2800" b="1" dirty="0">
                <a:solidFill>
                  <a:prstClr val="white"/>
                </a:solidFill>
                <a:latin typeface="Georgia" panose="02040502050405020303" pitchFamily="18" charset="0"/>
              </a:rPr>
              <a:t>.  32 And I will bring the land into desolation: and your enemies which dwell therein shall be astonished at it.  33 And I will scatter you among the heathen, and will draw out a sword after you: and your land shall be desolate, and your cities waste.</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3712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5" y="-9525"/>
            <a:ext cx="11629506" cy="6524863"/>
          </a:xfrm>
          <a:prstGeom prst="rect">
            <a:avLst/>
          </a:prstGeom>
        </p:spPr>
        <p:txBody>
          <a:bodyPr wrap="square">
            <a:spAutoFit/>
          </a:bodyPr>
          <a:lstStyle/>
          <a:p>
            <a:pPr algn="just"/>
            <a:r>
              <a:rPr lang="en-US" sz="2200" b="1" dirty="0">
                <a:solidFill>
                  <a:prstClr val="white"/>
                </a:solidFill>
                <a:latin typeface="Georgia" panose="02040502050405020303" pitchFamily="18" charset="0"/>
              </a:rPr>
              <a:t>Deuteronomy 32:16-25   They provoked him to jealousy with strange gods, with abominations provoked they him to anger.  17 They sacrificed unto devils, not to God; to gods whom they knew not, to new gods that came newly up, whom your fathers feared not.  18 Of the Rock that begat thee thou art unmindful, and hast forgotten God that formed thee.  19 And when the LORD saw it, he abhorred them, because of the provoking of his sons, and of his daughters.  20 And he said, I will hide my face from them, I will see what their end shall be: for they are a very </a:t>
            </a:r>
            <a:r>
              <a:rPr lang="en-US" sz="2200" b="1" dirty="0" err="1">
                <a:solidFill>
                  <a:prstClr val="white"/>
                </a:solidFill>
                <a:latin typeface="Georgia" panose="02040502050405020303" pitchFamily="18" charset="0"/>
              </a:rPr>
              <a:t>froward</a:t>
            </a:r>
            <a:r>
              <a:rPr lang="en-US" sz="2200" b="1" dirty="0">
                <a:solidFill>
                  <a:prstClr val="white"/>
                </a:solidFill>
                <a:latin typeface="Georgia" panose="02040502050405020303" pitchFamily="18" charset="0"/>
              </a:rPr>
              <a:t> generation, children in whom is no faith.  21 They have moved me to jealousy with that which is not God; they have provoked me to anger with their vanities: and I will move them to jealousy with those which are not a people; I will provoke them to anger with a foolish nation.  22 For a fire is kindled in mine anger, and shall burn unto the lowest hell, and shall consume the earth with her increase, and set on fire the foundations of the mountains.  23 I will heap mischiefs upon them; I will spend mine arrows upon them.  24 They shall be burnt with hunger, and devoured with burning heat, and with bitter destruction: I will also send the teeth of beasts upon them, with the poison of serpents of the dust.  25 The sword without, and terror within, shall destroy both the young man and the virgin, the suckling also with the man of gray hairs.</a:t>
            </a:r>
            <a:endParaRPr lang="en-US" sz="2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5441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50270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Zechariah 11:8   Three shepherds also I cut off in one month; and my soul </a:t>
            </a:r>
            <a:r>
              <a:rPr lang="en-US" sz="4800" b="1" dirty="0" err="1">
                <a:solidFill>
                  <a:prstClr val="white"/>
                </a:solidFill>
                <a:latin typeface="Georgia" panose="02040502050405020303" pitchFamily="18" charset="0"/>
              </a:rPr>
              <a:t>lothed</a:t>
            </a:r>
            <a:r>
              <a:rPr lang="en-US" sz="4800" b="1" dirty="0">
                <a:solidFill>
                  <a:prstClr val="white"/>
                </a:solidFill>
                <a:latin typeface="Georgia" panose="02040502050405020303" pitchFamily="18" charset="0"/>
              </a:rPr>
              <a:t> them, and their soul also abhorred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2845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22218"/>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Hosea 9:15-17   All their wickedness is in Gilgal: for there I hated them: for the wickedness of their doings I will drive them out of mine house, I will love them no more: all their princes are </a:t>
            </a:r>
            <a:r>
              <a:rPr lang="en-US" sz="3600" b="1" dirty="0" err="1">
                <a:solidFill>
                  <a:prstClr val="white"/>
                </a:solidFill>
                <a:latin typeface="Georgia" panose="02040502050405020303" pitchFamily="18" charset="0"/>
              </a:rPr>
              <a:t>revolters</a:t>
            </a:r>
            <a:r>
              <a:rPr lang="en-US" sz="3600" b="1" dirty="0">
                <a:solidFill>
                  <a:prstClr val="white"/>
                </a:solidFill>
                <a:latin typeface="Georgia" panose="02040502050405020303" pitchFamily="18" charset="0"/>
              </a:rPr>
              <a:t>.  16 Ephraim is smitten, their root is dried up, they shall bear no fruit: yea, though they bring forth, yet will I slay even the beloved fruit of their womb.  17 My God will cast them away, because they did not hearken unto him: and they shall be wanderers among the nations.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5266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10:34-35   Then Peter opened his mouth, and said, Of a truth I perceive that God is no respecter of persons:  35 But in every nation he that </a:t>
            </a:r>
            <a:r>
              <a:rPr lang="en-US" sz="4800" b="1" dirty="0" err="1">
                <a:solidFill>
                  <a:prstClr val="white"/>
                </a:solidFill>
                <a:latin typeface="Georgia" panose="02040502050405020303" pitchFamily="18" charset="0"/>
              </a:rPr>
              <a:t>feareth</a:t>
            </a:r>
            <a:r>
              <a:rPr lang="en-US" sz="4800" b="1" dirty="0">
                <a:solidFill>
                  <a:prstClr val="white"/>
                </a:solidFill>
                <a:latin typeface="Georgia" panose="02040502050405020303" pitchFamily="18" charset="0"/>
              </a:rPr>
              <a:t> him, and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righteousness, is accepted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8366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9:13-14   As it is written, Jacob have I loved, but Esau have I hated.  14 What shall we say then? Is there unrighteousness with God? God forbid.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889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7006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9:6   Whoso </a:t>
            </a:r>
            <a:r>
              <a:rPr lang="en-US" sz="4800" b="1" dirty="0" err="1">
                <a:solidFill>
                  <a:prstClr val="white"/>
                </a:solidFill>
                <a:latin typeface="Georgia" panose="02040502050405020303" pitchFamily="18" charset="0"/>
              </a:rPr>
              <a:t>sheddeth</a:t>
            </a:r>
            <a:r>
              <a:rPr lang="en-US" sz="4800" b="1" dirty="0">
                <a:solidFill>
                  <a:prstClr val="white"/>
                </a:solidFill>
                <a:latin typeface="Georgia" panose="02040502050405020303" pitchFamily="18" charset="0"/>
              </a:rPr>
              <a:t> man's blood, by man shall his blood be shed: for in the image of God made he man</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70760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6029" y="311828"/>
            <a:ext cx="11222183" cy="4339650"/>
          </a:xfrm>
          <a:prstGeom prst="rect">
            <a:avLst/>
          </a:prstGeom>
        </p:spPr>
        <p:txBody>
          <a:bodyPr wrap="square">
            <a:spAutoFit/>
          </a:bodyPr>
          <a:lstStyle/>
          <a:p>
            <a:pPr algn="just"/>
            <a:r>
              <a:rPr lang="en-US" sz="4600" b="1" dirty="0">
                <a:solidFill>
                  <a:prstClr val="white"/>
                </a:solidFill>
                <a:latin typeface="Georgia" panose="02040502050405020303" pitchFamily="18" charset="0"/>
              </a:rPr>
              <a:t>James 4:4   Ye adulterers and adulteresses, know ye not that the friendship of the world is enmity with God? whosoever therefore will be a friend of the world is the enemy of God.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26164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76769"/>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45:5-7   I am the LORD, and there is none else, there is no God beside me: I girded thee, though thou hast not known me:  6 That they may know from the rising of the sun, and from the west, that there is none beside me. I am the LORD, and there is none else.  7 I form the light, and create darkness: I make peace, and create evil: I the LORD do all these things.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4141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29788"/>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16:14-15   But the Spirit of the LORD departed from Saul, and an evil spirit from the LORD troubled him.  15 And Saul's servants said unto him, Behold now, an evil spirit from God </a:t>
            </a:r>
            <a:r>
              <a:rPr lang="en-US" sz="4800" b="1" dirty="0" err="1">
                <a:solidFill>
                  <a:prstClr val="white"/>
                </a:solidFill>
                <a:latin typeface="Georgia" panose="02040502050405020303" pitchFamily="18" charset="0"/>
              </a:rPr>
              <a:t>troubleth</a:t>
            </a:r>
            <a:r>
              <a:rPr lang="en-US" sz="4800" b="1" dirty="0">
                <a:solidFill>
                  <a:prstClr val="white"/>
                </a:solidFill>
                <a:latin typeface="Georgia" panose="02040502050405020303" pitchFamily="18" charset="0"/>
              </a:rPr>
              <a:t>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12019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16:14 FALSE NASB Now the Spirit of the LORD departed from Saul, and an evil spirit from the LORD terrorized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50396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16:14 FALSE NIV Now the Spirit of the LORD had departed from Saul, and an evil spirit from the LORD tormented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7591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04673"/>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2:9-10   Then said his wife unto him, </a:t>
            </a:r>
            <a:r>
              <a:rPr lang="en-US" sz="4400" b="1" dirty="0" err="1">
                <a:solidFill>
                  <a:prstClr val="white"/>
                </a:solidFill>
                <a:latin typeface="Georgia" panose="02040502050405020303" pitchFamily="18" charset="0"/>
              </a:rPr>
              <a:t>Dost</a:t>
            </a:r>
            <a:r>
              <a:rPr lang="en-US" sz="4400" b="1" dirty="0">
                <a:solidFill>
                  <a:prstClr val="white"/>
                </a:solidFill>
                <a:latin typeface="Georgia" panose="02040502050405020303" pitchFamily="18" charset="0"/>
              </a:rPr>
              <a:t> thou still retain thine integrity? curse God, and die.  10 But he said unto her, Thou </a:t>
            </a:r>
            <a:r>
              <a:rPr lang="en-US" sz="4400" b="1" dirty="0" err="1">
                <a:solidFill>
                  <a:prstClr val="white"/>
                </a:solidFill>
                <a:latin typeface="Georgia" panose="02040502050405020303" pitchFamily="18" charset="0"/>
              </a:rPr>
              <a:t>speakest</a:t>
            </a:r>
            <a:r>
              <a:rPr lang="en-US" sz="4400" b="1" dirty="0">
                <a:solidFill>
                  <a:prstClr val="white"/>
                </a:solidFill>
                <a:latin typeface="Georgia" panose="02040502050405020303" pitchFamily="18" charset="0"/>
              </a:rPr>
              <a:t> as one of the foolish women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What? shall we receive good at the hand of God, and shall we not receive evil? In all this did not Job sin with his lips.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96707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17:6   In those days there was no king in Israel, but every man did that which was right in his own eyes.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01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3" y="489191"/>
            <a:ext cx="1122218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2266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55346"/>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14:19   And the Spirit of the LORD came upon him, and he went down to Ashkelon, and slew thirty men of them, and took their spoil, and gave change of garments unto them which expounded the riddle. And his anger was kindled, and he went up to his father's house.</a:t>
            </a:r>
          </a:p>
        </p:txBody>
      </p:sp>
    </p:spTree>
    <p:extLst>
      <p:ext uri="{BB962C8B-B14F-4D97-AF65-F5344CB8AC3E}">
        <p14:creationId xmlns:p14="http://schemas.microsoft.com/office/powerpoint/2010/main" val="3700436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04775"/>
            <a:ext cx="11222183"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Numbers 11:1-3   And when the people complained, it displeased the LORD: and the LORD heard it; and his anger was kindled; and the fire of the LORD burnt among them, and consumed them that were in the uttermost parts of the camp.  2 And the people cried unto Moses; and when Moses prayed unto the LORD, the fire was quenched.  3 And he called the name of the place </a:t>
            </a:r>
            <a:r>
              <a:rPr lang="en-US" sz="3700" b="1" dirty="0" err="1">
                <a:solidFill>
                  <a:prstClr val="white"/>
                </a:solidFill>
                <a:latin typeface="Georgia" panose="02040502050405020303" pitchFamily="18" charset="0"/>
              </a:rPr>
              <a:t>Taberah</a:t>
            </a:r>
            <a:r>
              <a:rPr lang="en-US" sz="3700" b="1" dirty="0">
                <a:solidFill>
                  <a:prstClr val="white"/>
                </a:solidFill>
                <a:latin typeface="Georgia" panose="02040502050405020303" pitchFamily="18" charset="0"/>
              </a:rPr>
              <a:t>: because the fire of the LORD burnt among them.</a:t>
            </a:r>
          </a:p>
        </p:txBody>
      </p:sp>
    </p:spTree>
    <p:extLst>
      <p:ext uri="{BB962C8B-B14F-4D97-AF65-F5344CB8AC3E}">
        <p14:creationId xmlns:p14="http://schemas.microsoft.com/office/powerpoint/2010/main" val="1099756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2:6   The LORD </a:t>
            </a:r>
            <a:r>
              <a:rPr lang="en-US" sz="4800" b="1" dirty="0" err="1">
                <a:solidFill>
                  <a:prstClr val="white"/>
                </a:solidFill>
                <a:latin typeface="Georgia" panose="02040502050405020303" pitchFamily="18" charset="0"/>
              </a:rPr>
              <a:t>killeth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alive: he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down to the grave, and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up.</a:t>
            </a:r>
          </a:p>
        </p:txBody>
      </p:sp>
    </p:spTree>
    <p:extLst>
      <p:ext uri="{BB962C8B-B14F-4D97-AF65-F5344CB8AC3E}">
        <p14:creationId xmlns:p14="http://schemas.microsoft.com/office/powerpoint/2010/main" val="4018291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14:34   When ye be come into the land of Canaan, which I give to you for a possession, and I put the plague of leprosy in a house of the land of your possession;</a:t>
            </a:r>
          </a:p>
        </p:txBody>
      </p:sp>
    </p:spTree>
    <p:extLst>
      <p:ext uri="{BB962C8B-B14F-4D97-AF65-F5344CB8AC3E}">
        <p14:creationId xmlns:p14="http://schemas.microsoft.com/office/powerpoint/2010/main" val="4224458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6:19   Hear, O earth: behold, I will bring evil upon this people, even the fruit of their thoughts, because they have not hearkened unto my words, nor to my law, but rejected it.</a:t>
            </a:r>
          </a:p>
        </p:txBody>
      </p:sp>
    </p:spTree>
    <p:extLst>
      <p:ext uri="{BB962C8B-B14F-4D97-AF65-F5344CB8AC3E}">
        <p14:creationId xmlns:p14="http://schemas.microsoft.com/office/powerpoint/2010/main" val="2493410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12:17   But if they will not obey, I will utterly pluck up and destroy that nation,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1738669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0"/>
            <a:ext cx="11222183"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Jeremiah 16:3-4   For thus </a:t>
            </a:r>
            <a:r>
              <a:rPr lang="en-US" sz="3500" b="1" dirty="0" err="1">
                <a:solidFill>
                  <a:prstClr val="white"/>
                </a:solidFill>
                <a:latin typeface="Georgia" panose="02040502050405020303" pitchFamily="18" charset="0"/>
              </a:rPr>
              <a:t>saith</a:t>
            </a:r>
            <a:r>
              <a:rPr lang="en-US" sz="3500" b="1" dirty="0">
                <a:solidFill>
                  <a:prstClr val="white"/>
                </a:solidFill>
                <a:latin typeface="Georgia" panose="02040502050405020303" pitchFamily="18" charset="0"/>
              </a:rPr>
              <a:t> the LORD concerning the sons and concerning the daughters that are born in this place, and concerning their mothers that bare them, and concerning their fathers that begat them in this land;  4 They shall die of grievous deaths; they shall not be lamented; neither shall they be buried; but they shall be as dung upon the face of the earth: and they shall be consumed by the sword, and by famine; and their </a:t>
            </a:r>
            <a:r>
              <a:rPr lang="en-US" sz="3500" b="1" dirty="0" err="1">
                <a:solidFill>
                  <a:prstClr val="white"/>
                </a:solidFill>
                <a:latin typeface="Georgia" panose="02040502050405020303" pitchFamily="18" charset="0"/>
              </a:rPr>
              <a:t>carcases</a:t>
            </a:r>
            <a:r>
              <a:rPr lang="en-US" sz="3500" b="1" dirty="0">
                <a:solidFill>
                  <a:prstClr val="white"/>
                </a:solidFill>
                <a:latin typeface="Georgia" panose="02040502050405020303" pitchFamily="18" charset="0"/>
              </a:rPr>
              <a:t> shall be meat for the fowls of heaven, and for the beasts of the earth.</a:t>
            </a:r>
          </a:p>
        </p:txBody>
      </p:sp>
    </p:spTree>
    <p:extLst>
      <p:ext uri="{BB962C8B-B14F-4D97-AF65-F5344CB8AC3E}">
        <p14:creationId xmlns:p14="http://schemas.microsoft.com/office/powerpoint/2010/main" val="578045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6:22   Blessed are ye, when men shall hate you, and when they shall separate you from their company, and shall reproach you, and cast out your name as evil, for the Son of man's sake.</a:t>
            </a:r>
          </a:p>
        </p:txBody>
      </p:sp>
    </p:spTree>
    <p:extLst>
      <p:ext uri="{BB962C8B-B14F-4D97-AF65-F5344CB8AC3E}">
        <p14:creationId xmlns:p14="http://schemas.microsoft.com/office/powerpoint/2010/main" val="561245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21486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15:18-19   If the world hate you, ye know that it hated me before it hated you.  19 If ye were of the world, the world would love his own: but because ye are not of the world, but I have chosen you out of the world, therefore the world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you.</a:t>
            </a:r>
          </a:p>
        </p:txBody>
      </p:sp>
    </p:spTree>
    <p:extLst>
      <p:ext uri="{BB962C8B-B14F-4D97-AF65-F5344CB8AC3E}">
        <p14:creationId xmlns:p14="http://schemas.microsoft.com/office/powerpoint/2010/main" val="1750392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270093"/>
            <a:ext cx="1122218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1 Samuel 28:15-19   And Samuel said to Saul, Why hast thou disquieted me, to bring me up? And Saul answered, I am sore distressed; for the Philistines make war against me, and God is departed from me, and </a:t>
            </a:r>
            <a:r>
              <a:rPr lang="en-US" sz="2800" b="1" dirty="0" err="1">
                <a:solidFill>
                  <a:prstClr val="white"/>
                </a:solidFill>
                <a:latin typeface="Georgia" panose="02040502050405020303" pitchFamily="18" charset="0"/>
              </a:rPr>
              <a:t>answereth</a:t>
            </a:r>
            <a:r>
              <a:rPr lang="en-US" sz="2800" b="1" dirty="0">
                <a:solidFill>
                  <a:prstClr val="white"/>
                </a:solidFill>
                <a:latin typeface="Georgia" panose="02040502050405020303" pitchFamily="18" charset="0"/>
              </a:rPr>
              <a:t> me no more, neither by prophets, nor by dreams: therefore I have called thee, that thou </a:t>
            </a:r>
            <a:r>
              <a:rPr lang="en-US" sz="2800" b="1" dirty="0" err="1">
                <a:solidFill>
                  <a:prstClr val="white"/>
                </a:solidFill>
                <a:latin typeface="Georgia" panose="02040502050405020303" pitchFamily="18" charset="0"/>
              </a:rPr>
              <a:t>mayest</a:t>
            </a:r>
            <a:r>
              <a:rPr lang="en-US" sz="2800" b="1" dirty="0">
                <a:solidFill>
                  <a:prstClr val="white"/>
                </a:solidFill>
                <a:latin typeface="Georgia" panose="02040502050405020303" pitchFamily="18" charset="0"/>
              </a:rPr>
              <a:t> make known unto me what I shall do.  16 Then said Samuel, Wherefore then dost thou ask of me, seeing the LORD is departed from thee, and is become thine enemy?  17 And the LORD hath done to him, as he </a:t>
            </a:r>
            <a:r>
              <a:rPr lang="en-US" sz="2800" b="1" dirty="0" err="1">
                <a:solidFill>
                  <a:prstClr val="white"/>
                </a:solidFill>
                <a:latin typeface="Georgia" panose="02040502050405020303" pitchFamily="18" charset="0"/>
              </a:rPr>
              <a:t>spake</a:t>
            </a:r>
            <a:r>
              <a:rPr lang="en-US" sz="2800" b="1" dirty="0">
                <a:solidFill>
                  <a:prstClr val="white"/>
                </a:solidFill>
                <a:latin typeface="Georgia" panose="02040502050405020303" pitchFamily="18" charset="0"/>
              </a:rPr>
              <a:t> by me: for the LORD hath rent the kingdom out of thine hand, and given it to thy </a:t>
            </a:r>
            <a:r>
              <a:rPr lang="en-US" sz="2800" b="1" dirty="0" err="1">
                <a:solidFill>
                  <a:prstClr val="white"/>
                </a:solidFill>
                <a:latin typeface="Georgia" panose="02040502050405020303" pitchFamily="18" charset="0"/>
              </a:rPr>
              <a:t>neighbour</a:t>
            </a:r>
            <a:r>
              <a:rPr lang="en-US" sz="2800" b="1" dirty="0">
                <a:solidFill>
                  <a:prstClr val="white"/>
                </a:solidFill>
                <a:latin typeface="Georgia" panose="02040502050405020303" pitchFamily="18" charset="0"/>
              </a:rPr>
              <a:t>, even to David:  18 Because thou </a:t>
            </a:r>
            <a:r>
              <a:rPr lang="en-US" sz="2800" b="1" dirty="0" err="1">
                <a:solidFill>
                  <a:prstClr val="white"/>
                </a:solidFill>
                <a:latin typeface="Georgia" panose="02040502050405020303" pitchFamily="18" charset="0"/>
              </a:rPr>
              <a:t>obeyedst</a:t>
            </a:r>
            <a:r>
              <a:rPr lang="en-US" sz="2800" b="1" dirty="0">
                <a:solidFill>
                  <a:prstClr val="white"/>
                </a:solidFill>
                <a:latin typeface="Georgia" panose="02040502050405020303" pitchFamily="18" charset="0"/>
              </a:rPr>
              <a:t> not the voice of the LORD, nor </a:t>
            </a:r>
            <a:r>
              <a:rPr lang="en-US" sz="2800" b="1" dirty="0" err="1">
                <a:solidFill>
                  <a:prstClr val="white"/>
                </a:solidFill>
                <a:latin typeface="Georgia" panose="02040502050405020303" pitchFamily="18" charset="0"/>
              </a:rPr>
              <a:t>executedst</a:t>
            </a:r>
            <a:r>
              <a:rPr lang="en-US" sz="2800" b="1" dirty="0">
                <a:solidFill>
                  <a:prstClr val="white"/>
                </a:solidFill>
                <a:latin typeface="Georgia" panose="02040502050405020303" pitchFamily="18" charset="0"/>
              </a:rPr>
              <a:t> his fierce wrath upon Amalek, therefore hath the LORD done this thing unto thee this day.</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421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20923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161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97:10   Ye that love the LORD, hate evil: he </a:t>
            </a:r>
            <a:r>
              <a:rPr lang="en-US" sz="4800" b="1" dirty="0" err="1">
                <a:solidFill>
                  <a:prstClr val="white"/>
                </a:solidFill>
                <a:latin typeface="Georgia" panose="02040502050405020303" pitchFamily="18" charset="0"/>
              </a:rPr>
              <a:t>preserveth</a:t>
            </a:r>
            <a:r>
              <a:rPr lang="en-US" sz="4800" b="1" dirty="0">
                <a:solidFill>
                  <a:prstClr val="white"/>
                </a:solidFill>
                <a:latin typeface="Georgia" panose="02040502050405020303" pitchFamily="18" charset="0"/>
              </a:rPr>
              <a:t> the souls of his saints; he </a:t>
            </a:r>
            <a:r>
              <a:rPr lang="en-US" sz="4800" b="1" dirty="0" err="1">
                <a:solidFill>
                  <a:prstClr val="white"/>
                </a:solidFill>
                <a:latin typeface="Georgia" panose="02040502050405020303" pitchFamily="18" charset="0"/>
              </a:rPr>
              <a:t>delivereth</a:t>
            </a:r>
            <a:r>
              <a:rPr lang="en-US" sz="4800" b="1" dirty="0">
                <a:solidFill>
                  <a:prstClr val="white"/>
                </a:solidFill>
                <a:latin typeface="Georgia" panose="02040502050405020303" pitchFamily="18" charset="0"/>
              </a:rPr>
              <a:t> them out of the hand of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92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79663"/>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Amos 5:14-15   Seek good, and not evil, that ye may live: and so the LORD, the God of hosts, shall be with you, as ye have spoken.  15 Hate the evil, and love the good, and establish judgment in the gate: it may be that the LORD God of hosts will be gracious unto the remnant of Joseph.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344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3235</TotalTime>
  <Words>3410</Words>
  <Application>Microsoft Office PowerPoint</Application>
  <PresentationFormat>Widescreen</PresentationFormat>
  <Paragraphs>115</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83</cp:revision>
  <dcterms:created xsi:type="dcterms:W3CDTF">2019-08-31T20:33:16Z</dcterms:created>
  <dcterms:modified xsi:type="dcterms:W3CDTF">2019-10-16T13:06:08Z</dcterms:modified>
</cp:coreProperties>
</file>