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1" r:id="rId4"/>
    <p:sldId id="522" r:id="rId5"/>
    <p:sldId id="523" r:id="rId6"/>
    <p:sldId id="526" r:id="rId7"/>
    <p:sldId id="528" r:id="rId8"/>
    <p:sldId id="514" r:id="rId9"/>
    <p:sldId id="520" r:id="rId10"/>
    <p:sldId id="531" r:id="rId11"/>
    <p:sldId id="532" r:id="rId12"/>
    <p:sldId id="533" r:id="rId13"/>
    <p:sldId id="534" r:id="rId14"/>
    <p:sldId id="541" r:id="rId15"/>
    <p:sldId id="542" r:id="rId16"/>
    <p:sldId id="546" r:id="rId17"/>
    <p:sldId id="547" r:id="rId18"/>
    <p:sldId id="548" r:id="rId19"/>
    <p:sldId id="552" r:id="rId20"/>
    <p:sldId id="553" r:id="rId21"/>
    <p:sldId id="558" r:id="rId22"/>
    <p:sldId id="559" r:id="rId23"/>
    <p:sldId id="560" r:id="rId24"/>
    <p:sldId id="561" r:id="rId25"/>
    <p:sldId id="562" r:id="rId26"/>
    <p:sldId id="563" r:id="rId27"/>
    <p:sldId id="564" r:id="rId28"/>
    <p:sldId id="565" r:id="rId29"/>
    <p:sldId id="566" r:id="rId30"/>
    <p:sldId id="567" r:id="rId31"/>
    <p:sldId id="568" r:id="rId32"/>
    <p:sldId id="32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p:scale>
          <a:sx n="100" d="100"/>
          <a:sy n="100" d="100"/>
        </p:scale>
        <p:origin x="678" y="4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Romans 10:13-15   For whosoever shall call upon the name of the Lord shall be saved.  14 How then shall they call on him in whom they have not believed? and how shall they believe in him of whom they have not heard? and how shall they hear without a preacher?  15 And how shall they preach, except they be sent? as it is written, How beautiful are the feet of them that preach the gospel of peace, and bring glad tidings of good things!</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Titus 1:3   But hath in due times manifested his word through preaching, which is committed unto me according to the commandment of God our </a:t>
            </a:r>
            <a:r>
              <a:rPr lang="en-US" sz="4800" b="1" dirty="0" err="1">
                <a:solidFill>
                  <a:prstClr val="white"/>
                </a:solidFill>
                <a:latin typeface="Georgia" panose="02040502050405020303" pitchFamily="18" charset="0"/>
              </a:rPr>
              <a:t>Saviour</a:t>
            </a:r>
            <a:r>
              <a:rPr lang="en-US" sz="4800" b="1" dirty="0">
                <a:solidFill>
                  <a:prstClr val="white"/>
                </a:solidFill>
                <a:latin typeface="Georgia" panose="02040502050405020303" pitchFamily="18" charset="0"/>
              </a:rPr>
              <a: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16:15   And he said unto them, Go ye into all the world, and preach the gospel to every creature.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5:14   Ye are the light of the world. A city that is set on an hill cannot be hid.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15:5   I am the vine, ye are the branches: He that </a:t>
            </a:r>
            <a:r>
              <a:rPr lang="en-US" sz="4800" b="1" dirty="0" err="1">
                <a:solidFill>
                  <a:prstClr val="white"/>
                </a:solidFill>
                <a:latin typeface="Georgia" panose="02040502050405020303" pitchFamily="18" charset="0"/>
              </a:rPr>
              <a:t>abideth</a:t>
            </a:r>
            <a:r>
              <a:rPr lang="en-US" sz="4800" b="1" dirty="0">
                <a:solidFill>
                  <a:prstClr val="white"/>
                </a:solidFill>
                <a:latin typeface="Georgia" panose="02040502050405020303" pitchFamily="18" charset="0"/>
              </a:rPr>
              <a:t> in me, and I in him, the same </a:t>
            </a:r>
            <a:r>
              <a:rPr lang="en-US" sz="4800" b="1" dirty="0" err="1">
                <a:solidFill>
                  <a:prstClr val="white"/>
                </a:solidFill>
                <a:latin typeface="Georgia" panose="02040502050405020303" pitchFamily="18" charset="0"/>
              </a:rPr>
              <a:t>bringeth</a:t>
            </a:r>
            <a:r>
              <a:rPr lang="en-US" sz="4800" b="1" dirty="0">
                <a:solidFill>
                  <a:prstClr val="white"/>
                </a:solidFill>
                <a:latin typeface="Georgia" panose="02040502050405020303" pitchFamily="18" charset="0"/>
              </a:rPr>
              <a:t> forth much fruit: for without me ye can do nothing.</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1:15   So, as much as in me is, I am ready to preach the gospel to you that are at Rome also.</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70789"/>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2:9   But as it is written, Eye hath not seen, nor ear heard, neither have entered into the heart of man, the things which God hath prepared for them that love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740307"/>
          </a:xfrm>
          <a:prstGeom prst="rect">
            <a:avLst/>
          </a:prstGeom>
        </p:spPr>
        <p:txBody>
          <a:bodyPr wrap="square">
            <a:spAutoFit/>
          </a:bodyPr>
          <a:lstStyle/>
          <a:p>
            <a:pPr algn="just"/>
            <a:r>
              <a:rPr lang="en-US" sz="3500" b="1" dirty="0">
                <a:solidFill>
                  <a:prstClr val="white"/>
                </a:solidFill>
                <a:latin typeface="Georgia" panose="02040502050405020303" pitchFamily="18" charset="0"/>
              </a:rPr>
              <a:t>1 Corinthians 1:18-21   For the preaching of the cross is to them that perish foolishness; but unto us which are saved it is the power of God.  19 For it is written, I will destroy the wisdom of the wise, and will bring to nothing the understanding of the prudent.  20 Where is the wise? where is the scribe? where is the disputer of this world? hath not God made foolish the wisdom of this world?  21 For after that in the wisdom of God the world by wisdom knew not God, it pleased God by the foolishness of preaching to save them that believe.</a:t>
            </a:r>
            <a:endParaRPr lang="en-US" sz="3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1:22   For the Jews require a sign, and the Greeks seek after wisdom: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1:23   But we preach Christ crucified, unto the Jews a </a:t>
            </a:r>
            <a:r>
              <a:rPr lang="en-US" sz="4800" b="1" dirty="0" err="1">
                <a:solidFill>
                  <a:prstClr val="white"/>
                </a:solidFill>
                <a:latin typeface="Georgia" panose="02040502050405020303" pitchFamily="18" charset="0"/>
              </a:rPr>
              <a:t>stumblingblock</a:t>
            </a:r>
            <a:r>
              <a:rPr lang="en-US" sz="4800" b="1" dirty="0">
                <a:solidFill>
                  <a:prstClr val="white"/>
                </a:solidFill>
                <a:latin typeface="Georgia" panose="02040502050405020303" pitchFamily="18" charset="0"/>
              </a:rPr>
              <a:t>, and unto the Greeks foolishness;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How To Get Started</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Soul Winning</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1:24-25   But unto them which are called, both Jews and Greeks, Christ the power of God, and the wisdom of God.  25 Because the foolishness of God is wiser than men; and the weakness of God is stronger than men.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17032"/>
          </a:xfrm>
          <a:prstGeom prst="rect">
            <a:avLst/>
          </a:prstGeom>
        </p:spPr>
        <p:txBody>
          <a:bodyPr wrap="square">
            <a:spAutoFit/>
          </a:bodyPr>
          <a:lstStyle/>
          <a:p>
            <a:pPr algn="just"/>
            <a:r>
              <a:rPr lang="en-US" sz="3500" b="1" dirty="0">
                <a:solidFill>
                  <a:prstClr val="white"/>
                </a:solidFill>
                <a:latin typeface="Georgia" panose="02040502050405020303" pitchFamily="18" charset="0"/>
              </a:rPr>
              <a:t>1 Corinthians 1:26-29   For ye see your calling, brethren, how that not many wise men after the flesh, not many mighty, not many noble, are called:  27 But God hath chosen the foolish things of the world to confound the wise; and God hath chosen the weak things of the world to confound the things which are mighty;  28 And base things of the world, and things which are despised, hath God chosen, yea, and things which are not, to bring to </a:t>
            </a:r>
            <a:r>
              <a:rPr lang="en-US" sz="3500" b="1" dirty="0" err="1">
                <a:solidFill>
                  <a:prstClr val="white"/>
                </a:solidFill>
                <a:latin typeface="Georgia" panose="02040502050405020303" pitchFamily="18" charset="0"/>
              </a:rPr>
              <a:t>nought</a:t>
            </a:r>
            <a:r>
              <a:rPr lang="en-US" sz="3500" b="1" dirty="0">
                <a:solidFill>
                  <a:prstClr val="white"/>
                </a:solidFill>
                <a:latin typeface="Georgia" panose="02040502050405020303" pitchFamily="18" charset="0"/>
              </a:rPr>
              <a:t> things that are:  29 That no flesh should glory in his presence.</a:t>
            </a:r>
            <a:endParaRPr lang="en-US" sz="3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15576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Luke 14:21-23   So that servant came, and shewed his lord these things. Then the master of the house being angry said to his servant, Go out quickly into the streets and lanes of the city, and bring in hither the poor, and the maimed, and the halt, and the blind.  22 And the servant said, Lord, it is done as thou hast commanded, and yet there is room.  23 And the lord said unto the servant, Go out into the highways and hedges, and compel them to come in, that my house may be filled.</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982363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5:42   And daily in the temple, and in every house, they ceased not to teach and preach Jesus Christ.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384801999"/>
              </p:ext>
            </p:extLst>
          </p:nvPr>
        </p:nvGraphicFramePr>
        <p:xfrm>
          <a:off x="3047" y="9525"/>
          <a:ext cx="12188953" cy="6841833"/>
        </p:xfrm>
        <a:graphic>
          <a:graphicData uri="http://schemas.openxmlformats.org/drawingml/2006/table">
            <a:tbl>
              <a:tblPr firstRow="1" bandRow="1">
                <a:tableStyleId>{7DF18680-E054-41AD-8BC1-D1AEF772440D}</a:tableStyleId>
              </a:tblPr>
              <a:tblGrid>
                <a:gridCol w="384035"/>
                <a:gridCol w="1572100"/>
                <a:gridCol w="10232818"/>
              </a:tblGrid>
              <a:tr h="360817">
                <a:tc>
                  <a:txBody>
                    <a:bodyPr/>
                    <a:lstStyle/>
                    <a:p>
                      <a:pPr algn="ctr"/>
                      <a:r>
                        <a:rPr lang="en-US" sz="1500" dirty="0" smtClean="0"/>
                        <a:t>#</a:t>
                      </a:r>
                      <a:endParaRPr lang="en-US" sz="1500" dirty="0"/>
                    </a:p>
                  </a:txBody>
                  <a:tcPr/>
                </a:tc>
                <a:tc>
                  <a:txBody>
                    <a:bodyPr/>
                    <a:lstStyle/>
                    <a:p>
                      <a:pPr algn="ctr"/>
                      <a:r>
                        <a:rPr lang="en-US" sz="1500" dirty="0" smtClean="0"/>
                        <a:t>Scripture</a:t>
                      </a:r>
                      <a:endParaRPr lang="en-US" sz="1500" dirty="0"/>
                    </a:p>
                  </a:txBody>
                  <a:tcPr/>
                </a:tc>
                <a:tc>
                  <a:txBody>
                    <a:bodyPr/>
                    <a:lstStyle/>
                    <a:p>
                      <a:r>
                        <a:rPr lang="en-US" sz="1500" dirty="0" smtClean="0"/>
                        <a:t>Verses</a:t>
                      </a:r>
                      <a:endParaRPr lang="en-US" sz="1500" dirty="0"/>
                    </a:p>
                  </a:txBody>
                  <a:tcPr/>
                </a:tc>
              </a:tr>
              <a:tr h="360817">
                <a:tc>
                  <a:txBody>
                    <a:bodyPr/>
                    <a:lstStyle/>
                    <a:p>
                      <a:pPr algn="ctr"/>
                      <a:r>
                        <a:rPr lang="en-US" sz="1500" dirty="0" smtClean="0"/>
                        <a:t>1</a:t>
                      </a:r>
                      <a:endParaRPr lang="en-US" sz="1500" dirty="0"/>
                    </a:p>
                  </a:txBody>
                  <a:tcPr/>
                </a:tc>
                <a:tc>
                  <a:txBody>
                    <a:bodyPr/>
                    <a:lstStyle/>
                    <a:p>
                      <a:pPr algn="l"/>
                      <a:r>
                        <a:rPr lang="en-US" sz="1500" dirty="0" smtClean="0"/>
                        <a:t>Romans 3:10</a:t>
                      </a:r>
                      <a:endParaRPr lang="en-US" sz="1500" dirty="0"/>
                    </a:p>
                  </a:txBody>
                  <a:tcPr/>
                </a:tc>
                <a:tc>
                  <a:txBody>
                    <a:bodyPr/>
                    <a:lstStyle/>
                    <a:p>
                      <a:r>
                        <a:rPr lang="en-US" sz="1500" dirty="0" smtClean="0"/>
                        <a:t>As it is written, There is none righteous, no, not one:</a:t>
                      </a:r>
                      <a:endParaRPr lang="en-US" sz="1500" dirty="0"/>
                    </a:p>
                  </a:txBody>
                  <a:tcPr/>
                </a:tc>
              </a:tr>
              <a:tr h="541226">
                <a:tc>
                  <a:txBody>
                    <a:bodyPr/>
                    <a:lstStyle/>
                    <a:p>
                      <a:pPr algn="ctr"/>
                      <a:r>
                        <a:rPr lang="en-US" sz="1500" dirty="0" smtClean="0"/>
                        <a:t>2</a:t>
                      </a:r>
                      <a:endParaRPr lang="en-US" sz="1500" dirty="0"/>
                    </a:p>
                  </a:txBody>
                  <a:tcPr/>
                </a:tc>
                <a:tc>
                  <a:txBody>
                    <a:bodyPr/>
                    <a:lstStyle/>
                    <a:p>
                      <a:pPr algn="l"/>
                      <a:r>
                        <a:rPr lang="en-US" sz="1500" dirty="0" smtClean="0"/>
                        <a:t>Revelation 21:8</a:t>
                      </a:r>
                      <a:endParaRPr lang="en-US" sz="1500" dirty="0"/>
                    </a:p>
                  </a:txBody>
                  <a:tcPr/>
                </a:tc>
                <a:tc>
                  <a:txBody>
                    <a:bodyPr/>
                    <a:lstStyle/>
                    <a:p>
                      <a:r>
                        <a:rPr lang="en-US" sz="1500" dirty="0" smtClean="0"/>
                        <a:t>But the fearful, and unbelieving, and the abominable, and murderers, and whoremongers, and sorcerers, and idolaters, and all liars, shall have their part in the lake which </a:t>
                      </a:r>
                      <a:r>
                        <a:rPr lang="en-US" sz="1500" dirty="0" err="1" smtClean="0"/>
                        <a:t>burneth</a:t>
                      </a:r>
                      <a:r>
                        <a:rPr lang="en-US" sz="1500" dirty="0" smtClean="0"/>
                        <a:t> with fire and brimstone: which is the second death.</a:t>
                      </a:r>
                      <a:endParaRPr lang="en-US" sz="1500" dirty="0"/>
                    </a:p>
                  </a:txBody>
                  <a:tcPr/>
                </a:tc>
              </a:tr>
              <a:tr h="360817">
                <a:tc>
                  <a:txBody>
                    <a:bodyPr/>
                    <a:lstStyle/>
                    <a:p>
                      <a:pPr algn="ctr"/>
                      <a:r>
                        <a:rPr lang="en-US" sz="1500" dirty="0" smtClean="0"/>
                        <a:t>3</a:t>
                      </a:r>
                      <a:endParaRPr lang="en-US" sz="1500" dirty="0"/>
                    </a:p>
                  </a:txBody>
                  <a:tcPr/>
                </a:tc>
                <a:tc>
                  <a:txBody>
                    <a:bodyPr/>
                    <a:lstStyle/>
                    <a:p>
                      <a:pPr algn="l"/>
                      <a:r>
                        <a:rPr lang="en-US" sz="1500" dirty="0" smtClean="0"/>
                        <a:t>Romans 5:8</a:t>
                      </a:r>
                      <a:endParaRPr lang="en-US" sz="1500" dirty="0"/>
                    </a:p>
                  </a:txBody>
                  <a:tcPr/>
                </a:tc>
                <a:tc>
                  <a:txBody>
                    <a:bodyPr/>
                    <a:lstStyle/>
                    <a:p>
                      <a:r>
                        <a:rPr lang="en-US" sz="1500" dirty="0" smtClean="0"/>
                        <a:t>But God </a:t>
                      </a:r>
                      <a:r>
                        <a:rPr lang="en-US" sz="1500" dirty="0" err="1" smtClean="0"/>
                        <a:t>commendeth</a:t>
                      </a:r>
                      <a:r>
                        <a:rPr lang="en-US" sz="1500" dirty="0" smtClean="0"/>
                        <a:t> his love toward us, in that, while we were yet sinners, Christ died for us.</a:t>
                      </a:r>
                      <a:endParaRPr lang="en-US" sz="1500" dirty="0"/>
                    </a:p>
                  </a:txBody>
                  <a:tcPr/>
                </a:tc>
              </a:tr>
              <a:tr h="541226">
                <a:tc>
                  <a:txBody>
                    <a:bodyPr/>
                    <a:lstStyle/>
                    <a:p>
                      <a:pPr algn="ctr"/>
                      <a:r>
                        <a:rPr lang="en-US" sz="1500" dirty="0" smtClean="0"/>
                        <a:t>4</a:t>
                      </a:r>
                      <a:endParaRPr lang="en-US" sz="1500" dirty="0"/>
                    </a:p>
                  </a:txBody>
                  <a:tcPr/>
                </a:tc>
                <a:tc>
                  <a:txBody>
                    <a:bodyPr/>
                    <a:lstStyle/>
                    <a:p>
                      <a:pPr algn="l"/>
                      <a:r>
                        <a:rPr lang="en-US" sz="1500" dirty="0" smtClean="0"/>
                        <a:t>1 Peter 2:24</a:t>
                      </a:r>
                      <a:endParaRPr lang="en-US" sz="1500" dirty="0"/>
                    </a:p>
                  </a:txBody>
                  <a:tcPr/>
                </a:tc>
                <a:tc>
                  <a:txBody>
                    <a:bodyPr/>
                    <a:lstStyle/>
                    <a:p>
                      <a:r>
                        <a:rPr lang="en-US" sz="1500" dirty="0" smtClean="0"/>
                        <a:t>Who his own self bare our sins in his own body on the tree, that we, being dead to sins, should live unto righteousness: by whose stripes ye were healed.</a:t>
                      </a:r>
                      <a:endParaRPr lang="en-US" sz="1500" dirty="0"/>
                    </a:p>
                  </a:txBody>
                  <a:tcPr/>
                </a:tc>
              </a:tr>
              <a:tr h="360817">
                <a:tc>
                  <a:txBody>
                    <a:bodyPr/>
                    <a:lstStyle/>
                    <a:p>
                      <a:pPr algn="ctr"/>
                      <a:r>
                        <a:rPr lang="en-US" sz="1500" dirty="0" smtClean="0"/>
                        <a:t>5</a:t>
                      </a:r>
                      <a:endParaRPr lang="en-US" sz="1500" dirty="0"/>
                    </a:p>
                  </a:txBody>
                  <a:tcPr/>
                </a:tc>
                <a:tc>
                  <a:txBody>
                    <a:bodyPr/>
                    <a:lstStyle/>
                    <a:p>
                      <a:pPr algn="l"/>
                      <a:r>
                        <a:rPr lang="en-US" sz="1500" dirty="0" smtClean="0"/>
                        <a:t>1 John 2:2</a:t>
                      </a:r>
                      <a:endParaRPr lang="en-US" sz="1500" dirty="0"/>
                    </a:p>
                  </a:txBody>
                  <a:tcPr/>
                </a:tc>
                <a:tc>
                  <a:txBody>
                    <a:bodyPr/>
                    <a:lstStyle/>
                    <a:p>
                      <a:r>
                        <a:rPr lang="en-US" sz="1500" dirty="0" smtClean="0"/>
                        <a:t>And he is the propitiation for our sins: and not for ours only, but also for the sins of the whole world.</a:t>
                      </a:r>
                      <a:endParaRPr lang="en-US" sz="1500" dirty="0"/>
                    </a:p>
                  </a:txBody>
                  <a:tcPr/>
                </a:tc>
              </a:tr>
              <a:tr h="541226">
                <a:tc>
                  <a:txBody>
                    <a:bodyPr/>
                    <a:lstStyle/>
                    <a:p>
                      <a:pPr algn="ctr"/>
                      <a:r>
                        <a:rPr lang="en-US" sz="1500" dirty="0" smtClean="0"/>
                        <a:t>6</a:t>
                      </a:r>
                      <a:endParaRPr lang="en-US" sz="1500" dirty="0"/>
                    </a:p>
                  </a:txBody>
                  <a:tcPr/>
                </a:tc>
                <a:tc>
                  <a:txBody>
                    <a:bodyPr/>
                    <a:lstStyle/>
                    <a:p>
                      <a:pPr algn="l"/>
                      <a:r>
                        <a:rPr lang="en-US" sz="1500" dirty="0" smtClean="0"/>
                        <a:t>John 3:16</a:t>
                      </a:r>
                      <a:endParaRPr lang="en-US" sz="1500" dirty="0"/>
                    </a:p>
                  </a:txBody>
                  <a:tcPr/>
                </a:tc>
                <a:tc>
                  <a:txBody>
                    <a:bodyPr/>
                    <a:lstStyle/>
                    <a:p>
                      <a:r>
                        <a:rPr lang="en-US" sz="1500" dirty="0" smtClean="0"/>
                        <a:t>For God so loved the world, that he gave his only begotten Son, that whosoever believeth in him should not perish, but have everlasting life.</a:t>
                      </a:r>
                      <a:endParaRPr lang="en-US" sz="1500" dirty="0"/>
                    </a:p>
                  </a:txBody>
                  <a:tcPr/>
                </a:tc>
              </a:tr>
              <a:tr h="360817">
                <a:tc>
                  <a:txBody>
                    <a:bodyPr/>
                    <a:lstStyle/>
                    <a:p>
                      <a:pPr algn="ctr"/>
                      <a:r>
                        <a:rPr lang="en-US" sz="1500" dirty="0" smtClean="0"/>
                        <a:t>7</a:t>
                      </a:r>
                      <a:endParaRPr lang="en-US" sz="1500" dirty="0"/>
                    </a:p>
                  </a:txBody>
                  <a:tcPr/>
                </a:tc>
                <a:tc>
                  <a:txBody>
                    <a:bodyPr/>
                    <a:lstStyle/>
                    <a:p>
                      <a:pPr algn="l"/>
                      <a:r>
                        <a:rPr lang="en-US" sz="1500" dirty="0" smtClean="0"/>
                        <a:t>John</a:t>
                      </a:r>
                      <a:r>
                        <a:rPr lang="en-US" sz="1500" baseline="0" dirty="0" smtClean="0"/>
                        <a:t> 10:28</a:t>
                      </a:r>
                      <a:endParaRPr lang="en-US" sz="1500" dirty="0"/>
                    </a:p>
                  </a:txBody>
                  <a:tcPr/>
                </a:tc>
                <a:tc>
                  <a:txBody>
                    <a:bodyPr/>
                    <a:lstStyle/>
                    <a:p>
                      <a:r>
                        <a:rPr lang="en-US" sz="1500" dirty="0" smtClean="0"/>
                        <a:t>And I give unto them eternal life; and they shall never perish, neither shall any man pluck them out of my hand.</a:t>
                      </a:r>
                      <a:endParaRPr lang="en-US" sz="1500" dirty="0"/>
                    </a:p>
                  </a:txBody>
                  <a:tcPr/>
                </a:tc>
              </a:tr>
              <a:tr h="360817">
                <a:tc>
                  <a:txBody>
                    <a:bodyPr/>
                    <a:lstStyle/>
                    <a:p>
                      <a:pPr algn="ctr"/>
                      <a:r>
                        <a:rPr lang="en-US" sz="1500" dirty="0" smtClean="0"/>
                        <a:t>8</a:t>
                      </a:r>
                      <a:endParaRPr lang="en-US" sz="1500" dirty="0"/>
                    </a:p>
                  </a:txBody>
                  <a:tcPr/>
                </a:tc>
                <a:tc>
                  <a:txBody>
                    <a:bodyPr/>
                    <a:lstStyle/>
                    <a:p>
                      <a:pPr algn="l"/>
                      <a:r>
                        <a:rPr lang="en-US" sz="1500" dirty="0" smtClean="0"/>
                        <a:t>John 6:47</a:t>
                      </a:r>
                      <a:endParaRPr lang="en-US" sz="1500" dirty="0"/>
                    </a:p>
                  </a:txBody>
                  <a:tcPr/>
                </a:tc>
                <a:tc>
                  <a:txBody>
                    <a:bodyPr/>
                    <a:lstStyle/>
                    <a:p>
                      <a:r>
                        <a:rPr lang="en-US" sz="1500" dirty="0" smtClean="0"/>
                        <a:t>Verily, verily, I say unto you, He that believeth on me hath everlasting life.</a:t>
                      </a:r>
                      <a:endParaRPr lang="en-US" sz="1500" dirty="0"/>
                    </a:p>
                  </a:txBody>
                  <a:tcPr/>
                </a:tc>
              </a:tr>
              <a:tr h="541226">
                <a:tc>
                  <a:txBody>
                    <a:bodyPr/>
                    <a:lstStyle/>
                    <a:p>
                      <a:pPr algn="ctr"/>
                      <a:r>
                        <a:rPr lang="en-US" sz="1500" dirty="0" smtClean="0"/>
                        <a:t>9</a:t>
                      </a:r>
                      <a:endParaRPr lang="en-US" sz="1500" dirty="0"/>
                    </a:p>
                  </a:txBody>
                  <a:tcPr/>
                </a:tc>
                <a:tc>
                  <a:txBody>
                    <a:bodyPr/>
                    <a:lstStyle/>
                    <a:p>
                      <a:pPr algn="l"/>
                      <a:r>
                        <a:rPr lang="en-US" sz="1500" dirty="0" smtClean="0"/>
                        <a:t>Matthew 7:13-14</a:t>
                      </a:r>
                      <a:endParaRPr lang="en-US" sz="1500" dirty="0"/>
                    </a:p>
                  </a:txBody>
                  <a:tcPr/>
                </a:tc>
                <a:tc>
                  <a:txBody>
                    <a:bodyPr/>
                    <a:lstStyle/>
                    <a:p>
                      <a:r>
                        <a:rPr lang="en-US" sz="1500" dirty="0" smtClean="0"/>
                        <a:t>Enter ye in at the strait gate: for wide is the gate, and broad is the way, that </a:t>
                      </a:r>
                      <a:r>
                        <a:rPr lang="en-US" sz="1500" dirty="0" err="1" smtClean="0"/>
                        <a:t>leadeth</a:t>
                      </a:r>
                      <a:r>
                        <a:rPr lang="en-US" sz="1500" dirty="0" smtClean="0"/>
                        <a:t> to destruction, and many there be which go in thereat:  14 Because strait is the gate, and narrow is the way, which </a:t>
                      </a:r>
                      <a:r>
                        <a:rPr lang="en-US" sz="1500" dirty="0" err="1" smtClean="0"/>
                        <a:t>leadeth</a:t>
                      </a:r>
                      <a:r>
                        <a:rPr lang="en-US" sz="1500" dirty="0" smtClean="0"/>
                        <a:t> unto life, and few there be that find it.</a:t>
                      </a:r>
                      <a:endParaRPr lang="en-US" sz="1500" dirty="0"/>
                    </a:p>
                  </a:txBody>
                  <a:tcPr/>
                </a:tc>
              </a:tr>
              <a:tr h="993483">
                <a:tc>
                  <a:txBody>
                    <a:bodyPr/>
                    <a:lstStyle/>
                    <a:p>
                      <a:pPr algn="ctr"/>
                      <a:r>
                        <a:rPr lang="en-US" sz="1500" dirty="0" smtClean="0"/>
                        <a:t>10</a:t>
                      </a:r>
                      <a:endParaRPr lang="en-US" sz="1500" dirty="0"/>
                    </a:p>
                  </a:txBody>
                  <a:tcPr/>
                </a:tc>
                <a:tc>
                  <a:txBody>
                    <a:bodyPr/>
                    <a:lstStyle/>
                    <a:p>
                      <a:pPr algn="l"/>
                      <a:r>
                        <a:rPr lang="en-US" sz="1500" dirty="0" smtClean="0"/>
                        <a:t>Matthew 7:21-23</a:t>
                      </a:r>
                      <a:endParaRPr lang="en-US" sz="1500" dirty="0"/>
                    </a:p>
                  </a:txBody>
                  <a:tcPr/>
                </a:tc>
                <a:tc>
                  <a:txBody>
                    <a:bodyPr/>
                    <a:lstStyle/>
                    <a:p>
                      <a:r>
                        <a:rPr lang="en-US" sz="1500" dirty="0" smtClean="0"/>
                        <a:t>Not every one that </a:t>
                      </a:r>
                      <a:r>
                        <a:rPr lang="en-US" sz="1500" dirty="0" err="1" smtClean="0"/>
                        <a:t>saith</a:t>
                      </a:r>
                      <a:r>
                        <a:rPr lang="en-US" sz="1500" dirty="0" smtClean="0"/>
                        <a:t> unto me, Lord, Lord, shall enter into the kingdom of heaven; but he that doeth the will of my Father which is in heaven.  22 Many will say to me in that day, Lord, Lord, have we not prophesied in thy name? and in thy name have cast out devils? and in thy name done many wonderful works?  23 And then will I profess unto them, I never knew you: depart from me, ye that work iniquity.</a:t>
                      </a:r>
                      <a:endParaRPr lang="en-US" sz="1500" dirty="0"/>
                    </a:p>
                  </a:txBody>
                  <a:tcPr/>
                </a:tc>
              </a:tr>
              <a:tr h="483048">
                <a:tc>
                  <a:txBody>
                    <a:bodyPr/>
                    <a:lstStyle/>
                    <a:p>
                      <a:pPr algn="ctr"/>
                      <a:r>
                        <a:rPr lang="en-US" sz="1500" dirty="0" smtClean="0"/>
                        <a:t>11</a:t>
                      </a:r>
                      <a:endParaRPr lang="en-US" sz="1500" dirty="0"/>
                    </a:p>
                  </a:txBody>
                  <a:tcPr/>
                </a:tc>
                <a:tc>
                  <a:txBody>
                    <a:bodyPr/>
                    <a:lstStyle/>
                    <a:p>
                      <a:pPr algn="l"/>
                      <a:r>
                        <a:rPr lang="en-US" sz="1500" dirty="0" smtClean="0"/>
                        <a:t>Ephesians 2:8-9</a:t>
                      </a:r>
                      <a:endParaRPr lang="en-US" sz="1500" dirty="0"/>
                    </a:p>
                  </a:txBody>
                  <a:tcPr/>
                </a:tc>
                <a:tc>
                  <a:txBody>
                    <a:bodyPr/>
                    <a:lstStyle/>
                    <a:p>
                      <a:r>
                        <a:rPr lang="en-US" sz="1500" dirty="0" smtClean="0"/>
                        <a:t>For by grace are ye saved through faith; and that not of yourselves: it is the gift of God:  9 Not of works, lest any man should boast.</a:t>
                      </a:r>
                      <a:endParaRPr lang="en-US" sz="1500" dirty="0"/>
                    </a:p>
                  </a:txBody>
                  <a:tcPr/>
                </a:tc>
              </a:tr>
              <a:tr h="993483">
                <a:tc>
                  <a:txBody>
                    <a:bodyPr/>
                    <a:lstStyle/>
                    <a:p>
                      <a:pPr algn="ctr"/>
                      <a:r>
                        <a:rPr lang="en-US" sz="1500" dirty="0" smtClean="0"/>
                        <a:t>12</a:t>
                      </a:r>
                      <a:endParaRPr lang="en-US" sz="1500" dirty="0"/>
                    </a:p>
                  </a:txBody>
                  <a:tcPr/>
                </a:tc>
                <a:tc>
                  <a:txBody>
                    <a:bodyPr/>
                    <a:lstStyle/>
                    <a:p>
                      <a:pPr algn="l"/>
                      <a:r>
                        <a:rPr lang="en-US" sz="1500" dirty="0" smtClean="0"/>
                        <a:t>Acts 8:35-37</a:t>
                      </a:r>
                      <a:endParaRPr lang="en-US" sz="1500" dirty="0"/>
                    </a:p>
                  </a:txBody>
                  <a:tcPr/>
                </a:tc>
                <a:tc>
                  <a:txBody>
                    <a:bodyPr/>
                    <a:lstStyle/>
                    <a:p>
                      <a:r>
                        <a:rPr lang="en-US" sz="1500" dirty="0" smtClean="0"/>
                        <a:t>Then Philip opened his mouth, and began at the same scripture, and preached unto him Jesus.  36 And as they went on their way, they came unto a certain water: and the eunuch said, See, here is water; what doth hinder me to be baptized?  37 And Philip said, If thou </a:t>
                      </a:r>
                      <a:r>
                        <a:rPr lang="en-US" sz="1500" dirty="0" err="1" smtClean="0"/>
                        <a:t>believest</a:t>
                      </a:r>
                      <a:r>
                        <a:rPr lang="en-US" sz="1500" dirty="0" smtClean="0"/>
                        <a:t> with all thine heart, thou </a:t>
                      </a:r>
                      <a:r>
                        <a:rPr lang="en-US" sz="1500" dirty="0" err="1" smtClean="0"/>
                        <a:t>mayest</a:t>
                      </a:r>
                      <a:r>
                        <a:rPr lang="en-US" sz="1500" dirty="0" smtClean="0"/>
                        <a:t>. And he answered and said, I believe that Jesus Christ is the Son of God.</a:t>
                      </a:r>
                      <a:endParaRPr lang="en-US" sz="1500" dirty="0"/>
                    </a:p>
                  </a:txBody>
                  <a:tcPr/>
                </a:tc>
              </a:tr>
            </a:tbl>
          </a:graphicData>
        </a:graphic>
      </p:graphicFrame>
    </p:spTree>
    <p:extLst>
      <p:ext uri="{BB962C8B-B14F-4D97-AF65-F5344CB8AC3E}">
        <p14:creationId xmlns:p14="http://schemas.microsoft.com/office/powerpoint/2010/main" val="40224092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2 Timothy 3:16   All scripture is given by inspiration of God, and is profitable for doctrine, for reproof, for correction, for instruction in righteousness: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Nehemiah 8:10   Then he said unto them, Go your way, eat the fat, and drink the sweet, and send portions unto them for whom nothing is prepared: for this day is holy unto our Lord: neither be ye sorry; for the joy of the LORD is your strength.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38124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Colossians 4:5-6   Walk in wisdom toward them that are without, redeeming the time.  6 Let your speech be </a:t>
            </a:r>
            <a:r>
              <a:rPr lang="en-US" sz="4800" b="1" dirty="0" err="1">
                <a:solidFill>
                  <a:prstClr val="white"/>
                </a:solidFill>
                <a:latin typeface="Georgia" panose="02040502050405020303" pitchFamily="18" charset="0"/>
              </a:rPr>
              <a:t>alway</a:t>
            </a:r>
            <a:r>
              <a:rPr lang="en-US" sz="4800" b="1" dirty="0">
                <a:solidFill>
                  <a:prstClr val="white"/>
                </a:solidFill>
                <a:latin typeface="Georgia" panose="02040502050405020303" pitchFamily="18" charset="0"/>
              </a:rPr>
              <a:t> with grace, seasoned with salt, that ye may know how ye ought to answer every man.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1569660"/>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17:17   Sanctify them through thy truth: thy word is truth.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557861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4:32   And they were astonished at his doctrine: for his word was with power.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06457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8599"/>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11:30   The fruit of the righteous is a tree of life; and he that </a:t>
            </a:r>
            <a:r>
              <a:rPr lang="en-US" sz="4800" b="1" dirty="0" err="1">
                <a:solidFill>
                  <a:prstClr val="white"/>
                </a:solidFill>
                <a:latin typeface="Georgia" panose="02040502050405020303" pitchFamily="18" charset="0"/>
              </a:rPr>
              <a:t>winneth</a:t>
            </a:r>
            <a:r>
              <a:rPr lang="en-US" sz="4800" b="1" dirty="0">
                <a:solidFill>
                  <a:prstClr val="white"/>
                </a:solidFill>
                <a:latin typeface="Georgia" panose="02040502050405020303" pitchFamily="18" charset="0"/>
              </a:rPr>
              <a:t> souls is wise.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714404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52945"/>
            <a:ext cx="11504813" cy="6494085"/>
          </a:xfrm>
          <a:prstGeom prst="rect">
            <a:avLst/>
          </a:prstGeom>
        </p:spPr>
        <p:txBody>
          <a:bodyPr wrap="square">
            <a:spAutoFit/>
          </a:bodyPr>
          <a:lstStyle/>
          <a:p>
            <a:pPr algn="just"/>
            <a:r>
              <a:rPr lang="en-US" sz="3200" b="1" dirty="0">
                <a:solidFill>
                  <a:prstClr val="white"/>
                </a:solidFill>
                <a:latin typeface="Georgia" panose="02040502050405020303" pitchFamily="18" charset="0"/>
              </a:rPr>
              <a:t>Isaiah 61:1-3   The Spirit of the Lord GOD is upon me; because the LORD hath anointed me to preach good tidings unto the meek; he hath sent me to bind up the brokenhearted, to proclaim liberty to the captives, and the opening of the prison to them that are bound;  2 To proclaim the acceptable year of the LORD, and the day of vengeance of our God; to comfort all that mourn;  3 To appoint unto them that mourn in Zion, to give unto them beauty for ashes, the oil of joy for mourning, the garment of praise for the spirit of heaviness; that they might be called trees of righteousness, the planting of the LORD, that he might be glorified.</a:t>
            </a:r>
            <a:endParaRPr lang="en-US" sz="3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9:16   For though I preach the gospel, I have nothing to glory of: for necessity is laid upon me; yea, woe is unto me, if I preach not the gospel!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18577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10:18   And Jesus said unto him, Why </a:t>
            </a:r>
            <a:r>
              <a:rPr lang="en-US" sz="4800" b="1" dirty="0" err="1">
                <a:solidFill>
                  <a:prstClr val="white"/>
                </a:solidFill>
                <a:latin typeface="Georgia" panose="02040502050405020303" pitchFamily="18" charset="0"/>
              </a:rPr>
              <a:t>callest</a:t>
            </a:r>
            <a:r>
              <a:rPr lang="en-US" sz="4800" b="1" dirty="0">
                <a:solidFill>
                  <a:prstClr val="white"/>
                </a:solidFill>
                <a:latin typeface="Georgia" panose="02040502050405020303" pitchFamily="18" charset="0"/>
              </a:rPr>
              <a:t> thou me good? there is none good but one, that is,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39769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355586"/>
          </a:xfrm>
          <a:prstGeom prst="rect">
            <a:avLst/>
          </a:prstGeom>
        </p:spPr>
        <p:txBody>
          <a:bodyPr wrap="square">
            <a:spAutoFit/>
          </a:bodyPr>
          <a:lstStyle/>
          <a:p>
            <a:pPr algn="just"/>
            <a:r>
              <a:rPr lang="en-US" sz="3700" b="1" dirty="0">
                <a:solidFill>
                  <a:prstClr val="white"/>
                </a:solidFill>
                <a:latin typeface="Georgia" panose="02040502050405020303" pitchFamily="18" charset="0"/>
              </a:rPr>
              <a:t>Matthew 18:12-14   How think ye? if a man have an hundred sheep, and one of them be gone astray, doth he not leave the ninety and nine, and </a:t>
            </a:r>
            <a:r>
              <a:rPr lang="en-US" sz="3700" b="1" dirty="0" err="1">
                <a:solidFill>
                  <a:prstClr val="white"/>
                </a:solidFill>
                <a:latin typeface="Georgia" panose="02040502050405020303" pitchFamily="18" charset="0"/>
              </a:rPr>
              <a:t>goeth</a:t>
            </a:r>
            <a:r>
              <a:rPr lang="en-US" sz="3700" b="1" dirty="0">
                <a:solidFill>
                  <a:prstClr val="white"/>
                </a:solidFill>
                <a:latin typeface="Georgia" panose="02040502050405020303" pitchFamily="18" charset="0"/>
              </a:rPr>
              <a:t> into the mountains, and </a:t>
            </a:r>
            <a:r>
              <a:rPr lang="en-US" sz="3700" b="1" dirty="0" err="1">
                <a:solidFill>
                  <a:prstClr val="white"/>
                </a:solidFill>
                <a:latin typeface="Georgia" panose="02040502050405020303" pitchFamily="18" charset="0"/>
              </a:rPr>
              <a:t>seeketh</a:t>
            </a:r>
            <a:r>
              <a:rPr lang="en-US" sz="3700" b="1" dirty="0">
                <a:solidFill>
                  <a:prstClr val="white"/>
                </a:solidFill>
                <a:latin typeface="Georgia" panose="02040502050405020303" pitchFamily="18" charset="0"/>
              </a:rPr>
              <a:t> that which is gone astray?  13 And if so be that he find it, verily I say unto you, he </a:t>
            </a:r>
            <a:r>
              <a:rPr lang="en-US" sz="3700" b="1" dirty="0" err="1">
                <a:solidFill>
                  <a:prstClr val="white"/>
                </a:solidFill>
                <a:latin typeface="Georgia" panose="02040502050405020303" pitchFamily="18" charset="0"/>
              </a:rPr>
              <a:t>rejoiceth</a:t>
            </a:r>
            <a:r>
              <a:rPr lang="en-US" sz="3700" b="1" dirty="0">
                <a:solidFill>
                  <a:prstClr val="white"/>
                </a:solidFill>
                <a:latin typeface="Georgia" panose="02040502050405020303" pitchFamily="18" charset="0"/>
              </a:rPr>
              <a:t> more of that sheep, than of the ninety and nine which went not astray.  14 Even so it is not the will of your Father which is in heaven, that one of these little ones should perish.</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0545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5:30   I can of mine own self do nothing: as I hear, I judge: and my judgment is just; because I seek not mine own will, but the will of the Father which hath sent 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88694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2" y="105589"/>
            <a:ext cx="11787446"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7:16   For what </a:t>
            </a:r>
            <a:r>
              <a:rPr lang="en-US" sz="4800" b="1" dirty="0" err="1">
                <a:solidFill>
                  <a:prstClr val="white"/>
                </a:solidFill>
                <a:latin typeface="Georgia" panose="02040502050405020303" pitchFamily="18" charset="0"/>
              </a:rPr>
              <a:t>knowest</a:t>
            </a:r>
            <a:r>
              <a:rPr lang="en-US" sz="4800" b="1" dirty="0">
                <a:solidFill>
                  <a:prstClr val="white"/>
                </a:solidFill>
                <a:latin typeface="Georgia" panose="02040502050405020303" pitchFamily="18" charset="0"/>
              </a:rPr>
              <a:t> thou, O wife, whether thou shalt save thy husband? or how </a:t>
            </a:r>
            <a:r>
              <a:rPr lang="en-US" sz="4800" b="1" dirty="0" err="1">
                <a:solidFill>
                  <a:prstClr val="white"/>
                </a:solidFill>
                <a:latin typeface="Georgia" panose="02040502050405020303" pitchFamily="18" charset="0"/>
              </a:rPr>
              <a:t>knowest</a:t>
            </a:r>
            <a:r>
              <a:rPr lang="en-US" sz="4800" b="1" dirty="0">
                <a:solidFill>
                  <a:prstClr val="white"/>
                </a:solidFill>
                <a:latin typeface="Georgia" panose="02040502050405020303" pitchFamily="18" charset="0"/>
              </a:rPr>
              <a:t> thou, O man, whether thou shalt save thy wife?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79125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11:13-14   For I speak to you Gentiles, inasmuch as I am the apostle of the Gentiles, I magnify mine office:  14 If by any means I may provoke to emulation them which are my flesh, and might save some of them.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13902"/>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1 Thessalonians 2:16   Forbidding us to speak to the Gentiles that they might be saved, to fill up their sins </a:t>
            </a:r>
            <a:r>
              <a:rPr lang="en-US" sz="4800" b="1" dirty="0" err="1">
                <a:solidFill>
                  <a:prstClr val="white"/>
                </a:solidFill>
                <a:latin typeface="Georgia" panose="02040502050405020303" pitchFamily="18" charset="0"/>
              </a:rPr>
              <a:t>alway</a:t>
            </a:r>
            <a:r>
              <a:rPr lang="en-US" sz="4800" b="1" dirty="0">
                <a:solidFill>
                  <a:prstClr val="white"/>
                </a:solidFill>
                <a:latin typeface="Georgia" panose="02040502050405020303" pitchFamily="18" charset="0"/>
              </a:rPr>
              <a:t>: for the wrath is come upon them to the uttermost.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11401</TotalTime>
  <Words>2009</Words>
  <Application>Microsoft Office PowerPoint</Application>
  <PresentationFormat>Widescreen</PresentationFormat>
  <Paragraphs>99</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173</cp:revision>
  <dcterms:created xsi:type="dcterms:W3CDTF">2019-08-31T20:33:16Z</dcterms:created>
  <dcterms:modified xsi:type="dcterms:W3CDTF">2020-01-23T21:25:37Z</dcterms:modified>
</cp:coreProperties>
</file>