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1" r:id="rId4"/>
    <p:sldId id="522" r:id="rId5"/>
    <p:sldId id="523" r:id="rId6"/>
    <p:sldId id="526" r:id="rId7"/>
    <p:sldId id="528" r:id="rId8"/>
    <p:sldId id="514" r:id="rId9"/>
    <p:sldId id="520" r:id="rId10"/>
    <p:sldId id="531" r:id="rId11"/>
    <p:sldId id="532" r:id="rId12"/>
    <p:sldId id="533" r:id="rId13"/>
    <p:sldId id="534" r:id="rId14"/>
    <p:sldId id="541" r:id="rId15"/>
    <p:sldId id="542" r:id="rId16"/>
    <p:sldId id="546" r:id="rId17"/>
    <p:sldId id="547" r:id="rId18"/>
    <p:sldId id="548" r:id="rId19"/>
    <p:sldId id="552" r:id="rId20"/>
    <p:sldId id="553" r:id="rId21"/>
    <p:sldId id="558" r:id="rId22"/>
    <p:sldId id="559" r:id="rId23"/>
    <p:sldId id="560" r:id="rId24"/>
    <p:sldId id="562" r:id="rId25"/>
    <p:sldId id="563" r:id="rId26"/>
    <p:sldId id="564" r:id="rId27"/>
    <p:sldId id="565" r:id="rId28"/>
    <p:sldId id="566" r:id="rId29"/>
    <p:sldId id="567" r:id="rId30"/>
    <p:sldId id="568" r:id="rId31"/>
    <p:sldId id="569" r:id="rId32"/>
    <p:sldId id="570" r:id="rId33"/>
    <p:sldId id="571" r:id="rId34"/>
    <p:sldId id="572" r:id="rId35"/>
    <p:sldId id="573" r:id="rId36"/>
    <p:sldId id="574" r:id="rId37"/>
    <p:sldId id="322" r:id="rId3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97" d="100"/>
          <a:sy n="97" d="100"/>
        </p:scale>
        <p:origin x="108"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4:4   But he answered and said, It is written, Man shall not live by bread alone, but by every word that </a:t>
            </a:r>
            <a:r>
              <a:rPr lang="en-US" sz="5400" b="1" dirty="0" err="1">
                <a:solidFill>
                  <a:prstClr val="white"/>
                </a:solidFill>
                <a:latin typeface="Georgia" panose="02040502050405020303" pitchFamily="18" charset="0"/>
              </a:rPr>
              <a:t>proceedeth</a:t>
            </a:r>
            <a:r>
              <a:rPr lang="en-US" sz="5400" b="1" dirty="0">
                <a:solidFill>
                  <a:prstClr val="white"/>
                </a:solidFill>
                <a:latin typeface="Georgia" panose="02040502050405020303" pitchFamily="18" charset="0"/>
              </a:rPr>
              <a:t> out of the mouth of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8:3   And he humbled thee, and suffered thee to hunger, and fed thee with manna, which thou </a:t>
            </a:r>
            <a:r>
              <a:rPr lang="en-US" sz="4400" b="1" dirty="0" err="1">
                <a:solidFill>
                  <a:prstClr val="white"/>
                </a:solidFill>
                <a:latin typeface="Georgia" panose="02040502050405020303" pitchFamily="18" charset="0"/>
              </a:rPr>
              <a:t>knewest</a:t>
            </a:r>
            <a:r>
              <a:rPr lang="en-US" sz="4400" b="1" dirty="0">
                <a:solidFill>
                  <a:prstClr val="white"/>
                </a:solidFill>
                <a:latin typeface="Georgia" panose="02040502050405020303" pitchFamily="18" charset="0"/>
              </a:rPr>
              <a:t> not, neither did thy fathers know; that he might make thee know that man doth not live by bread only, but by every word that </a:t>
            </a:r>
            <a:r>
              <a:rPr lang="en-US" sz="4400" b="1" dirty="0" err="1">
                <a:solidFill>
                  <a:prstClr val="white"/>
                </a:solidFill>
                <a:latin typeface="Georgia" panose="02040502050405020303" pitchFamily="18" charset="0"/>
              </a:rPr>
              <a:t>proceedeth</a:t>
            </a:r>
            <a:r>
              <a:rPr lang="en-US" sz="4400" b="1" dirty="0">
                <a:solidFill>
                  <a:prstClr val="white"/>
                </a:solidFill>
                <a:latin typeface="Georgia" panose="02040502050405020303" pitchFamily="18" charset="0"/>
              </a:rPr>
              <a:t> out of the mouth of the LORD doth man live.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2 Timothy 4:2   Preach the word; be instant in season, out of season; reprove, rebuke, exhort with all longsuffering and doctrine.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32:4   He is the Rock, his work is perfect: for all his ways are judgment: a God of truth and without iniquity, just and right is he.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20:19   Serving the Lord with all humility of mind, and with many tears, and temptations, which befell me by the lying in wait of the Jews: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20:20-21   And how I kept back nothing that was profitable unto you, but have shewed you, and have taught you </a:t>
            </a:r>
            <a:r>
              <a:rPr lang="en-US" sz="4800" b="1" dirty="0" err="1">
                <a:solidFill>
                  <a:prstClr val="white"/>
                </a:solidFill>
                <a:latin typeface="Georgia" panose="02040502050405020303" pitchFamily="18" charset="0"/>
              </a:rPr>
              <a:t>publickly</a:t>
            </a:r>
            <a:r>
              <a:rPr lang="en-US" sz="4800" b="1" dirty="0">
                <a:solidFill>
                  <a:prstClr val="white"/>
                </a:solidFill>
                <a:latin typeface="Georgia" panose="02040502050405020303" pitchFamily="18" charset="0"/>
              </a:rPr>
              <a:t>, and from house to house,  21 Testifying both to the Jews, and also to the Greeks, repentance toward God, and faith toward our Lord Jesus Christ.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70789"/>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11:17   And he taught, saying unto them, Is it not written, My house shall be called of all nations the house of prayer? but ye have made it a den of thieves.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56:7   Even them will I bring to my holy mountain, and make them joyful in my house of prayer: their burnt offerings and their sacrifices shall be accepted upon mine altar; for mine house shall be called an house of prayer for all people.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28:19-20   Go ye therefore, and teach all nations, baptizing them in the name of the Father, and of the Son, and of the Holy Ghost:  20 Teaching them to observe all things whatsoever I have commanded you: and, lo, I am with you </a:t>
            </a:r>
            <a:r>
              <a:rPr lang="en-US" sz="4400" b="1" dirty="0" err="1">
                <a:solidFill>
                  <a:prstClr val="white"/>
                </a:solidFill>
                <a:latin typeface="Georgia" panose="02040502050405020303" pitchFamily="18" charset="0"/>
              </a:rPr>
              <a:t>alway</a:t>
            </a:r>
            <a:r>
              <a:rPr lang="en-US" sz="4400" b="1" dirty="0">
                <a:solidFill>
                  <a:prstClr val="white"/>
                </a:solidFill>
                <a:latin typeface="Georgia" panose="02040502050405020303" pitchFamily="18" charset="0"/>
              </a:rPr>
              <a:t>, even unto the end of the world. Amen.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10:12   For there is no difference between the Jew and the Greek: for the same Lord over all is rich unto all that call upon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What Is Church?</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Why Church?</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12:23   To the general assembly and church of the firstborn, which are written in heaven, and to God the Judge of all, and to the spirits of just men made perfect,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Joshua 8:34-35   And afterward he read all the words of the law, the blessings and </a:t>
            </a:r>
            <a:r>
              <a:rPr lang="en-US" sz="4000" b="1" dirty="0" err="1">
                <a:solidFill>
                  <a:prstClr val="white"/>
                </a:solidFill>
                <a:latin typeface="Georgia" panose="02040502050405020303" pitchFamily="18" charset="0"/>
              </a:rPr>
              <a:t>cursings</a:t>
            </a:r>
            <a:r>
              <a:rPr lang="en-US" sz="4000" b="1" dirty="0">
                <a:solidFill>
                  <a:prstClr val="white"/>
                </a:solidFill>
                <a:latin typeface="Georgia" panose="02040502050405020303" pitchFamily="18" charset="0"/>
              </a:rPr>
              <a:t>, according to all that is written in the book of the law.  35 There was not a word of all that Moses commanded, which Joshua read not before all the congregation of Israel, with the women, and the little ones, and the strangers that were conversant among them.</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17:2   It were better for him that a millstone were hanged about his neck, and he cast into the sea, than that he should offend one of these little ones.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20:19   Then the same day at evening, being the first day of the week, when the doors were shut where the disciples were assembled for fear of the Jews, came Jesus and stood in the midst, and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unto them, Peace be unto you.</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355586"/>
          </a:xfrm>
          <a:prstGeom prst="rect">
            <a:avLst/>
          </a:prstGeom>
        </p:spPr>
        <p:txBody>
          <a:bodyPr wrap="square">
            <a:spAutoFit/>
          </a:bodyPr>
          <a:lstStyle/>
          <a:p>
            <a:pPr algn="just"/>
            <a:r>
              <a:rPr lang="en-US" sz="3700" b="1" dirty="0">
                <a:solidFill>
                  <a:prstClr val="white"/>
                </a:solidFill>
                <a:latin typeface="Georgia" panose="02040502050405020303" pitchFamily="18" charset="0"/>
              </a:rPr>
              <a:t>John 20:20-23   And when he had so said, he shewed unto them his hands and his side. Then were the disciples glad, when they saw the Lord.  21 Then said Jesus to them again, Peace be unto you: as my Father hath sent me, even so send I you.  22 And when he had said this, he breathed on them, and </a:t>
            </a:r>
            <a:r>
              <a:rPr lang="en-US" sz="3700" b="1" dirty="0" err="1">
                <a:solidFill>
                  <a:prstClr val="white"/>
                </a:solidFill>
                <a:latin typeface="Georgia" panose="02040502050405020303" pitchFamily="18" charset="0"/>
              </a:rPr>
              <a:t>saith</a:t>
            </a:r>
            <a:r>
              <a:rPr lang="en-US" sz="3700" b="1" dirty="0">
                <a:solidFill>
                  <a:prstClr val="white"/>
                </a:solidFill>
                <a:latin typeface="Georgia" panose="02040502050405020303" pitchFamily="18" charset="0"/>
              </a:rPr>
              <a:t> unto them, Receive ye the Holy Ghost:  23 Whose </a:t>
            </a:r>
            <a:r>
              <a:rPr lang="en-US" sz="3700" b="1" dirty="0" err="1">
                <a:solidFill>
                  <a:prstClr val="white"/>
                </a:solidFill>
                <a:latin typeface="Georgia" panose="02040502050405020303" pitchFamily="18" charset="0"/>
              </a:rPr>
              <a:t>soever</a:t>
            </a:r>
            <a:r>
              <a:rPr lang="en-US" sz="3700" b="1" dirty="0">
                <a:solidFill>
                  <a:prstClr val="white"/>
                </a:solidFill>
                <a:latin typeface="Georgia" panose="02040502050405020303" pitchFamily="18" charset="0"/>
              </a:rPr>
              <a:t> sins ye remit, they are remitted unto them; and whose </a:t>
            </a:r>
            <a:r>
              <a:rPr lang="en-US" sz="3700" b="1" dirty="0" err="1">
                <a:solidFill>
                  <a:prstClr val="white"/>
                </a:solidFill>
                <a:latin typeface="Georgia" panose="02040502050405020303" pitchFamily="18" charset="0"/>
              </a:rPr>
              <a:t>soever</a:t>
            </a:r>
            <a:r>
              <a:rPr lang="en-US" sz="3700" b="1" dirty="0">
                <a:solidFill>
                  <a:prstClr val="white"/>
                </a:solidFill>
                <a:latin typeface="Georgia" panose="02040502050405020303" pitchFamily="18" charset="0"/>
              </a:rPr>
              <a:t> sins ye retain, they are retained.</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20:24   But Thomas, one of the twelve, called </a:t>
            </a:r>
            <a:r>
              <a:rPr lang="en-US" sz="5400" b="1" dirty="0" err="1">
                <a:solidFill>
                  <a:prstClr val="white"/>
                </a:solidFill>
                <a:latin typeface="Georgia" panose="02040502050405020303" pitchFamily="18" charset="0"/>
              </a:rPr>
              <a:t>Didymus</a:t>
            </a:r>
            <a:r>
              <a:rPr lang="en-US" sz="5400" b="1" dirty="0">
                <a:solidFill>
                  <a:prstClr val="white"/>
                </a:solidFill>
                <a:latin typeface="Georgia" panose="02040502050405020303" pitchFamily="18" charset="0"/>
              </a:rPr>
              <a:t>, was not with them when Jesus came.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3812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18:20   For where two or three are gathered together in my name, there am I in the midst of them.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20:28   Take heed therefore unto yourselves, and to all the flock, over the which the Holy Ghost hath made you overseers, to feed the church of God, which he hath purchased with his own blood.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557861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20:7   And upon the first day of the week, when the disciples came together to break bread, Paul preached unto them, ready to depart on the morrow; and continued his speech until midnight.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64575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20:8-9   And there were many lights in the upper chamber, where they were gathered together.  9 And there sat in a window a certain young man named </a:t>
            </a:r>
            <a:r>
              <a:rPr lang="en-US" sz="4400" b="1" dirty="0" err="1">
                <a:solidFill>
                  <a:prstClr val="white"/>
                </a:solidFill>
                <a:latin typeface="Georgia" panose="02040502050405020303" pitchFamily="18" charset="0"/>
              </a:rPr>
              <a:t>Eutychus</a:t>
            </a:r>
            <a:r>
              <a:rPr lang="en-US" sz="4400" b="1" dirty="0">
                <a:solidFill>
                  <a:prstClr val="white"/>
                </a:solidFill>
                <a:latin typeface="Georgia" panose="02040502050405020303" pitchFamily="18" charset="0"/>
              </a:rPr>
              <a:t>, being fallen into a deep sleep: and as Paul was long preaching, he sunk down with sleep, and fell down from the third loft, and was taken up dead.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128"/>
          <p:cNvSpPr/>
          <p:nvPr/>
        </p:nvSpPr>
        <p:spPr>
          <a:xfrm>
            <a:off x="7932786" y="5270078"/>
            <a:ext cx="3993742" cy="924232"/>
          </a:xfrm>
          <a:prstGeom prst="rect">
            <a:avLst/>
          </a:prstGeom>
          <a:solidFill>
            <a:schemeClr val="bg1">
              <a:lumMod val="95000"/>
            </a:schemeClr>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7932786" y="4194271"/>
            <a:ext cx="4003574" cy="869336"/>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73890" y="1489870"/>
            <a:ext cx="2923310" cy="310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Sealed with the Holy Spirit</a:t>
            </a:r>
            <a:endParaRPr lang="en-US" b="1" dirty="0"/>
          </a:p>
        </p:txBody>
      </p:sp>
      <p:sp>
        <p:nvSpPr>
          <p:cNvPr id="69" name="Oval 68"/>
          <p:cNvSpPr/>
          <p:nvPr/>
        </p:nvSpPr>
        <p:spPr>
          <a:xfrm>
            <a:off x="1716780" y="1781614"/>
            <a:ext cx="1238250" cy="876300"/>
          </a:xfrm>
          <a:prstGeom prst="ellipse">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50313" y="6550223"/>
            <a:ext cx="2927404" cy="307777"/>
          </a:xfrm>
          <a:prstGeom prst="rect">
            <a:avLst/>
          </a:prstGeom>
          <a:noFill/>
        </p:spPr>
        <p:txBody>
          <a:bodyPr wrap="none" rtlCol="0">
            <a:spAutoFit/>
          </a:bodyPr>
          <a:lstStyle/>
          <a:p>
            <a:r>
              <a:rPr lang="en-US" sz="1400" b="1" dirty="0" smtClean="0">
                <a:effectLst>
                  <a:glow rad="127000">
                    <a:prstClr val="white">
                      <a:lumMod val="85000"/>
                      <a:alpha val="40000"/>
                    </a:prstClr>
                  </a:glow>
                </a:effectLst>
                <a:latin typeface="Georgia" panose="02040502050405020303" pitchFamily="18" charset="0"/>
              </a:rPr>
              <a:t>True Words Christian Church</a:t>
            </a:r>
            <a:endParaRPr lang="en-US" sz="1400" b="1" dirty="0">
              <a:effectLst>
                <a:glow rad="127000">
                  <a:prstClr val="white">
                    <a:lumMod val="85000"/>
                    <a:alpha val="40000"/>
                  </a:prstClr>
                </a:glow>
              </a:effectLst>
              <a:latin typeface="Georgia" panose="02040502050405020303" pitchFamily="18" charset="0"/>
            </a:endParaRPr>
          </a:p>
        </p:txBody>
      </p:sp>
      <p:sp>
        <p:nvSpPr>
          <p:cNvPr id="2" name="Rectangle 1"/>
          <p:cNvSpPr/>
          <p:nvPr/>
        </p:nvSpPr>
        <p:spPr>
          <a:xfrm>
            <a:off x="4309292" y="936134"/>
            <a:ext cx="3341564" cy="310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Believe On the Lord Jesus Christ</a:t>
            </a:r>
            <a:endParaRPr lang="en-US" b="1" dirty="0"/>
          </a:p>
        </p:txBody>
      </p:sp>
      <p:sp>
        <p:nvSpPr>
          <p:cNvPr id="7" name="Rectangle 6"/>
          <p:cNvSpPr/>
          <p:nvPr/>
        </p:nvSpPr>
        <p:spPr>
          <a:xfrm>
            <a:off x="4304363" y="402585"/>
            <a:ext cx="3346489" cy="314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Hear and Understand the Gospel</a:t>
            </a:r>
            <a:endParaRPr lang="en-US" b="1" dirty="0"/>
          </a:p>
        </p:txBody>
      </p:sp>
      <p:sp>
        <p:nvSpPr>
          <p:cNvPr id="8" name="Rectangle 7"/>
          <p:cNvSpPr/>
          <p:nvPr/>
        </p:nvSpPr>
        <p:spPr>
          <a:xfrm>
            <a:off x="4325641" y="1491656"/>
            <a:ext cx="3313471" cy="310896"/>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YOU’RE SAVED!!!</a:t>
            </a:r>
            <a:endParaRPr lang="en-US" b="1" dirty="0">
              <a:solidFill>
                <a:schemeClr val="tx1"/>
              </a:solidFill>
            </a:endParaRPr>
          </a:p>
        </p:txBody>
      </p:sp>
      <p:sp>
        <p:nvSpPr>
          <p:cNvPr id="9" name="Rectangle 8"/>
          <p:cNvSpPr/>
          <p:nvPr/>
        </p:nvSpPr>
        <p:spPr>
          <a:xfrm>
            <a:off x="8190352" y="1490502"/>
            <a:ext cx="3303557" cy="310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You Can’t Lose EVERLASTING Life</a:t>
            </a:r>
            <a:endParaRPr lang="en-US" b="1" dirty="0"/>
          </a:p>
        </p:txBody>
      </p:sp>
      <p:sp>
        <p:nvSpPr>
          <p:cNvPr id="11" name="Rectangle 10"/>
          <p:cNvSpPr/>
          <p:nvPr/>
        </p:nvSpPr>
        <p:spPr>
          <a:xfrm>
            <a:off x="1090753" y="3294509"/>
            <a:ext cx="1888422" cy="31089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DON’T OBEY GOD</a:t>
            </a:r>
            <a:endParaRPr lang="en-US" b="1" dirty="0">
              <a:solidFill>
                <a:schemeClr val="tx1"/>
              </a:solidFill>
            </a:endParaRPr>
          </a:p>
        </p:txBody>
      </p:sp>
      <p:sp>
        <p:nvSpPr>
          <p:cNvPr id="19" name="Rectangle 18"/>
          <p:cNvSpPr/>
          <p:nvPr/>
        </p:nvSpPr>
        <p:spPr>
          <a:xfrm>
            <a:off x="8093034" y="5781730"/>
            <a:ext cx="1296771" cy="3108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Happiness</a:t>
            </a:r>
            <a:endParaRPr lang="en-US" b="1" dirty="0">
              <a:solidFill>
                <a:schemeClr val="tx1"/>
              </a:solidFill>
            </a:endParaRPr>
          </a:p>
        </p:txBody>
      </p:sp>
      <p:sp>
        <p:nvSpPr>
          <p:cNvPr id="20" name="Rectangle 19"/>
          <p:cNvSpPr/>
          <p:nvPr/>
        </p:nvSpPr>
        <p:spPr>
          <a:xfrm>
            <a:off x="9661552" y="5370618"/>
            <a:ext cx="718744" cy="3108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Love</a:t>
            </a:r>
            <a:endParaRPr lang="en-US" b="1" dirty="0">
              <a:solidFill>
                <a:schemeClr val="tx1"/>
              </a:solidFill>
            </a:endParaRPr>
          </a:p>
        </p:txBody>
      </p:sp>
      <p:sp>
        <p:nvSpPr>
          <p:cNvPr id="21" name="Rectangle 20"/>
          <p:cNvSpPr/>
          <p:nvPr/>
        </p:nvSpPr>
        <p:spPr>
          <a:xfrm>
            <a:off x="8088940" y="5369152"/>
            <a:ext cx="557878" cy="3108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Joy</a:t>
            </a:r>
            <a:endParaRPr lang="en-US" b="1" dirty="0">
              <a:solidFill>
                <a:schemeClr val="tx1"/>
              </a:solidFill>
            </a:endParaRPr>
          </a:p>
        </p:txBody>
      </p:sp>
      <p:sp>
        <p:nvSpPr>
          <p:cNvPr id="22" name="Rectangle 21"/>
          <p:cNvSpPr/>
          <p:nvPr/>
        </p:nvSpPr>
        <p:spPr>
          <a:xfrm>
            <a:off x="8766545" y="5364439"/>
            <a:ext cx="773779" cy="3108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Peace</a:t>
            </a:r>
            <a:endParaRPr lang="en-US" b="1" dirty="0">
              <a:solidFill>
                <a:schemeClr val="tx1"/>
              </a:solidFill>
            </a:endParaRPr>
          </a:p>
        </p:txBody>
      </p:sp>
      <p:sp>
        <p:nvSpPr>
          <p:cNvPr id="23" name="Rectangle 22"/>
          <p:cNvSpPr/>
          <p:nvPr/>
        </p:nvSpPr>
        <p:spPr>
          <a:xfrm>
            <a:off x="10513683" y="5365428"/>
            <a:ext cx="1193937" cy="3108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Goodness</a:t>
            </a:r>
            <a:endParaRPr lang="en-US" b="1" dirty="0">
              <a:solidFill>
                <a:schemeClr val="tx1"/>
              </a:solidFill>
            </a:endParaRPr>
          </a:p>
        </p:txBody>
      </p:sp>
      <p:cxnSp>
        <p:nvCxnSpPr>
          <p:cNvPr id="30" name="Straight Arrow Connector 29"/>
          <p:cNvCxnSpPr>
            <a:stCxn id="7" idx="2"/>
            <a:endCxn id="2" idx="0"/>
          </p:cNvCxnSpPr>
          <p:nvPr/>
        </p:nvCxnSpPr>
        <p:spPr>
          <a:xfrm>
            <a:off x="5977608" y="716929"/>
            <a:ext cx="2466" cy="219205"/>
          </a:xfrm>
          <a:prstGeom prst="straightConnector1">
            <a:avLst/>
          </a:prstGeom>
          <a:ln w="5715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8" idx="3"/>
            <a:endCxn id="9" idx="1"/>
          </p:cNvCxnSpPr>
          <p:nvPr/>
        </p:nvCxnSpPr>
        <p:spPr>
          <a:xfrm flipV="1">
            <a:off x="7639112" y="1645950"/>
            <a:ext cx="551240" cy="1154"/>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4" idx="3"/>
            <a:endCxn id="8" idx="1"/>
          </p:cNvCxnSpPr>
          <p:nvPr/>
        </p:nvCxnSpPr>
        <p:spPr>
          <a:xfrm>
            <a:off x="3797200" y="1645318"/>
            <a:ext cx="528441" cy="1786"/>
          </a:xfrm>
          <a:prstGeom prst="straightConnector1">
            <a:avLst/>
          </a:prstGeom>
          <a:ln w="57150">
            <a:solidFill>
              <a:schemeClr val="tx1"/>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325641" y="2599730"/>
            <a:ext cx="3313471" cy="3108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WARNING: You Choose The Path</a:t>
            </a:r>
            <a:endParaRPr lang="en-US" b="1" dirty="0">
              <a:solidFill>
                <a:schemeClr val="tx1"/>
              </a:solidFill>
            </a:endParaRPr>
          </a:p>
        </p:txBody>
      </p:sp>
      <p:cxnSp>
        <p:nvCxnSpPr>
          <p:cNvPr id="40" name="Straight Arrow Connector 39"/>
          <p:cNvCxnSpPr>
            <a:stCxn id="2" idx="2"/>
            <a:endCxn id="8" idx="0"/>
          </p:cNvCxnSpPr>
          <p:nvPr/>
        </p:nvCxnSpPr>
        <p:spPr>
          <a:xfrm>
            <a:off x="5980074" y="1247030"/>
            <a:ext cx="2303" cy="244626"/>
          </a:xfrm>
          <a:prstGeom prst="straightConnector1">
            <a:avLst/>
          </a:prstGeom>
          <a:ln w="5715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39" idx="1"/>
            <a:endCxn id="11" idx="0"/>
          </p:cNvCxnSpPr>
          <p:nvPr/>
        </p:nvCxnSpPr>
        <p:spPr>
          <a:xfrm rot="10800000" flipV="1">
            <a:off x="2034965" y="2755177"/>
            <a:ext cx="2290677" cy="539331"/>
          </a:xfrm>
          <a:prstGeom prst="bentConnector2">
            <a:avLst/>
          </a:prstGeom>
          <a:ln w="5715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8789086" y="3124590"/>
            <a:ext cx="2286000" cy="310896"/>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OBEY GOD</a:t>
            </a:r>
            <a:endParaRPr lang="en-US" b="1" dirty="0">
              <a:solidFill>
                <a:schemeClr val="tx1"/>
              </a:solidFill>
            </a:endParaRPr>
          </a:p>
        </p:txBody>
      </p:sp>
      <p:cxnSp>
        <p:nvCxnSpPr>
          <p:cNvPr id="47" name="Elbow Connector 46"/>
          <p:cNvCxnSpPr>
            <a:stCxn id="39" idx="3"/>
            <a:endCxn id="46" idx="0"/>
          </p:cNvCxnSpPr>
          <p:nvPr/>
        </p:nvCxnSpPr>
        <p:spPr>
          <a:xfrm>
            <a:off x="7639112" y="2755178"/>
            <a:ext cx="2292974" cy="369412"/>
          </a:xfrm>
          <a:prstGeom prst="bentConnector2">
            <a:avLst/>
          </a:prstGeom>
          <a:ln w="5715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8" idx="2"/>
            <a:endCxn id="39" idx="0"/>
          </p:cNvCxnSpPr>
          <p:nvPr/>
        </p:nvCxnSpPr>
        <p:spPr>
          <a:xfrm>
            <a:off x="5982377" y="1802552"/>
            <a:ext cx="0" cy="797178"/>
          </a:xfrm>
          <a:prstGeom prst="straightConnector1">
            <a:avLst/>
          </a:prstGeom>
          <a:ln w="5715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69524" y="3155328"/>
            <a:ext cx="758541" cy="584775"/>
          </a:xfrm>
          <a:prstGeom prst="rect">
            <a:avLst/>
          </a:prstGeom>
          <a:noFill/>
        </p:spPr>
        <p:txBody>
          <a:bodyPr wrap="none" rtlCol="0">
            <a:spAutoFit/>
          </a:bodyPr>
          <a:lstStyle/>
          <a:p>
            <a:r>
              <a:rPr lang="en-US" sz="3200" b="1" dirty="0" smtClean="0">
                <a:ln w="3175">
                  <a:solidFill>
                    <a:schemeClr val="tx1"/>
                  </a:solidFill>
                </a:ln>
                <a:solidFill>
                  <a:srgbClr val="FF0000"/>
                </a:solidFill>
              </a:rPr>
              <a:t>SIN</a:t>
            </a:r>
            <a:endParaRPr lang="en-US" sz="3200" b="1" dirty="0">
              <a:ln w="3175">
                <a:solidFill>
                  <a:schemeClr val="tx1"/>
                </a:solidFill>
              </a:ln>
              <a:solidFill>
                <a:srgbClr val="FF0000"/>
              </a:solidFill>
            </a:endParaRPr>
          </a:p>
        </p:txBody>
      </p:sp>
      <p:sp>
        <p:nvSpPr>
          <p:cNvPr id="56" name="TextBox 55"/>
          <p:cNvSpPr txBox="1"/>
          <p:nvPr/>
        </p:nvSpPr>
        <p:spPr>
          <a:xfrm>
            <a:off x="11049486" y="2978966"/>
            <a:ext cx="1063304" cy="584775"/>
          </a:xfrm>
          <a:prstGeom prst="rect">
            <a:avLst/>
          </a:prstGeom>
          <a:noFill/>
        </p:spPr>
        <p:txBody>
          <a:bodyPr wrap="none" rtlCol="0">
            <a:spAutoFit/>
          </a:bodyPr>
          <a:lstStyle/>
          <a:p>
            <a:r>
              <a:rPr lang="en-US" sz="3200" b="1" dirty="0" smtClean="0">
                <a:ln w="3175">
                  <a:solidFill>
                    <a:schemeClr val="tx1"/>
                  </a:solidFill>
                </a:ln>
                <a:solidFill>
                  <a:srgbClr val="99FF33"/>
                </a:solidFill>
              </a:rPr>
              <a:t>LOVE</a:t>
            </a:r>
            <a:endParaRPr lang="en-US" sz="3200" b="1" dirty="0">
              <a:ln w="3175">
                <a:solidFill>
                  <a:schemeClr val="tx1"/>
                </a:solidFill>
              </a:ln>
              <a:solidFill>
                <a:srgbClr val="99FF33"/>
              </a:solidFill>
            </a:endParaRPr>
          </a:p>
        </p:txBody>
      </p:sp>
      <p:sp>
        <p:nvSpPr>
          <p:cNvPr id="59" name="Rectangle 58"/>
          <p:cNvSpPr/>
          <p:nvPr/>
        </p:nvSpPr>
        <p:spPr>
          <a:xfrm>
            <a:off x="1014118" y="3806231"/>
            <a:ext cx="2039344" cy="3108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You Make A Choice</a:t>
            </a:r>
            <a:endParaRPr lang="en-US" b="1" dirty="0">
              <a:solidFill>
                <a:schemeClr val="tx1"/>
              </a:solidFill>
            </a:endParaRPr>
          </a:p>
        </p:txBody>
      </p:sp>
      <p:sp>
        <p:nvSpPr>
          <p:cNvPr id="60" name="Rectangle 59"/>
          <p:cNvSpPr/>
          <p:nvPr/>
        </p:nvSpPr>
        <p:spPr>
          <a:xfrm>
            <a:off x="3424595" y="3805029"/>
            <a:ext cx="3504679" cy="310896"/>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Repent, Be Sorry, Ask Forgiveness</a:t>
            </a:r>
            <a:endParaRPr lang="en-US" b="1" dirty="0">
              <a:solidFill>
                <a:schemeClr val="tx1"/>
              </a:solidFill>
            </a:endParaRPr>
          </a:p>
        </p:txBody>
      </p:sp>
      <p:sp>
        <p:nvSpPr>
          <p:cNvPr id="61" name="Rectangle 60"/>
          <p:cNvSpPr/>
          <p:nvPr/>
        </p:nvSpPr>
        <p:spPr>
          <a:xfrm>
            <a:off x="1117074" y="4334851"/>
            <a:ext cx="1828800" cy="31089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Continue In Sin</a:t>
            </a:r>
            <a:endParaRPr lang="en-US" b="1" dirty="0">
              <a:solidFill>
                <a:schemeClr val="tx1"/>
              </a:solidFill>
            </a:endParaRPr>
          </a:p>
        </p:txBody>
      </p:sp>
      <p:sp>
        <p:nvSpPr>
          <p:cNvPr id="64" name="TextBox 63"/>
          <p:cNvSpPr txBox="1"/>
          <p:nvPr/>
        </p:nvSpPr>
        <p:spPr>
          <a:xfrm>
            <a:off x="4816640" y="3134743"/>
            <a:ext cx="2331087" cy="310896"/>
          </a:xfrm>
          <a:prstGeom prst="rect">
            <a:avLst/>
          </a:prstGeom>
          <a:solidFill>
            <a:srgbClr val="FFC000"/>
          </a:solidFill>
          <a:ln>
            <a:solidFill>
              <a:schemeClr val="tx1"/>
            </a:solidFill>
          </a:ln>
        </p:spPr>
        <p:txBody>
          <a:bodyPr wrap="none" rtlCol="0" anchor="ctr">
            <a:spAutoFit/>
          </a:bodyPr>
          <a:lstStyle/>
          <a:p>
            <a:r>
              <a:rPr lang="en-US" b="1" dirty="0" smtClean="0"/>
              <a:t>This is a Daily Decision</a:t>
            </a:r>
            <a:endParaRPr lang="en-US" b="1" dirty="0"/>
          </a:p>
        </p:txBody>
      </p:sp>
      <p:sp>
        <p:nvSpPr>
          <p:cNvPr id="65" name="TextBox 64"/>
          <p:cNvSpPr txBox="1"/>
          <p:nvPr/>
        </p:nvSpPr>
        <p:spPr>
          <a:xfrm>
            <a:off x="8176848" y="930069"/>
            <a:ext cx="2829621" cy="310896"/>
          </a:xfrm>
          <a:prstGeom prst="rect">
            <a:avLst/>
          </a:prstGeom>
          <a:solidFill>
            <a:srgbClr val="FFC000"/>
          </a:solidFill>
          <a:ln>
            <a:solidFill>
              <a:schemeClr val="tx1"/>
            </a:solidFill>
          </a:ln>
        </p:spPr>
        <p:txBody>
          <a:bodyPr wrap="none" rtlCol="0" anchor="ctr">
            <a:spAutoFit/>
          </a:bodyPr>
          <a:lstStyle/>
          <a:p>
            <a:r>
              <a:rPr lang="en-US" b="1" dirty="0" smtClean="0"/>
              <a:t>This is a ONE-TIME Decision</a:t>
            </a:r>
            <a:endParaRPr lang="en-US" b="1" dirty="0"/>
          </a:p>
        </p:txBody>
      </p:sp>
      <p:sp>
        <p:nvSpPr>
          <p:cNvPr id="66" name="Rectangle 65"/>
          <p:cNvSpPr/>
          <p:nvPr/>
        </p:nvSpPr>
        <p:spPr>
          <a:xfrm>
            <a:off x="616480" y="4853433"/>
            <a:ext cx="2820091" cy="31089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Break Fellowship With God</a:t>
            </a:r>
            <a:endParaRPr lang="en-US" b="1" dirty="0">
              <a:solidFill>
                <a:schemeClr val="tx1"/>
              </a:solidFill>
            </a:endParaRPr>
          </a:p>
        </p:txBody>
      </p:sp>
      <p:sp>
        <p:nvSpPr>
          <p:cNvPr id="67" name="Rectangle 66"/>
          <p:cNvSpPr/>
          <p:nvPr/>
        </p:nvSpPr>
        <p:spPr>
          <a:xfrm>
            <a:off x="289034" y="6420456"/>
            <a:ext cx="3476720" cy="32514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Heaven WITHOUT Eternal Rewards</a:t>
            </a:r>
            <a:endParaRPr lang="en-US" b="1" dirty="0">
              <a:solidFill>
                <a:schemeClr val="tx1"/>
              </a:solidFill>
            </a:endParaRPr>
          </a:p>
        </p:txBody>
      </p:sp>
      <p:sp>
        <p:nvSpPr>
          <p:cNvPr id="68" name="Oval 67"/>
          <p:cNvSpPr/>
          <p:nvPr/>
        </p:nvSpPr>
        <p:spPr>
          <a:xfrm>
            <a:off x="1888231" y="1895914"/>
            <a:ext cx="876300" cy="638175"/>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Your Soul</a:t>
            </a:r>
            <a:endParaRPr lang="en-US" b="1" dirty="0">
              <a:solidFill>
                <a:schemeClr val="tx1"/>
              </a:solidFill>
            </a:endParaRPr>
          </a:p>
        </p:txBody>
      </p:sp>
      <p:sp>
        <p:nvSpPr>
          <p:cNvPr id="70" name="TextBox 69"/>
          <p:cNvSpPr txBox="1"/>
          <p:nvPr/>
        </p:nvSpPr>
        <p:spPr>
          <a:xfrm>
            <a:off x="728297" y="934919"/>
            <a:ext cx="3224152" cy="310896"/>
          </a:xfrm>
          <a:prstGeom prst="rect">
            <a:avLst/>
          </a:prstGeom>
          <a:solidFill>
            <a:schemeClr val="bg1">
              <a:lumMod val="95000"/>
            </a:schemeClr>
          </a:solidFill>
          <a:ln>
            <a:solidFill>
              <a:schemeClr val="tx1"/>
            </a:solidFill>
          </a:ln>
        </p:spPr>
        <p:txBody>
          <a:bodyPr wrap="none" rtlCol="0" anchor="ctr">
            <a:spAutoFit/>
          </a:bodyPr>
          <a:lstStyle/>
          <a:p>
            <a:r>
              <a:rPr lang="en-US" b="1" dirty="0" smtClean="0"/>
              <a:t>God Protects Your Soul from Sin</a:t>
            </a:r>
          </a:p>
        </p:txBody>
      </p:sp>
      <p:cxnSp>
        <p:nvCxnSpPr>
          <p:cNvPr id="71" name="Straight Arrow Connector 70"/>
          <p:cNvCxnSpPr>
            <a:stCxn id="64" idx="0"/>
            <a:endCxn id="39" idx="2"/>
          </p:cNvCxnSpPr>
          <p:nvPr/>
        </p:nvCxnSpPr>
        <p:spPr>
          <a:xfrm flipV="1">
            <a:off x="5982184" y="2910626"/>
            <a:ext cx="193" cy="224117"/>
          </a:xfrm>
          <a:prstGeom prst="straightConnector1">
            <a:avLst/>
          </a:prstGeom>
          <a:ln w="5715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65" idx="1"/>
            <a:endCxn id="2" idx="3"/>
          </p:cNvCxnSpPr>
          <p:nvPr/>
        </p:nvCxnSpPr>
        <p:spPr>
          <a:xfrm flipH="1">
            <a:off x="7650856" y="1085517"/>
            <a:ext cx="525992" cy="6065"/>
          </a:xfrm>
          <a:prstGeom prst="straightConnector1">
            <a:avLst/>
          </a:prstGeom>
          <a:ln w="5715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4" idx="0"/>
            <a:endCxn id="70" idx="2"/>
          </p:cNvCxnSpPr>
          <p:nvPr/>
        </p:nvCxnSpPr>
        <p:spPr>
          <a:xfrm flipV="1">
            <a:off x="2335545" y="1245815"/>
            <a:ext cx="4828" cy="244055"/>
          </a:xfrm>
          <a:prstGeom prst="straightConnector1">
            <a:avLst/>
          </a:prstGeom>
          <a:ln w="5715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174788" y="1893793"/>
            <a:ext cx="1285929" cy="646331"/>
          </a:xfrm>
          <a:prstGeom prst="rect">
            <a:avLst/>
          </a:prstGeom>
          <a:solidFill>
            <a:srgbClr val="FFFF00"/>
          </a:solidFill>
          <a:ln>
            <a:solidFill>
              <a:schemeClr val="tx1"/>
            </a:solidFill>
          </a:ln>
        </p:spPr>
        <p:txBody>
          <a:bodyPr wrap="none" rtlCol="0">
            <a:spAutoFit/>
          </a:bodyPr>
          <a:lstStyle/>
          <a:p>
            <a:pPr algn="ctr"/>
            <a:r>
              <a:rPr lang="en-US" b="1" dirty="0" smtClean="0"/>
              <a:t>Your Body</a:t>
            </a:r>
          </a:p>
          <a:p>
            <a:pPr algn="ctr"/>
            <a:r>
              <a:rPr lang="en-US" b="1" dirty="0" smtClean="0"/>
              <a:t>Isn’t Sealed</a:t>
            </a:r>
            <a:endParaRPr lang="en-US" b="1" dirty="0"/>
          </a:p>
        </p:txBody>
      </p:sp>
      <p:cxnSp>
        <p:nvCxnSpPr>
          <p:cNvPr id="84" name="Straight Arrow Connector 83"/>
          <p:cNvCxnSpPr>
            <a:stCxn id="69" idx="2"/>
            <a:endCxn id="83" idx="3"/>
          </p:cNvCxnSpPr>
          <p:nvPr/>
        </p:nvCxnSpPr>
        <p:spPr>
          <a:xfrm flipH="1" flipV="1">
            <a:off x="1460717" y="2216959"/>
            <a:ext cx="256063" cy="2805"/>
          </a:xfrm>
          <a:prstGeom prst="straightConnector1">
            <a:avLst/>
          </a:prstGeom>
          <a:ln w="5715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7998262" y="4262857"/>
            <a:ext cx="1686511" cy="310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Read the Bible</a:t>
            </a:r>
            <a:endParaRPr lang="en-US" b="1" dirty="0"/>
          </a:p>
        </p:txBody>
      </p:sp>
      <p:sp>
        <p:nvSpPr>
          <p:cNvPr id="90" name="Rectangle 89"/>
          <p:cNvSpPr/>
          <p:nvPr/>
        </p:nvSpPr>
        <p:spPr>
          <a:xfrm>
            <a:off x="11266395" y="4665980"/>
            <a:ext cx="601138" cy="310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Pray</a:t>
            </a:r>
            <a:endParaRPr lang="en-US" b="1" dirty="0"/>
          </a:p>
        </p:txBody>
      </p:sp>
      <p:sp>
        <p:nvSpPr>
          <p:cNvPr id="91" name="Rectangle 90"/>
          <p:cNvSpPr/>
          <p:nvPr/>
        </p:nvSpPr>
        <p:spPr>
          <a:xfrm>
            <a:off x="10825315" y="4269958"/>
            <a:ext cx="1032384" cy="310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Church</a:t>
            </a:r>
            <a:endParaRPr lang="en-US" b="1" dirty="0"/>
          </a:p>
        </p:txBody>
      </p:sp>
      <p:sp>
        <p:nvSpPr>
          <p:cNvPr id="92" name="Rectangle 91"/>
          <p:cNvSpPr/>
          <p:nvPr/>
        </p:nvSpPr>
        <p:spPr>
          <a:xfrm>
            <a:off x="9822425" y="4271325"/>
            <a:ext cx="884903" cy="310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Study</a:t>
            </a:r>
            <a:endParaRPr lang="en-US" b="1" dirty="0"/>
          </a:p>
        </p:txBody>
      </p:sp>
      <p:sp>
        <p:nvSpPr>
          <p:cNvPr id="93" name="Rectangle 92"/>
          <p:cNvSpPr/>
          <p:nvPr/>
        </p:nvSpPr>
        <p:spPr>
          <a:xfrm>
            <a:off x="8006733" y="4674992"/>
            <a:ext cx="1943511" cy="310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Preach The Gospel</a:t>
            </a:r>
            <a:endParaRPr lang="en-US" b="1" dirty="0"/>
          </a:p>
        </p:txBody>
      </p:sp>
      <p:sp>
        <p:nvSpPr>
          <p:cNvPr id="94" name="Rectangle 93"/>
          <p:cNvSpPr/>
          <p:nvPr/>
        </p:nvSpPr>
        <p:spPr>
          <a:xfrm>
            <a:off x="10038735" y="4674992"/>
            <a:ext cx="1130710" cy="310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Win Souls</a:t>
            </a:r>
            <a:endParaRPr lang="en-US" b="1" dirty="0"/>
          </a:p>
        </p:txBody>
      </p:sp>
      <p:cxnSp>
        <p:nvCxnSpPr>
          <p:cNvPr id="95" name="Straight Arrow Connector 94"/>
          <p:cNvCxnSpPr>
            <a:stCxn id="11" idx="2"/>
            <a:endCxn id="59" idx="0"/>
          </p:cNvCxnSpPr>
          <p:nvPr/>
        </p:nvCxnSpPr>
        <p:spPr>
          <a:xfrm flipH="1">
            <a:off x="2033790" y="3605405"/>
            <a:ext cx="1174" cy="200826"/>
          </a:xfrm>
          <a:prstGeom prst="straightConnector1">
            <a:avLst/>
          </a:prstGeom>
          <a:ln w="5715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59" idx="2"/>
            <a:endCxn id="61" idx="0"/>
          </p:cNvCxnSpPr>
          <p:nvPr/>
        </p:nvCxnSpPr>
        <p:spPr>
          <a:xfrm flipH="1">
            <a:off x="2031474" y="4117127"/>
            <a:ext cx="2316" cy="217724"/>
          </a:xfrm>
          <a:prstGeom prst="straightConnector1">
            <a:avLst/>
          </a:prstGeom>
          <a:ln w="5715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61" idx="2"/>
            <a:endCxn id="66" idx="0"/>
          </p:cNvCxnSpPr>
          <p:nvPr/>
        </p:nvCxnSpPr>
        <p:spPr>
          <a:xfrm flipH="1">
            <a:off x="2026526" y="4645747"/>
            <a:ext cx="4948" cy="207686"/>
          </a:xfrm>
          <a:prstGeom prst="straightConnector1">
            <a:avLst/>
          </a:prstGeom>
          <a:ln w="5715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59" idx="3"/>
            <a:endCxn id="60" idx="1"/>
          </p:cNvCxnSpPr>
          <p:nvPr/>
        </p:nvCxnSpPr>
        <p:spPr>
          <a:xfrm flipV="1">
            <a:off x="3053462" y="3960477"/>
            <a:ext cx="371133" cy="1202"/>
          </a:xfrm>
          <a:prstGeom prst="straightConnector1">
            <a:avLst/>
          </a:prstGeom>
          <a:ln w="5715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108" name="Elbow Connector 107"/>
          <p:cNvCxnSpPr>
            <a:stCxn id="60" idx="3"/>
            <a:endCxn id="46" idx="1"/>
          </p:cNvCxnSpPr>
          <p:nvPr/>
        </p:nvCxnSpPr>
        <p:spPr>
          <a:xfrm flipV="1">
            <a:off x="6929274" y="3280038"/>
            <a:ext cx="1859812" cy="680439"/>
          </a:xfrm>
          <a:prstGeom prst="bentConnector3">
            <a:avLst>
              <a:gd name="adj1" fmla="val 20395"/>
            </a:avLst>
          </a:prstGeom>
          <a:ln w="5715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307870" y="5369224"/>
            <a:ext cx="3435350" cy="838200"/>
          </a:xfrm>
          <a:prstGeom prst="rect">
            <a:avLst/>
          </a:prstGeom>
          <a:solidFill>
            <a:schemeClr val="bg1">
              <a:lumMod val="9500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08916" y="5434580"/>
            <a:ext cx="671932" cy="3108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Hurt</a:t>
            </a:r>
            <a:endParaRPr lang="en-US" b="1" dirty="0"/>
          </a:p>
        </p:txBody>
      </p:sp>
      <p:sp>
        <p:nvSpPr>
          <p:cNvPr id="15" name="Rectangle 14"/>
          <p:cNvSpPr/>
          <p:nvPr/>
        </p:nvSpPr>
        <p:spPr>
          <a:xfrm>
            <a:off x="1437300" y="5433561"/>
            <a:ext cx="647136" cy="3108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Pain</a:t>
            </a:r>
            <a:endParaRPr lang="en-US" b="1" dirty="0"/>
          </a:p>
        </p:txBody>
      </p:sp>
      <p:sp>
        <p:nvSpPr>
          <p:cNvPr id="16" name="Rectangle 15"/>
          <p:cNvSpPr/>
          <p:nvPr/>
        </p:nvSpPr>
        <p:spPr>
          <a:xfrm>
            <a:off x="370499" y="5438544"/>
            <a:ext cx="938991" cy="3108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Bad Life</a:t>
            </a:r>
            <a:endParaRPr lang="en-US" b="1" dirty="0"/>
          </a:p>
        </p:txBody>
      </p:sp>
      <p:sp>
        <p:nvSpPr>
          <p:cNvPr id="57" name="Rectangle 56"/>
          <p:cNvSpPr/>
          <p:nvPr/>
        </p:nvSpPr>
        <p:spPr>
          <a:xfrm>
            <a:off x="380525" y="5828622"/>
            <a:ext cx="1579573" cy="3108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Punishments</a:t>
            </a:r>
            <a:endParaRPr lang="en-US" b="1" dirty="0"/>
          </a:p>
        </p:txBody>
      </p:sp>
      <p:sp>
        <p:nvSpPr>
          <p:cNvPr id="58" name="Rectangle 57"/>
          <p:cNvSpPr/>
          <p:nvPr/>
        </p:nvSpPr>
        <p:spPr>
          <a:xfrm>
            <a:off x="2074604" y="5825139"/>
            <a:ext cx="1589543" cy="3108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Early Death</a:t>
            </a:r>
            <a:endParaRPr lang="en-US" b="1" dirty="0"/>
          </a:p>
        </p:txBody>
      </p:sp>
      <p:sp>
        <p:nvSpPr>
          <p:cNvPr id="110" name="Rectangle 109"/>
          <p:cNvSpPr/>
          <p:nvPr/>
        </p:nvSpPr>
        <p:spPr>
          <a:xfrm>
            <a:off x="3000413" y="5429663"/>
            <a:ext cx="671932" cy="3108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Tears</a:t>
            </a:r>
            <a:endParaRPr lang="en-US" b="1" dirty="0"/>
          </a:p>
        </p:txBody>
      </p:sp>
      <p:sp>
        <p:nvSpPr>
          <p:cNvPr id="111" name="Rectangle 110"/>
          <p:cNvSpPr/>
          <p:nvPr/>
        </p:nvSpPr>
        <p:spPr>
          <a:xfrm>
            <a:off x="8031938" y="6405709"/>
            <a:ext cx="3801184" cy="32514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Heaven WITH Eternal Rewards</a:t>
            </a:r>
            <a:endParaRPr lang="en-US" b="1" dirty="0">
              <a:solidFill>
                <a:schemeClr val="tx1"/>
              </a:solidFill>
            </a:endParaRPr>
          </a:p>
        </p:txBody>
      </p:sp>
      <p:cxnSp>
        <p:nvCxnSpPr>
          <p:cNvPr id="114" name="Straight Arrow Connector 113"/>
          <p:cNvCxnSpPr>
            <a:stCxn id="66" idx="2"/>
            <a:endCxn id="112" idx="0"/>
          </p:cNvCxnSpPr>
          <p:nvPr/>
        </p:nvCxnSpPr>
        <p:spPr>
          <a:xfrm flipH="1">
            <a:off x="2025545" y="5164329"/>
            <a:ext cx="981" cy="204895"/>
          </a:xfrm>
          <a:prstGeom prst="straightConnector1">
            <a:avLst/>
          </a:prstGeom>
          <a:ln w="5715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112" idx="2"/>
            <a:endCxn id="67" idx="0"/>
          </p:cNvCxnSpPr>
          <p:nvPr/>
        </p:nvCxnSpPr>
        <p:spPr>
          <a:xfrm>
            <a:off x="2025545" y="6207424"/>
            <a:ext cx="1849" cy="213032"/>
          </a:xfrm>
          <a:prstGeom prst="straightConnector1">
            <a:avLst/>
          </a:prstGeom>
          <a:ln w="5715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3690848" y="4349305"/>
            <a:ext cx="2964594" cy="310896"/>
          </a:xfrm>
          <a:prstGeom prst="rect">
            <a:avLst/>
          </a:prstGeom>
          <a:solidFill>
            <a:srgbClr val="FFC000"/>
          </a:solidFill>
          <a:ln>
            <a:solidFill>
              <a:schemeClr val="tx1"/>
            </a:solidFill>
          </a:ln>
        </p:spPr>
        <p:txBody>
          <a:bodyPr wrap="none" rtlCol="0" anchor="ctr">
            <a:spAutoFit/>
          </a:bodyPr>
          <a:lstStyle/>
          <a:p>
            <a:r>
              <a:rPr lang="en-US" b="1" dirty="0" smtClean="0"/>
              <a:t>You Will Sin But Do Your Best</a:t>
            </a:r>
            <a:endParaRPr lang="en-US" b="1" dirty="0"/>
          </a:p>
        </p:txBody>
      </p:sp>
      <p:cxnSp>
        <p:nvCxnSpPr>
          <p:cNvPr id="121" name="Straight Arrow Connector 120"/>
          <p:cNvCxnSpPr>
            <a:stCxn id="120" idx="0"/>
            <a:endCxn id="60" idx="2"/>
          </p:cNvCxnSpPr>
          <p:nvPr/>
        </p:nvCxnSpPr>
        <p:spPr>
          <a:xfrm flipV="1">
            <a:off x="5173145" y="4115925"/>
            <a:ext cx="3790" cy="233380"/>
          </a:xfrm>
          <a:prstGeom prst="straightConnector1">
            <a:avLst/>
          </a:prstGeom>
          <a:ln w="5715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sp>
        <p:nvSpPr>
          <p:cNvPr id="127" name="Rectangle 126"/>
          <p:cNvSpPr/>
          <p:nvPr/>
        </p:nvSpPr>
        <p:spPr>
          <a:xfrm>
            <a:off x="9507793" y="5776814"/>
            <a:ext cx="766916" cy="3108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Faith</a:t>
            </a:r>
            <a:endParaRPr lang="en-US" b="1" dirty="0">
              <a:solidFill>
                <a:schemeClr val="tx1"/>
              </a:solidFill>
            </a:endParaRPr>
          </a:p>
        </p:txBody>
      </p:sp>
      <p:sp>
        <p:nvSpPr>
          <p:cNvPr id="128" name="Rectangle 127"/>
          <p:cNvSpPr/>
          <p:nvPr/>
        </p:nvSpPr>
        <p:spPr>
          <a:xfrm>
            <a:off x="10374117" y="5781728"/>
            <a:ext cx="1336101" cy="3108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Great Life</a:t>
            </a:r>
            <a:endParaRPr lang="en-US" b="1" dirty="0">
              <a:solidFill>
                <a:schemeClr val="tx1"/>
              </a:solidFill>
            </a:endParaRPr>
          </a:p>
        </p:txBody>
      </p:sp>
      <p:cxnSp>
        <p:nvCxnSpPr>
          <p:cNvPr id="133" name="Straight Arrow Connector 132"/>
          <p:cNvCxnSpPr>
            <a:stCxn id="125" idx="2"/>
            <a:endCxn id="129" idx="0"/>
          </p:cNvCxnSpPr>
          <p:nvPr/>
        </p:nvCxnSpPr>
        <p:spPr>
          <a:xfrm flipH="1">
            <a:off x="9929657" y="5063607"/>
            <a:ext cx="4916" cy="206471"/>
          </a:xfrm>
          <a:prstGeom prst="straightConnector1">
            <a:avLst/>
          </a:prstGeom>
          <a:ln w="5715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29" idx="2"/>
            <a:endCxn id="111" idx="0"/>
          </p:cNvCxnSpPr>
          <p:nvPr/>
        </p:nvCxnSpPr>
        <p:spPr>
          <a:xfrm>
            <a:off x="9929657" y="6194310"/>
            <a:ext cx="2873" cy="211399"/>
          </a:xfrm>
          <a:prstGeom prst="straightConnector1">
            <a:avLst/>
          </a:prstGeom>
          <a:ln w="5715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sp>
        <p:nvSpPr>
          <p:cNvPr id="141" name="Rectangle 140"/>
          <p:cNvSpPr/>
          <p:nvPr/>
        </p:nvSpPr>
        <p:spPr>
          <a:xfrm>
            <a:off x="8173360" y="407501"/>
            <a:ext cx="1216445" cy="3143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Reject God</a:t>
            </a:r>
            <a:endParaRPr lang="en-US" b="1" dirty="0">
              <a:solidFill>
                <a:schemeClr val="tx1"/>
              </a:solidFill>
            </a:endParaRPr>
          </a:p>
        </p:txBody>
      </p:sp>
      <p:sp>
        <p:nvSpPr>
          <p:cNvPr id="142" name="Rectangle 141"/>
          <p:cNvSpPr/>
          <p:nvPr/>
        </p:nvSpPr>
        <p:spPr>
          <a:xfrm>
            <a:off x="9832257" y="402584"/>
            <a:ext cx="1165122" cy="3143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Go To Hell</a:t>
            </a:r>
            <a:endParaRPr lang="en-US" b="1" dirty="0">
              <a:solidFill>
                <a:schemeClr val="tx1"/>
              </a:solidFill>
            </a:endParaRPr>
          </a:p>
        </p:txBody>
      </p:sp>
      <p:cxnSp>
        <p:nvCxnSpPr>
          <p:cNvPr id="143" name="Straight Arrow Connector 142"/>
          <p:cNvCxnSpPr>
            <a:stCxn id="7" idx="3"/>
            <a:endCxn id="141" idx="1"/>
          </p:cNvCxnSpPr>
          <p:nvPr/>
        </p:nvCxnSpPr>
        <p:spPr>
          <a:xfrm>
            <a:off x="7650852" y="559757"/>
            <a:ext cx="522508" cy="4916"/>
          </a:xfrm>
          <a:prstGeom prst="straightConnector1">
            <a:avLst/>
          </a:prstGeom>
          <a:ln w="5715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stCxn id="141" idx="3"/>
            <a:endCxn id="142" idx="1"/>
          </p:cNvCxnSpPr>
          <p:nvPr/>
        </p:nvCxnSpPr>
        <p:spPr>
          <a:xfrm flipV="1">
            <a:off x="9389805" y="559756"/>
            <a:ext cx="442452" cy="4917"/>
          </a:xfrm>
          <a:prstGeom prst="straightConnector1">
            <a:avLst/>
          </a:prstGeom>
          <a:ln w="5715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10982633" y="383454"/>
            <a:ext cx="768159" cy="369332"/>
          </a:xfrm>
          <a:prstGeom prst="rect">
            <a:avLst/>
          </a:prstGeom>
          <a:noFill/>
        </p:spPr>
        <p:txBody>
          <a:bodyPr wrap="none" rtlCol="0">
            <a:spAutoFit/>
          </a:bodyPr>
          <a:lstStyle/>
          <a:p>
            <a:r>
              <a:rPr lang="en-US" b="1" dirty="0" smtClean="0"/>
              <a:t>WHY?</a:t>
            </a:r>
          </a:p>
        </p:txBody>
      </p:sp>
      <p:sp>
        <p:nvSpPr>
          <p:cNvPr id="151" name="TextBox 150"/>
          <p:cNvSpPr txBox="1"/>
          <p:nvPr/>
        </p:nvSpPr>
        <p:spPr>
          <a:xfrm>
            <a:off x="4064472" y="4850750"/>
            <a:ext cx="2073516" cy="310896"/>
          </a:xfrm>
          <a:prstGeom prst="rect">
            <a:avLst/>
          </a:prstGeom>
          <a:solidFill>
            <a:srgbClr val="FFC000"/>
          </a:solidFill>
          <a:ln>
            <a:solidFill>
              <a:schemeClr val="tx1"/>
            </a:solidFill>
          </a:ln>
        </p:spPr>
        <p:txBody>
          <a:bodyPr wrap="none" rtlCol="0" anchor="ctr">
            <a:spAutoFit/>
          </a:bodyPr>
          <a:lstStyle/>
          <a:p>
            <a:r>
              <a:rPr lang="en-US" b="1" dirty="0" smtClean="0"/>
              <a:t>You’re Still His Child</a:t>
            </a:r>
            <a:endParaRPr lang="en-US" b="1" dirty="0"/>
          </a:p>
        </p:txBody>
      </p:sp>
      <p:cxnSp>
        <p:nvCxnSpPr>
          <p:cNvPr id="152" name="Straight Arrow Connector 151"/>
          <p:cNvCxnSpPr>
            <a:stCxn id="66" idx="3"/>
            <a:endCxn id="151" idx="1"/>
          </p:cNvCxnSpPr>
          <p:nvPr/>
        </p:nvCxnSpPr>
        <p:spPr>
          <a:xfrm flipV="1">
            <a:off x="3436571" y="5006198"/>
            <a:ext cx="627901" cy="2683"/>
          </a:xfrm>
          <a:prstGeom prst="straightConnector1">
            <a:avLst/>
          </a:prstGeom>
          <a:ln w="5715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sp>
        <p:nvSpPr>
          <p:cNvPr id="155" name="TextBox 154"/>
          <p:cNvSpPr txBox="1"/>
          <p:nvPr/>
        </p:nvSpPr>
        <p:spPr>
          <a:xfrm>
            <a:off x="3225084" y="2036360"/>
            <a:ext cx="1622220" cy="369332"/>
          </a:xfrm>
          <a:prstGeom prst="rect">
            <a:avLst/>
          </a:prstGeom>
          <a:solidFill>
            <a:srgbClr val="FFFF00"/>
          </a:solidFill>
          <a:ln>
            <a:solidFill>
              <a:schemeClr val="tx1"/>
            </a:solidFill>
          </a:ln>
        </p:spPr>
        <p:txBody>
          <a:bodyPr wrap="square" rtlCol="0">
            <a:spAutoFit/>
          </a:bodyPr>
          <a:lstStyle/>
          <a:p>
            <a:pPr algn="ctr"/>
            <a:r>
              <a:rPr lang="en-US" b="1" dirty="0" smtClean="0"/>
              <a:t>Your Body Sins</a:t>
            </a:r>
            <a:endParaRPr lang="en-US" b="1" dirty="0"/>
          </a:p>
        </p:txBody>
      </p:sp>
      <p:cxnSp>
        <p:nvCxnSpPr>
          <p:cNvPr id="156" name="Straight Arrow Connector 155"/>
          <p:cNvCxnSpPr>
            <a:stCxn id="69" idx="6"/>
            <a:endCxn id="155" idx="1"/>
          </p:cNvCxnSpPr>
          <p:nvPr/>
        </p:nvCxnSpPr>
        <p:spPr>
          <a:xfrm>
            <a:off x="2955030" y="2219764"/>
            <a:ext cx="270054" cy="1262"/>
          </a:xfrm>
          <a:prstGeom prst="straightConnector1">
            <a:avLst/>
          </a:prstGeom>
          <a:ln w="5715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4168042" y="5490281"/>
            <a:ext cx="3187091" cy="584775"/>
          </a:xfrm>
          <a:prstGeom prst="rect">
            <a:avLst/>
          </a:prstGeom>
          <a:solidFill>
            <a:srgbClr val="FFC000"/>
          </a:solidFill>
          <a:ln>
            <a:solidFill>
              <a:schemeClr val="tx1"/>
            </a:solidFill>
          </a:ln>
        </p:spPr>
        <p:txBody>
          <a:bodyPr wrap="none" rtlCol="0" anchor="ctr">
            <a:spAutoFit/>
          </a:bodyPr>
          <a:lstStyle/>
          <a:p>
            <a:pPr algn="ctr"/>
            <a:r>
              <a:rPr lang="en-US" sz="1600" b="1" dirty="0" smtClean="0"/>
              <a:t>NONE OF THESE THINGS SAVE YOU!</a:t>
            </a:r>
          </a:p>
          <a:p>
            <a:pPr algn="ctr"/>
            <a:r>
              <a:rPr lang="en-US" sz="1600" b="1" dirty="0" smtClean="0"/>
              <a:t>Believing on Jesus Alone saves you.</a:t>
            </a:r>
            <a:endParaRPr lang="en-US" sz="1600" b="1" dirty="0"/>
          </a:p>
        </p:txBody>
      </p:sp>
      <p:cxnSp>
        <p:nvCxnSpPr>
          <p:cNvPr id="168" name="Elbow Connector 167"/>
          <p:cNvCxnSpPr>
            <a:stCxn id="161" idx="3"/>
            <a:endCxn id="125" idx="1"/>
          </p:cNvCxnSpPr>
          <p:nvPr/>
        </p:nvCxnSpPr>
        <p:spPr>
          <a:xfrm flipV="1">
            <a:off x="7355133" y="4628939"/>
            <a:ext cx="577653" cy="1153730"/>
          </a:xfrm>
          <a:prstGeom prst="bentConnector3">
            <a:avLst>
              <a:gd name="adj1" fmla="val 50000"/>
            </a:avLst>
          </a:prstGeom>
          <a:ln w="5715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sp>
        <p:nvSpPr>
          <p:cNvPr id="171" name="Rectangle 170"/>
          <p:cNvSpPr/>
          <p:nvPr/>
        </p:nvSpPr>
        <p:spPr>
          <a:xfrm>
            <a:off x="8436077" y="3644001"/>
            <a:ext cx="2998838" cy="3108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BAPTISM: 1</a:t>
            </a:r>
            <a:r>
              <a:rPr lang="en-US" b="1" baseline="30000" dirty="0" smtClean="0">
                <a:solidFill>
                  <a:schemeClr val="tx1"/>
                </a:solidFill>
              </a:rPr>
              <a:t>st</a:t>
            </a:r>
            <a:r>
              <a:rPr lang="en-US" b="1" dirty="0" smtClean="0">
                <a:solidFill>
                  <a:schemeClr val="tx1"/>
                </a:solidFill>
              </a:rPr>
              <a:t> Step to Obeying</a:t>
            </a:r>
            <a:endParaRPr lang="en-US" b="1" dirty="0">
              <a:solidFill>
                <a:schemeClr val="tx1"/>
              </a:solidFill>
            </a:endParaRPr>
          </a:p>
        </p:txBody>
      </p:sp>
      <p:cxnSp>
        <p:nvCxnSpPr>
          <p:cNvPr id="172" name="Straight Arrow Connector 171"/>
          <p:cNvCxnSpPr>
            <a:stCxn id="46" idx="2"/>
            <a:endCxn id="171" idx="0"/>
          </p:cNvCxnSpPr>
          <p:nvPr/>
        </p:nvCxnSpPr>
        <p:spPr>
          <a:xfrm>
            <a:off x="9932086" y="3435486"/>
            <a:ext cx="3410" cy="208515"/>
          </a:xfrm>
          <a:prstGeom prst="straightConnector1">
            <a:avLst/>
          </a:prstGeom>
          <a:ln w="5715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sp>
        <p:nvSpPr>
          <p:cNvPr id="175" name="TextBox 174"/>
          <p:cNvSpPr txBox="1"/>
          <p:nvPr/>
        </p:nvSpPr>
        <p:spPr>
          <a:xfrm>
            <a:off x="7600335" y="2703868"/>
            <a:ext cx="1275349" cy="369332"/>
          </a:xfrm>
          <a:prstGeom prst="rect">
            <a:avLst/>
          </a:prstGeom>
          <a:noFill/>
        </p:spPr>
        <p:txBody>
          <a:bodyPr wrap="none" rtlCol="0">
            <a:spAutoFit/>
          </a:bodyPr>
          <a:lstStyle/>
          <a:p>
            <a:r>
              <a:rPr lang="en-US" dirty="0" smtClean="0"/>
              <a:t>Best Choice</a:t>
            </a:r>
            <a:endParaRPr lang="en-US" dirty="0"/>
          </a:p>
        </p:txBody>
      </p:sp>
      <p:sp>
        <p:nvSpPr>
          <p:cNvPr id="176" name="TextBox 175"/>
          <p:cNvSpPr txBox="1"/>
          <p:nvPr/>
        </p:nvSpPr>
        <p:spPr>
          <a:xfrm>
            <a:off x="2925095" y="2708784"/>
            <a:ext cx="1428404" cy="369332"/>
          </a:xfrm>
          <a:prstGeom prst="rect">
            <a:avLst/>
          </a:prstGeom>
          <a:noFill/>
        </p:spPr>
        <p:txBody>
          <a:bodyPr wrap="none" rtlCol="0">
            <a:spAutoFit/>
          </a:bodyPr>
          <a:lstStyle/>
          <a:p>
            <a:r>
              <a:rPr lang="en-US" dirty="0" smtClean="0"/>
              <a:t>Worst Choice</a:t>
            </a:r>
            <a:endParaRPr lang="en-US" dirty="0"/>
          </a:p>
        </p:txBody>
      </p:sp>
      <p:cxnSp>
        <p:nvCxnSpPr>
          <p:cNvPr id="178" name="Elbow Connector 177"/>
          <p:cNvCxnSpPr>
            <a:stCxn id="161" idx="3"/>
            <a:endCxn id="171" idx="1"/>
          </p:cNvCxnSpPr>
          <p:nvPr/>
        </p:nvCxnSpPr>
        <p:spPr>
          <a:xfrm flipV="1">
            <a:off x="7355133" y="3799449"/>
            <a:ext cx="1080944" cy="1983220"/>
          </a:xfrm>
          <a:prstGeom prst="bentConnector3">
            <a:avLst>
              <a:gd name="adj1" fmla="val 26350"/>
            </a:avLst>
          </a:prstGeom>
          <a:ln w="5715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stCxn id="171" idx="2"/>
            <a:endCxn id="125" idx="0"/>
          </p:cNvCxnSpPr>
          <p:nvPr/>
        </p:nvCxnSpPr>
        <p:spPr>
          <a:xfrm flipH="1">
            <a:off x="9934573" y="3954897"/>
            <a:ext cx="923" cy="239374"/>
          </a:xfrm>
          <a:prstGeom prst="straightConnector1">
            <a:avLst/>
          </a:prstGeom>
          <a:ln w="5715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sp>
        <p:nvSpPr>
          <p:cNvPr id="191" name="TextBox 190"/>
          <p:cNvSpPr txBox="1"/>
          <p:nvPr/>
        </p:nvSpPr>
        <p:spPr>
          <a:xfrm>
            <a:off x="8606812" y="2066685"/>
            <a:ext cx="2464264" cy="502920"/>
          </a:xfrm>
          <a:prstGeom prst="rect">
            <a:avLst/>
          </a:prstGeom>
          <a:solidFill>
            <a:srgbClr val="FFC000"/>
          </a:solidFill>
          <a:ln>
            <a:solidFill>
              <a:schemeClr val="tx1"/>
            </a:solidFill>
          </a:ln>
        </p:spPr>
        <p:txBody>
          <a:bodyPr wrap="none" rtlCol="0" anchor="ctr">
            <a:spAutoFit/>
          </a:bodyPr>
          <a:lstStyle/>
          <a:p>
            <a:pPr algn="ctr"/>
            <a:r>
              <a:rPr lang="en-US" sz="1600" b="1" dirty="0" smtClean="0"/>
              <a:t>Your Works = What You Do</a:t>
            </a:r>
          </a:p>
          <a:p>
            <a:pPr algn="ctr"/>
            <a:r>
              <a:rPr lang="en-US" sz="1600" b="1" dirty="0" smtClean="0"/>
              <a:t>Works Don’t Save You!</a:t>
            </a:r>
            <a:endParaRPr lang="en-US" sz="1600" b="1" dirty="0"/>
          </a:p>
        </p:txBody>
      </p:sp>
      <p:cxnSp>
        <p:nvCxnSpPr>
          <p:cNvPr id="192" name="Straight Arrow Connector 191"/>
          <p:cNvCxnSpPr>
            <a:stCxn id="9" idx="2"/>
            <a:endCxn id="191" idx="0"/>
          </p:cNvCxnSpPr>
          <p:nvPr/>
        </p:nvCxnSpPr>
        <p:spPr>
          <a:xfrm flipH="1">
            <a:off x="9838944" y="1801398"/>
            <a:ext cx="3187" cy="265287"/>
          </a:xfrm>
          <a:prstGeom prst="straightConnector1">
            <a:avLst/>
          </a:prstGeom>
          <a:ln w="5715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4891549" y="68824"/>
            <a:ext cx="2160976" cy="369332"/>
          </a:xfrm>
          <a:prstGeom prst="rect">
            <a:avLst/>
          </a:prstGeom>
          <a:noFill/>
        </p:spPr>
        <p:txBody>
          <a:bodyPr wrap="none" rtlCol="0">
            <a:spAutoFit/>
          </a:bodyPr>
          <a:lstStyle/>
          <a:p>
            <a:r>
              <a:rPr lang="en-US" b="1" dirty="0" smtClean="0"/>
              <a:t>Start Here: First Step</a:t>
            </a:r>
          </a:p>
        </p:txBody>
      </p:sp>
    </p:spTree>
    <p:extLst>
      <p:ext uri="{BB962C8B-B14F-4D97-AF65-F5344CB8AC3E}">
        <p14:creationId xmlns:p14="http://schemas.microsoft.com/office/powerpoint/2010/main" val="1671440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20:10-12   And Paul went down, and fell on him, and embracing him said, Trouble not yourselves; for his life is in him.  11 When he therefore was come up again, and had broken bread, and eaten, and talked a long while, even till break of day, so he departed.  12 And they brought the young man alive, and were not a little comforted.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18577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3:28   Therefore we conclude that a man is justified by faith without the deeds of the law.</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1 Chronicles 16:34   O give thanks unto the LORD; for he is good; for his mercy </a:t>
            </a:r>
            <a:r>
              <a:rPr lang="en-US" sz="4800" b="1" dirty="0" err="1">
                <a:solidFill>
                  <a:prstClr val="white"/>
                </a:solidFill>
                <a:latin typeface="Georgia" panose="02040502050405020303" pitchFamily="18" charset="0"/>
              </a:rPr>
              <a:t>endureth</a:t>
            </a:r>
            <a:r>
              <a:rPr lang="en-US" sz="4800" b="1" dirty="0">
                <a:solidFill>
                  <a:prstClr val="white"/>
                </a:solidFill>
                <a:latin typeface="Georgia" panose="02040502050405020303" pitchFamily="18" charset="0"/>
              </a:rPr>
              <a:t> for ever.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5:16   This I say then, Walk in the Spirit, and ye shall not fulfil the lust of the flesh.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238984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Philippians 4:7   And the peace of God, which </a:t>
            </a:r>
            <a:r>
              <a:rPr lang="en-US" sz="5400" b="1" dirty="0" err="1">
                <a:solidFill>
                  <a:prstClr val="white"/>
                </a:solidFill>
                <a:latin typeface="Georgia" panose="02040502050405020303" pitchFamily="18" charset="0"/>
              </a:rPr>
              <a:t>passeth</a:t>
            </a:r>
            <a:r>
              <a:rPr lang="en-US" sz="5400" b="1" dirty="0">
                <a:solidFill>
                  <a:prstClr val="white"/>
                </a:solidFill>
                <a:latin typeface="Georgia" panose="02040502050405020303" pitchFamily="18" charset="0"/>
              </a:rPr>
              <a:t> all understanding, shall keep your hearts and minds through Christ Jesus.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361435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22:36-40   Master, which is the great commandment in the law?  37 Jesus said unto him, Thou shalt love the Lord thy God with all thy heart, and with all thy soul, and with all thy mind.  38 This is the first and great commandment.  39 And the second is like unto it, Thou shalt love thy </a:t>
            </a:r>
            <a:r>
              <a:rPr lang="en-US" sz="4000" b="1" dirty="0" err="1">
                <a:solidFill>
                  <a:prstClr val="white"/>
                </a:solidFill>
                <a:latin typeface="Georgia" panose="02040502050405020303" pitchFamily="18" charset="0"/>
              </a:rPr>
              <a:t>neighbour</a:t>
            </a:r>
            <a:r>
              <a:rPr lang="en-US" sz="4000" b="1" dirty="0">
                <a:solidFill>
                  <a:prstClr val="white"/>
                </a:solidFill>
                <a:latin typeface="Georgia" panose="02040502050405020303" pitchFamily="18" charset="0"/>
              </a:rPr>
              <a:t> as thyself.  40 On these two commandments hang all the law and the prophets.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123658"/>
          </a:xfrm>
          <a:prstGeom prst="rect">
            <a:avLst/>
          </a:prstGeom>
        </p:spPr>
        <p:txBody>
          <a:bodyPr wrap="square">
            <a:spAutoFit/>
          </a:bodyPr>
          <a:lstStyle/>
          <a:p>
            <a:pPr algn="just"/>
            <a:r>
              <a:rPr lang="en-US" sz="4400" b="1" dirty="0">
                <a:solidFill>
                  <a:prstClr val="white"/>
                </a:solidFill>
                <a:latin typeface="Georgia" panose="02040502050405020303" pitchFamily="18" charset="0"/>
              </a:rPr>
              <a:t>1 John 5:3   For this is the love of God, that we keep his commandments: and his commandments are not grievous.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Hebrews 2:10-12   For it became him, for whom are all things, and by whom are all things, in bringing many sons unto glory, to make the captain of their salvation perfect through sufferings.  11 For both he that </a:t>
            </a:r>
            <a:r>
              <a:rPr lang="en-US" sz="3800" b="1" dirty="0" err="1">
                <a:solidFill>
                  <a:prstClr val="white"/>
                </a:solidFill>
                <a:latin typeface="Georgia" panose="02040502050405020303" pitchFamily="18" charset="0"/>
              </a:rPr>
              <a:t>sanctifieth</a:t>
            </a:r>
            <a:r>
              <a:rPr lang="en-US" sz="3800" b="1" dirty="0">
                <a:solidFill>
                  <a:prstClr val="white"/>
                </a:solidFill>
                <a:latin typeface="Georgia" panose="02040502050405020303" pitchFamily="18" charset="0"/>
              </a:rPr>
              <a:t> and they who are sanctified are all of one: for which cause he is not ashamed to call them brethren,  12 Saying, I will declare thy name unto my brethren, in the midst of the church will I sing praise unto thee.</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39769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22:22   I will declare thy name unto my brethren: in the midst of the congregation will I praise thee.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7:37-38   This is that Moses, which said unto the children of Israel, A prophet shall the Lord your God raise up unto you of your brethren, like unto me; him shall ye hear.  38 This is he, that was in the church in the wilderness with the angel which </a:t>
            </a:r>
            <a:r>
              <a:rPr lang="en-US" sz="4000" b="1" dirty="0" err="1">
                <a:solidFill>
                  <a:prstClr val="white"/>
                </a:solidFill>
                <a:latin typeface="Georgia" panose="02040502050405020303" pitchFamily="18" charset="0"/>
              </a:rPr>
              <a:t>spake</a:t>
            </a:r>
            <a:r>
              <a:rPr lang="en-US" sz="4000" b="1" dirty="0">
                <a:solidFill>
                  <a:prstClr val="white"/>
                </a:solidFill>
                <a:latin typeface="Georgia" panose="02040502050405020303" pitchFamily="18" charset="0"/>
              </a:rPr>
              <a:t> to him in the mount </a:t>
            </a:r>
            <a:r>
              <a:rPr lang="en-US" sz="4000" b="1" dirty="0" err="1">
                <a:solidFill>
                  <a:prstClr val="white"/>
                </a:solidFill>
                <a:latin typeface="Georgia" panose="02040502050405020303" pitchFamily="18" charset="0"/>
              </a:rPr>
              <a:t>Sina</a:t>
            </a:r>
            <a:r>
              <a:rPr lang="en-US" sz="4000" b="1" dirty="0">
                <a:solidFill>
                  <a:prstClr val="white"/>
                </a:solidFill>
                <a:latin typeface="Georgia" panose="02040502050405020303" pitchFamily="18" charset="0"/>
              </a:rPr>
              <a:t>, and with our fathers: who received the lively oracles to give unto us: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88694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2" y="188719"/>
            <a:ext cx="11787446"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20:17-18   And from Miletus he sent to Ephesus, and called the elders of the church.  18 And when they were come to him, he said unto them, Ye know, from the first day that I came into Asia, after what manner I have been with you at all seasons,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20:33-35   I have coveted no man's silver, or gold, or apparel.  34 Yea, ye yourselves know, that these hands have ministered unto my necessities, and to them that were with me.  35 I have shewed you all things, how that so </a:t>
            </a:r>
            <a:r>
              <a:rPr lang="en-US" sz="4000" b="1" dirty="0" err="1">
                <a:solidFill>
                  <a:prstClr val="white"/>
                </a:solidFill>
                <a:latin typeface="Georgia" panose="02040502050405020303" pitchFamily="18" charset="0"/>
              </a:rPr>
              <a:t>labouring</a:t>
            </a:r>
            <a:r>
              <a:rPr lang="en-US" sz="4000" b="1" dirty="0">
                <a:solidFill>
                  <a:prstClr val="white"/>
                </a:solidFill>
                <a:latin typeface="Georgia" panose="02040502050405020303" pitchFamily="18" charset="0"/>
              </a:rPr>
              <a:t> ye ought to support the weak, and to remember the words of the Lord Jesus, how he said, It is more blessed to give than to receive.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13902"/>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Hebrews 10:23-25   Let us hold fast the profession of our faith without wavering; (for he is faithful that promised;)  24 And let us consider one another to provoke unto love and to good works:  25 Not forsaking the assembling of ourselves together, as the manner of some is; but exhorting one another: and so much the more, as ye see the day approaching.</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11732</TotalTime>
  <Words>1901</Words>
  <Application>Microsoft Office PowerPoint</Application>
  <PresentationFormat>Widescreen</PresentationFormat>
  <Paragraphs>125</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198</cp:revision>
  <cp:lastPrinted>2020-01-28T17:57:24Z</cp:lastPrinted>
  <dcterms:created xsi:type="dcterms:W3CDTF">2019-08-31T20:33:16Z</dcterms:created>
  <dcterms:modified xsi:type="dcterms:W3CDTF">2020-01-28T20:19:44Z</dcterms:modified>
</cp:coreProperties>
</file>