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322"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7" d="100"/>
          <a:sy n="97" d="100"/>
        </p:scale>
        <p:origin x="1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23:28   Even so ye also outwardly appear righteous unto men, but within ye are full of hypocrisy and iniquity.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23:26   Thou blind Pharisee, cleanse first that which is within the cup and platter, that the outside of them may be clean also.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11:14   Doth not even nature itself teach you, that, if a man have long hair, it is a shame unto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11:15   But if a woman have long hair, it is a glory to her: for her hair is given her for a covering.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5:22   Wives, submit yourselves unto your own husbands, as unto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3:18   Wives, submit yourselves unto your own husbands, as it is fit in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6:19   What? know ye not that your body is the temple of the Holy Ghost which is in you, which ye have of God, and ye are not your own?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15:7   If ye abide in me, and my words abide in you, ye shall ask what ye will, and it shall be done unto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11:30   The fruit of the righteous is a tree of life; and he that </a:t>
            </a:r>
            <a:r>
              <a:rPr lang="en-US" sz="5400" b="1" dirty="0" err="1">
                <a:solidFill>
                  <a:prstClr val="white"/>
                </a:solidFill>
                <a:latin typeface="Georgia" panose="02040502050405020303" pitchFamily="18" charset="0"/>
              </a:rPr>
              <a:t>winneth</a:t>
            </a:r>
            <a:r>
              <a:rPr lang="en-US" sz="5400" b="1" dirty="0">
                <a:solidFill>
                  <a:prstClr val="white"/>
                </a:solidFill>
                <a:latin typeface="Georgia" panose="02040502050405020303" pitchFamily="18" charset="0"/>
              </a:rPr>
              <a:t> souls is wise.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11:28-30   Come unto me, all ye that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and are heavy laden, and I will give you rest.  29 Take my yoke upon you, and learn of me; for I am meek and lowly in heart: and ye shall find rest unto your souls.  30 For my yoke is easy, and my burden is light.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Cut The Tree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At The Root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10:30   But the very hairs of your head are all numbered.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6:5   Perverse </a:t>
            </a:r>
            <a:r>
              <a:rPr lang="en-US" sz="4800" b="1" dirty="0" err="1">
                <a:solidFill>
                  <a:prstClr val="white"/>
                </a:solidFill>
                <a:latin typeface="Georgia" panose="02040502050405020303" pitchFamily="18" charset="0"/>
              </a:rPr>
              <a:t>disputings</a:t>
            </a:r>
            <a:r>
              <a:rPr lang="en-US" sz="4800" b="1" dirty="0">
                <a:solidFill>
                  <a:prstClr val="white"/>
                </a:solidFill>
                <a:latin typeface="Georgia" panose="02040502050405020303" pitchFamily="18" charset="0"/>
              </a:rPr>
              <a:t> of men of corrupt minds, and destitute of the truth, supposing that gain is godliness: from such withdraw thyself.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6:6   But godliness with contentment is great gain.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6:7   For we brought nothing into this world, and it is certain we can carry nothing out.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6:8   And having food and raiment let us be therewith content.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6:9   But they that will be rich fall into temptation and a snare, and into many foolish and hurtful lusts, which drown men in destruction and perdition.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6:10   For the love of money is the root of all evil: which while some coveted after, they have erred from the faith, and pierced themselves through with many sorrows.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Timothy 6:11-12   But thou, O man of God, flee these things; and follow after righteousness, godliness, faith, love, patience, meekness.  12 Fight the good fight of faith, lay hold on eternal life, whereunto thou art also called, and hast professed a good profession before many witnesses.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10:3   For the wicked </a:t>
            </a:r>
            <a:r>
              <a:rPr lang="en-US" sz="4800" b="1" dirty="0" err="1">
                <a:solidFill>
                  <a:prstClr val="white"/>
                </a:solidFill>
                <a:latin typeface="Georgia" panose="02040502050405020303" pitchFamily="18" charset="0"/>
              </a:rPr>
              <a:t>boasteth</a:t>
            </a:r>
            <a:r>
              <a:rPr lang="en-US" sz="4800" b="1" dirty="0">
                <a:solidFill>
                  <a:prstClr val="white"/>
                </a:solidFill>
                <a:latin typeface="Georgia" panose="02040502050405020303" pitchFamily="18" charset="0"/>
              </a:rPr>
              <a:t> of his heart's desire, and </a:t>
            </a:r>
            <a:r>
              <a:rPr lang="en-US" sz="4800" b="1" dirty="0" err="1">
                <a:solidFill>
                  <a:prstClr val="white"/>
                </a:solidFill>
                <a:latin typeface="Georgia" panose="02040502050405020303" pitchFamily="18" charset="0"/>
              </a:rPr>
              <a:t>blesseth</a:t>
            </a:r>
            <a:r>
              <a:rPr lang="en-US" sz="4800" b="1" dirty="0">
                <a:solidFill>
                  <a:prstClr val="white"/>
                </a:solidFill>
                <a:latin typeface="Georgia" panose="02040502050405020303" pitchFamily="18" charset="0"/>
              </a:rPr>
              <a:t> the covetous, whom the LORD </a:t>
            </a:r>
            <a:r>
              <a:rPr lang="en-US" sz="4800" b="1" dirty="0" err="1">
                <a:solidFill>
                  <a:prstClr val="white"/>
                </a:solidFill>
                <a:latin typeface="Georgia" panose="02040502050405020303" pitchFamily="18" charset="0"/>
              </a:rPr>
              <a:t>abhorreth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07" t="35763" r="55561" b="21805"/>
          <a:stretch/>
        </p:blipFill>
        <p:spPr>
          <a:xfrm>
            <a:off x="108156" y="2320414"/>
            <a:ext cx="5850734" cy="1911096"/>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876" t="36802" r="3578" b="21341"/>
          <a:stretch/>
        </p:blipFill>
        <p:spPr>
          <a:xfrm>
            <a:off x="6058637" y="2320413"/>
            <a:ext cx="6035040" cy="1906372"/>
          </a:xfrm>
          <a:prstGeom prst="rect">
            <a:avLst/>
          </a:prstGeom>
        </p:spPr>
      </p:pic>
      <p:sp>
        <p:nvSpPr>
          <p:cNvPr id="3" name="TextBox 2"/>
          <p:cNvSpPr txBox="1"/>
          <p:nvPr/>
        </p:nvSpPr>
        <p:spPr>
          <a:xfrm>
            <a:off x="147485" y="1514167"/>
            <a:ext cx="2948243" cy="646331"/>
          </a:xfrm>
          <a:prstGeom prst="rect">
            <a:avLst/>
          </a:prstGeom>
          <a:noFill/>
        </p:spPr>
        <p:txBody>
          <a:bodyPr wrap="none" rtlCol="0">
            <a:spAutoFit/>
          </a:bodyPr>
          <a:lstStyle/>
          <a:p>
            <a:r>
              <a:rPr lang="en-US" sz="3600" b="1" dirty="0" smtClean="0">
                <a:solidFill>
                  <a:schemeClr val="bg1"/>
                </a:solidFill>
                <a:latin typeface="Georgia" panose="02040502050405020303" pitchFamily="18" charset="0"/>
              </a:rPr>
              <a:t>King Jame</a:t>
            </a:r>
            <a:r>
              <a:rPr lang="en-US" sz="3600" b="1" dirty="0">
                <a:solidFill>
                  <a:schemeClr val="bg1"/>
                </a:solidFill>
                <a:latin typeface="Georgia" panose="02040502050405020303" pitchFamily="18" charset="0"/>
              </a:rPr>
              <a:t>s</a:t>
            </a:r>
          </a:p>
        </p:txBody>
      </p:sp>
      <p:sp>
        <p:nvSpPr>
          <p:cNvPr id="8" name="TextBox 7"/>
          <p:cNvSpPr txBox="1"/>
          <p:nvPr/>
        </p:nvSpPr>
        <p:spPr>
          <a:xfrm>
            <a:off x="6140247" y="1548579"/>
            <a:ext cx="1130438" cy="646331"/>
          </a:xfrm>
          <a:prstGeom prst="rect">
            <a:avLst/>
          </a:prstGeom>
          <a:noFill/>
        </p:spPr>
        <p:txBody>
          <a:bodyPr wrap="none" rtlCol="0">
            <a:spAutoFit/>
          </a:bodyPr>
          <a:lstStyle/>
          <a:p>
            <a:r>
              <a:rPr lang="en-US" sz="3600" b="1" dirty="0" smtClean="0">
                <a:solidFill>
                  <a:schemeClr val="bg1"/>
                </a:solidFill>
                <a:latin typeface="Georgia" panose="02040502050405020303" pitchFamily="18" charset="0"/>
              </a:rPr>
              <a:t>NIV</a:t>
            </a:r>
            <a:endParaRPr lang="en-US" sz="3600" b="1" dirty="0">
              <a:solidFill>
                <a:schemeClr val="bg1"/>
              </a:solidFill>
              <a:latin typeface="Georgia" panose="02040502050405020303" pitchFamily="18" charset="0"/>
            </a:endParaRPr>
          </a:p>
        </p:txBody>
      </p:sp>
      <p:sp>
        <p:nvSpPr>
          <p:cNvPr id="10" name="TextBox 9"/>
          <p:cNvSpPr txBox="1"/>
          <p:nvPr/>
        </p:nvSpPr>
        <p:spPr>
          <a:xfrm>
            <a:off x="0" y="108155"/>
            <a:ext cx="12192000" cy="923330"/>
          </a:xfrm>
          <a:prstGeom prst="rect">
            <a:avLst/>
          </a:prstGeom>
          <a:noFill/>
        </p:spPr>
        <p:txBody>
          <a:bodyPr wrap="square" rtlCol="0">
            <a:spAutoFit/>
          </a:bodyPr>
          <a:lstStyle/>
          <a:p>
            <a:pPr algn="ctr"/>
            <a:r>
              <a:rPr lang="en-US" sz="5400" b="1" dirty="0" smtClean="0">
                <a:solidFill>
                  <a:schemeClr val="bg1"/>
                </a:solidFill>
                <a:latin typeface="Georgia" panose="02040502050405020303" pitchFamily="18" charset="0"/>
              </a:rPr>
              <a:t>A Comparison of 1 Timothy 6:10</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3:10   And now also the axe is laid unto the root of the trees: therefore every tree which </a:t>
            </a:r>
            <a:r>
              <a:rPr lang="en-US" sz="5400" b="1" dirty="0" err="1">
                <a:solidFill>
                  <a:prstClr val="white"/>
                </a:solidFill>
                <a:latin typeface="Georgia" panose="02040502050405020303" pitchFamily="18" charset="0"/>
              </a:rPr>
              <a:t>bringeth</a:t>
            </a:r>
            <a:r>
              <a:rPr lang="en-US" sz="5400" b="1" dirty="0">
                <a:solidFill>
                  <a:prstClr val="white"/>
                </a:solidFill>
                <a:latin typeface="Georgia" panose="02040502050405020303" pitchFamily="18" charset="0"/>
              </a:rPr>
              <a:t> not forth good fruit is hewn down, and cast into the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13:5   Let your conversation be without covetousness; and be content with such things as ye have: for he hath said, I will never leave thee, nor forsake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1:13-14   Let no man say when he is tempted, I am tempted of God: for God cannot be tempted with evil, neither </a:t>
            </a:r>
            <a:r>
              <a:rPr lang="en-US" sz="4800" b="1" dirty="0" err="1">
                <a:solidFill>
                  <a:prstClr val="white"/>
                </a:solidFill>
                <a:latin typeface="Georgia" panose="02040502050405020303" pitchFamily="18" charset="0"/>
              </a:rPr>
              <a:t>tempteth</a:t>
            </a:r>
            <a:r>
              <a:rPr lang="en-US" sz="4800" b="1" dirty="0">
                <a:solidFill>
                  <a:prstClr val="white"/>
                </a:solidFill>
                <a:latin typeface="Georgia" panose="02040502050405020303" pitchFamily="18" charset="0"/>
              </a:rPr>
              <a:t> he any man:  14 But every man is tempted, when he is drawn away of his own lust, and enticed.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1:15   Then when lust hath conceived, it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forth sin: and sin, when it is finished,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forth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29:18   Lest there should be among you man, or woman, or family, or tribe, whose heart </a:t>
            </a:r>
            <a:r>
              <a:rPr lang="en-US" sz="4800" b="1" dirty="0" err="1">
                <a:solidFill>
                  <a:prstClr val="white"/>
                </a:solidFill>
                <a:latin typeface="Georgia" panose="02040502050405020303" pitchFamily="18" charset="0"/>
              </a:rPr>
              <a:t>turneth</a:t>
            </a:r>
            <a:r>
              <a:rPr lang="en-US" sz="4800" b="1" dirty="0">
                <a:solidFill>
                  <a:prstClr val="white"/>
                </a:solidFill>
                <a:latin typeface="Georgia" panose="02040502050405020303" pitchFamily="18" charset="0"/>
              </a:rPr>
              <a:t> away this day from the LORD our God, to go and serve the gods of these nations; lest there should be among you a root that </a:t>
            </a:r>
            <a:r>
              <a:rPr lang="en-US" sz="4800" b="1" dirty="0" err="1">
                <a:solidFill>
                  <a:prstClr val="white"/>
                </a:solidFill>
                <a:latin typeface="Georgia" panose="02040502050405020303" pitchFamily="18" charset="0"/>
              </a:rPr>
              <a:t>beareth</a:t>
            </a:r>
            <a:r>
              <a:rPr lang="en-US" sz="4800" b="1" dirty="0">
                <a:solidFill>
                  <a:prstClr val="white"/>
                </a:solidFill>
                <a:latin typeface="Georgia" panose="02040502050405020303" pitchFamily="18" charset="0"/>
              </a:rPr>
              <a:t> gall and wormwood;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5:6-7   Your glorying is not good. Know ye not that a little leaven </a:t>
            </a:r>
            <a:r>
              <a:rPr lang="en-US" sz="5000" b="1" dirty="0" err="1">
                <a:solidFill>
                  <a:prstClr val="white"/>
                </a:solidFill>
                <a:latin typeface="Georgia" panose="02040502050405020303" pitchFamily="18" charset="0"/>
              </a:rPr>
              <a:t>leaveneth</a:t>
            </a:r>
            <a:r>
              <a:rPr lang="en-US" sz="5000" b="1" dirty="0">
                <a:solidFill>
                  <a:prstClr val="white"/>
                </a:solidFill>
                <a:latin typeface="Georgia" panose="02040502050405020303" pitchFamily="18" charset="0"/>
              </a:rPr>
              <a:t> the whole lump?  7 Purge out therefore the old leaven, that ye may be a new lump, as ye are unleavened. For even Christ our </a:t>
            </a:r>
            <a:r>
              <a:rPr lang="en-US" sz="5000" b="1" dirty="0" err="1">
                <a:solidFill>
                  <a:prstClr val="white"/>
                </a:solidFill>
                <a:latin typeface="Georgia" panose="02040502050405020303" pitchFamily="18" charset="0"/>
              </a:rPr>
              <a:t>passover</a:t>
            </a:r>
            <a:r>
              <a:rPr lang="en-US" sz="5000" b="1" dirty="0">
                <a:solidFill>
                  <a:prstClr val="white"/>
                </a:solidFill>
                <a:latin typeface="Georgia" panose="02040502050405020303" pitchFamily="18" charset="0"/>
              </a:rPr>
              <a:t> is sacrificed for us: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3:10   And now also the axe is laid unto the root of the trees: therefore every tree which </a:t>
            </a:r>
            <a:r>
              <a:rPr lang="en-US" sz="5400" b="1" dirty="0" err="1">
                <a:solidFill>
                  <a:prstClr val="white"/>
                </a:solidFill>
                <a:latin typeface="Georgia" panose="02040502050405020303" pitchFamily="18" charset="0"/>
              </a:rPr>
              <a:t>bringeth</a:t>
            </a:r>
            <a:r>
              <a:rPr lang="en-US" sz="5400" b="1" dirty="0">
                <a:solidFill>
                  <a:prstClr val="white"/>
                </a:solidFill>
                <a:latin typeface="Georgia" panose="02040502050405020303" pitchFamily="18" charset="0"/>
              </a:rPr>
              <a:t> not forth good fruit is hewn down, and cast into the fire.</a:t>
            </a: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Matthew 7:15-20   Beware of false prophets, which come to you in sheep's clothing, but inwardly they are ravening wolves.  16 Ye shall know them by their fruits. Do men gather grapes of thorns, or figs of thistles?  17 Even so every good tree </a:t>
            </a:r>
            <a:r>
              <a:rPr lang="en-US" sz="3500" b="1" dirty="0" err="1">
                <a:solidFill>
                  <a:prstClr val="white"/>
                </a:solidFill>
                <a:latin typeface="Georgia" panose="02040502050405020303" pitchFamily="18" charset="0"/>
              </a:rPr>
              <a:t>bringeth</a:t>
            </a:r>
            <a:r>
              <a:rPr lang="en-US" sz="3500" b="1" dirty="0">
                <a:solidFill>
                  <a:prstClr val="white"/>
                </a:solidFill>
                <a:latin typeface="Georgia" panose="02040502050405020303" pitchFamily="18" charset="0"/>
              </a:rPr>
              <a:t> forth good fruit; but a corrupt tree </a:t>
            </a:r>
            <a:r>
              <a:rPr lang="en-US" sz="3500" b="1" dirty="0" err="1">
                <a:solidFill>
                  <a:prstClr val="white"/>
                </a:solidFill>
                <a:latin typeface="Georgia" panose="02040502050405020303" pitchFamily="18" charset="0"/>
              </a:rPr>
              <a:t>bringeth</a:t>
            </a:r>
            <a:r>
              <a:rPr lang="en-US" sz="3500" b="1" dirty="0">
                <a:solidFill>
                  <a:prstClr val="white"/>
                </a:solidFill>
                <a:latin typeface="Georgia" panose="02040502050405020303" pitchFamily="18" charset="0"/>
              </a:rPr>
              <a:t> forth evil fruit.  18 A good tree cannot bring forth evil fruit, neither can a corrupt tree bring forth good fruit.  19 Every tree that </a:t>
            </a:r>
            <a:r>
              <a:rPr lang="en-US" sz="3500" b="1" dirty="0" err="1">
                <a:solidFill>
                  <a:prstClr val="white"/>
                </a:solidFill>
                <a:latin typeface="Georgia" panose="02040502050405020303" pitchFamily="18" charset="0"/>
              </a:rPr>
              <a:t>bringeth</a:t>
            </a:r>
            <a:r>
              <a:rPr lang="en-US" sz="3500" b="1" dirty="0">
                <a:solidFill>
                  <a:prstClr val="white"/>
                </a:solidFill>
                <a:latin typeface="Georgia" panose="02040502050405020303" pitchFamily="18" charset="0"/>
              </a:rPr>
              <a:t> not forth good fruit is hewn down, and cast into the fire.  20 Wherefore by their fruits ye shall know them.</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30:5   Every word of God is pure: he is a shield unto them that put their trust in him.</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7:19   Every tree that </a:t>
            </a:r>
            <a:r>
              <a:rPr lang="en-US" sz="5400" b="1" dirty="0" err="1">
                <a:solidFill>
                  <a:prstClr val="white"/>
                </a:solidFill>
                <a:latin typeface="Georgia" panose="02040502050405020303" pitchFamily="18" charset="0"/>
              </a:rPr>
              <a:t>bringeth</a:t>
            </a:r>
            <a:r>
              <a:rPr lang="en-US" sz="5400" b="1" dirty="0">
                <a:solidFill>
                  <a:prstClr val="white"/>
                </a:solidFill>
                <a:latin typeface="Georgia" panose="02040502050405020303" pitchFamily="18" charset="0"/>
              </a:rPr>
              <a:t> not forth good fruit is hewn down, and cast into the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3:9   And now also the axe is laid unto the root of the trees: every tree therefore which </a:t>
            </a:r>
            <a:r>
              <a:rPr lang="en-US" sz="5400" b="1" dirty="0" err="1">
                <a:solidFill>
                  <a:prstClr val="white"/>
                </a:solidFill>
                <a:latin typeface="Georgia" panose="02040502050405020303" pitchFamily="18" charset="0"/>
              </a:rPr>
              <a:t>bringeth</a:t>
            </a:r>
            <a:r>
              <a:rPr lang="en-US" sz="5400" b="1" dirty="0">
                <a:solidFill>
                  <a:prstClr val="white"/>
                </a:solidFill>
                <a:latin typeface="Georgia" panose="02040502050405020303" pitchFamily="18" charset="0"/>
              </a:rPr>
              <a:t> not forth good fruit is hewn down, and cast into the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23:33   Ye serpents, ye generation of vipers, how can ye escape the damnation of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23:25   Woe unto you, scribes and Pharisees, hypocrites! for ye make clean the outside of the cup and of the platter, but within they are full of extortion and excess.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23:26   Thou blind Pharisee, cleanse first that which is within the cup and platter, that the outside of them may be clean also.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23:27   Woe unto you, scribes and Pharisees, hypocrites! for ye are like unto whited </a:t>
            </a:r>
            <a:r>
              <a:rPr lang="en-US" sz="4400" b="1" dirty="0" err="1">
                <a:solidFill>
                  <a:prstClr val="white"/>
                </a:solidFill>
                <a:latin typeface="Georgia" panose="02040502050405020303" pitchFamily="18" charset="0"/>
              </a:rPr>
              <a:t>sepulchres</a:t>
            </a:r>
            <a:r>
              <a:rPr lang="en-US" sz="4400" b="1" dirty="0">
                <a:solidFill>
                  <a:prstClr val="white"/>
                </a:solidFill>
                <a:latin typeface="Georgia" panose="02040502050405020303" pitchFamily="18" charset="0"/>
              </a:rPr>
              <a:t>, which indeed appear beautiful outward, but are within full of dead men's bones, and of all uncleanness.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11751</TotalTime>
  <Words>1471</Words>
  <Application>Microsoft Office PowerPoint</Application>
  <PresentationFormat>Widescreen</PresentationFormat>
  <Paragraphs>81</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201</cp:revision>
  <cp:lastPrinted>2020-01-28T17:57:24Z</cp:lastPrinted>
  <dcterms:created xsi:type="dcterms:W3CDTF">2019-08-31T20:33:16Z</dcterms:created>
  <dcterms:modified xsi:type="dcterms:W3CDTF">2020-01-31T20:39:06Z</dcterms:modified>
</cp:coreProperties>
</file>