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2" r:id="rId4"/>
    <p:sldId id="523" r:id="rId5"/>
    <p:sldId id="526" r:id="rId6"/>
    <p:sldId id="528" r:id="rId7"/>
    <p:sldId id="514" r:id="rId8"/>
    <p:sldId id="520" r:id="rId9"/>
    <p:sldId id="531" r:id="rId10"/>
    <p:sldId id="532" r:id="rId11"/>
    <p:sldId id="533" r:id="rId12"/>
    <p:sldId id="534" r:id="rId13"/>
    <p:sldId id="541" r:id="rId14"/>
    <p:sldId id="542" r:id="rId15"/>
    <p:sldId id="546" r:id="rId16"/>
    <p:sldId id="547" r:id="rId17"/>
    <p:sldId id="548" r:id="rId18"/>
    <p:sldId id="552" r:id="rId19"/>
    <p:sldId id="553" r:id="rId20"/>
    <p:sldId id="558" r:id="rId21"/>
    <p:sldId id="559" r:id="rId22"/>
    <p:sldId id="560" r:id="rId23"/>
    <p:sldId id="562" r:id="rId24"/>
    <p:sldId id="563" r:id="rId25"/>
    <p:sldId id="564" r:id="rId26"/>
    <p:sldId id="565" r:id="rId27"/>
    <p:sldId id="566" r:id="rId28"/>
    <p:sldId id="567" r:id="rId29"/>
    <p:sldId id="569" r:id="rId30"/>
    <p:sldId id="570" r:id="rId31"/>
    <p:sldId id="571" r:id="rId32"/>
    <p:sldId id="572" r:id="rId33"/>
    <p:sldId id="573" r:id="rId34"/>
    <p:sldId id="574" r:id="rId35"/>
    <p:sldId id="575" r:id="rId36"/>
    <p:sldId id="576" r:id="rId37"/>
    <p:sldId id="577" r:id="rId38"/>
    <p:sldId id="578" r:id="rId39"/>
    <p:sldId id="579" r:id="rId40"/>
    <p:sldId id="580" r:id="rId41"/>
    <p:sldId id="581" r:id="rId42"/>
    <p:sldId id="582" r:id="rId43"/>
    <p:sldId id="583" r:id="rId44"/>
    <p:sldId id="584" r:id="rId45"/>
    <p:sldId id="585" r:id="rId46"/>
    <p:sldId id="586" r:id="rId47"/>
    <p:sldId id="587" r:id="rId48"/>
    <p:sldId id="588" r:id="rId49"/>
    <p:sldId id="589" r:id="rId50"/>
    <p:sldId id="590" r:id="rId51"/>
    <p:sldId id="591" r:id="rId52"/>
    <p:sldId id="592" r:id="rId53"/>
    <p:sldId id="593" r:id="rId54"/>
    <p:sldId id="594" r:id="rId55"/>
    <p:sldId id="595" r:id="rId56"/>
    <p:sldId id="596" r:id="rId57"/>
    <p:sldId id="597" r:id="rId58"/>
    <p:sldId id="598" r:id="rId59"/>
    <p:sldId id="599" r:id="rId60"/>
    <p:sldId id="600" r:id="rId61"/>
    <p:sldId id="601" r:id="rId62"/>
    <p:sldId id="602" r:id="rId63"/>
    <p:sldId id="603" r:id="rId64"/>
    <p:sldId id="604" r:id="rId65"/>
    <p:sldId id="605" r:id="rId66"/>
    <p:sldId id="606" r:id="rId67"/>
    <p:sldId id="607" r:id="rId68"/>
    <p:sldId id="608" r:id="rId69"/>
    <p:sldId id="609" r:id="rId70"/>
    <p:sldId id="610" r:id="rId71"/>
    <p:sldId id="611" r:id="rId72"/>
    <p:sldId id="322" r:id="rId7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3" d="100"/>
          <a:sy n="113" d="100"/>
        </p:scale>
        <p:origin x="1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11:7   Go to, let us go down, and there confound their language, that they may not understand one another's speech.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11:8-9   So the LORD scattered them abroad from thence upon the face of all the earth: and they left off to build the city.  9 Therefore is the name of it called Babel; because the LORD did there confound the language of all the earth: and from thence did the LORD scatter them abroad upon the face of all the earth.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14:40   Let all things be done decently and in order.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Isaiah 44:28   That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of Cyrus, He is my shepherd, and shall perform all my pleasure: even saying to Jerusalem, Thou shalt be built; and to the temple, Thy foundation shall be laid.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Ezra 1:2   Thus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Cyrus king of Persia, The LORD God of heaven hath given me all the kingdoms of the earth; and he hath charged me to build him an house at Jerusalem, which is in Judah.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70789"/>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28:49   The LORD shall bring a nation against thee from far, from the end of the earth, as swift as the eagle </a:t>
            </a:r>
            <a:r>
              <a:rPr lang="en-US" sz="5400" b="1" dirty="0" err="1">
                <a:solidFill>
                  <a:prstClr val="white"/>
                </a:solidFill>
                <a:latin typeface="Georgia" panose="02040502050405020303" pitchFamily="18" charset="0"/>
              </a:rPr>
              <a:t>flieth</a:t>
            </a:r>
            <a:r>
              <a:rPr lang="en-US" sz="5400" b="1" dirty="0">
                <a:solidFill>
                  <a:prstClr val="white"/>
                </a:solidFill>
                <a:latin typeface="Georgia" panose="02040502050405020303" pitchFamily="18" charset="0"/>
              </a:rPr>
              <a:t>; a nation whose tongue thou shalt not understand;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Ezra 4:7   And in the days of Artaxerxes wrote </a:t>
            </a:r>
            <a:r>
              <a:rPr lang="en-US" sz="4800" b="1" dirty="0" err="1">
                <a:solidFill>
                  <a:prstClr val="white"/>
                </a:solidFill>
                <a:latin typeface="Georgia" panose="02040502050405020303" pitchFamily="18" charset="0"/>
              </a:rPr>
              <a:t>Bishlam</a:t>
            </a:r>
            <a:r>
              <a:rPr lang="en-US" sz="4800" b="1" dirty="0">
                <a:solidFill>
                  <a:prstClr val="white"/>
                </a:solidFill>
                <a:latin typeface="Georgia" panose="02040502050405020303" pitchFamily="18" charset="0"/>
              </a:rPr>
              <a:t>, </a:t>
            </a:r>
            <a:r>
              <a:rPr lang="en-US" sz="4800" b="1" dirty="0" err="1">
                <a:solidFill>
                  <a:prstClr val="white"/>
                </a:solidFill>
                <a:latin typeface="Georgia" panose="02040502050405020303" pitchFamily="18" charset="0"/>
              </a:rPr>
              <a:t>Mithredath</a:t>
            </a:r>
            <a:r>
              <a:rPr lang="en-US" sz="4800" b="1" dirty="0">
                <a:solidFill>
                  <a:prstClr val="white"/>
                </a:solidFill>
                <a:latin typeface="Georgia" panose="02040502050405020303" pitchFamily="18" charset="0"/>
              </a:rPr>
              <a:t>, </a:t>
            </a:r>
            <a:r>
              <a:rPr lang="en-US" sz="4800" b="1" dirty="0" err="1">
                <a:solidFill>
                  <a:prstClr val="white"/>
                </a:solidFill>
                <a:latin typeface="Georgia" panose="02040502050405020303" pitchFamily="18" charset="0"/>
              </a:rPr>
              <a:t>Tabeel</a:t>
            </a:r>
            <a:r>
              <a:rPr lang="en-US" sz="4800" b="1" dirty="0">
                <a:solidFill>
                  <a:prstClr val="white"/>
                </a:solidFill>
                <a:latin typeface="Georgia" panose="02040502050405020303" pitchFamily="18" charset="0"/>
              </a:rPr>
              <a:t>, and the rest of their companions, unto Artaxerxes king of Persia; and the writing of the letter was written in the Syrian tongue, and interpreted in the Syrian tongue.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18:26   Then said </a:t>
            </a:r>
            <a:r>
              <a:rPr lang="en-US" sz="4800" b="1" dirty="0" err="1">
                <a:solidFill>
                  <a:prstClr val="white"/>
                </a:solidFill>
                <a:latin typeface="Georgia" panose="02040502050405020303" pitchFamily="18" charset="0"/>
              </a:rPr>
              <a:t>Eliakim</a:t>
            </a:r>
            <a:r>
              <a:rPr lang="en-US" sz="4800" b="1" dirty="0">
                <a:solidFill>
                  <a:prstClr val="white"/>
                </a:solidFill>
                <a:latin typeface="Georgia" panose="02040502050405020303" pitchFamily="18" charset="0"/>
              </a:rPr>
              <a:t> the son of </a:t>
            </a:r>
            <a:r>
              <a:rPr lang="en-US" sz="4800" b="1" dirty="0" err="1">
                <a:solidFill>
                  <a:prstClr val="white"/>
                </a:solidFill>
                <a:latin typeface="Georgia" panose="02040502050405020303" pitchFamily="18" charset="0"/>
              </a:rPr>
              <a:t>Hilkiah</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Shebna</a:t>
            </a:r>
            <a:r>
              <a:rPr lang="en-US" sz="4800" b="1" dirty="0">
                <a:solidFill>
                  <a:prstClr val="white"/>
                </a:solidFill>
                <a:latin typeface="Georgia" panose="02040502050405020303" pitchFamily="18" charset="0"/>
              </a:rPr>
              <a:t>, and </a:t>
            </a:r>
            <a:r>
              <a:rPr lang="en-US" sz="4800" b="1" dirty="0" err="1">
                <a:solidFill>
                  <a:prstClr val="white"/>
                </a:solidFill>
                <a:latin typeface="Georgia" panose="02040502050405020303" pitchFamily="18" charset="0"/>
              </a:rPr>
              <a:t>Joah</a:t>
            </a:r>
            <a:r>
              <a:rPr lang="en-US" sz="4800" b="1" dirty="0">
                <a:solidFill>
                  <a:prstClr val="white"/>
                </a:solidFill>
                <a:latin typeface="Georgia" panose="02040502050405020303" pitchFamily="18" charset="0"/>
              </a:rPr>
              <a:t>, unto </a:t>
            </a:r>
            <a:r>
              <a:rPr lang="en-US" sz="4800" b="1" dirty="0" err="1">
                <a:solidFill>
                  <a:prstClr val="white"/>
                </a:solidFill>
                <a:latin typeface="Georgia" panose="02040502050405020303" pitchFamily="18" charset="0"/>
              </a:rPr>
              <a:t>Rab-shakeh</a:t>
            </a:r>
            <a:r>
              <a:rPr lang="en-US" sz="4800" b="1" dirty="0">
                <a:solidFill>
                  <a:prstClr val="white"/>
                </a:solidFill>
                <a:latin typeface="Georgia" panose="02040502050405020303" pitchFamily="18" charset="0"/>
              </a:rPr>
              <a:t>, Speak, I pray thee, to thy servants in the Syrian language; for we understand it: and talk not with us in the Jews' language in the ears of the people that are on the wall.</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7:33-34   And he took him aside from the multitude, and put his fingers into his ears, and he spit, and touched his tongue;  34 And looking up to heaven, he sighed, and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unto him, </a:t>
            </a:r>
            <a:r>
              <a:rPr lang="en-US" sz="4800" b="1" dirty="0" err="1">
                <a:solidFill>
                  <a:prstClr val="white"/>
                </a:solidFill>
                <a:latin typeface="Georgia" panose="02040502050405020303" pitchFamily="18" charset="0"/>
              </a:rPr>
              <a:t>Ephphatha</a:t>
            </a:r>
            <a:r>
              <a:rPr lang="en-US" sz="4800" b="1" dirty="0">
                <a:solidFill>
                  <a:prstClr val="white"/>
                </a:solidFill>
                <a:latin typeface="Georgia" panose="02040502050405020303" pitchFamily="18" charset="0"/>
              </a:rPr>
              <a:t>, that is, Be opened.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27:46   And about the ninth hour Jesus cried with a loud voice, saying, Eli, Eli, lama </a:t>
            </a:r>
            <a:r>
              <a:rPr lang="en-US" sz="6000" b="1" dirty="0" err="1">
                <a:solidFill>
                  <a:prstClr val="white"/>
                </a:solidFill>
                <a:latin typeface="Georgia" panose="02040502050405020303" pitchFamily="18" charset="0"/>
              </a:rPr>
              <a:t>sabachthani</a:t>
            </a:r>
            <a:r>
              <a:rPr lang="en-US" sz="6000" b="1" dirty="0">
                <a:solidFill>
                  <a:prstClr val="white"/>
                </a:solidFill>
                <a:latin typeface="Georgia" panose="02040502050405020303" pitchFamily="18" charset="0"/>
              </a:rPr>
              <a:t>? that is to say, My God, my God, why hast thou forsaken me?</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726900"/>
          </a:xfrm>
          <a:prstGeom prst="rect">
            <a:avLst/>
          </a:prstGeom>
        </p:spPr>
        <p:txBody>
          <a:bodyPr wrap="square">
            <a:spAutoFit/>
          </a:bodyPr>
          <a:lstStyle/>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Speaking In</a:t>
            </a:r>
          </a:p>
          <a:p>
            <a:pPr algn="ctr">
              <a:lnSpc>
                <a:spcPct val="107000"/>
              </a:lnSpc>
            </a:pPr>
            <a:r>
              <a:rPr lang="en-US" sz="80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Tongues</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22:1   My God, my God, why hast thou forsaken me? why art thou so far from helping me, and from the words of my roaring?</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Mark 16:17   And these signs shall follow them that believe; In my name shall they cast out devils; they shall speak with new tongues;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12:39-40   But he answered and said unto them, An evil and adulterous generation </a:t>
            </a:r>
            <a:r>
              <a:rPr lang="en-US" sz="4400" b="1" dirty="0" err="1">
                <a:solidFill>
                  <a:prstClr val="white"/>
                </a:solidFill>
                <a:latin typeface="Georgia" panose="02040502050405020303" pitchFamily="18" charset="0"/>
              </a:rPr>
              <a:t>seeketh</a:t>
            </a:r>
            <a:r>
              <a:rPr lang="en-US" sz="4400" b="1" dirty="0">
                <a:solidFill>
                  <a:prstClr val="white"/>
                </a:solidFill>
                <a:latin typeface="Georgia" panose="02040502050405020303" pitchFamily="18" charset="0"/>
              </a:rPr>
              <a:t> after a sign; and there shall no sign be given to it, but the sign of the prophet Jonas:  40 For as Jonas was three days and three nights in the whale's belly; so shall the Son of man be three days and three nights in the heart of the earth.</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14:3   They are all gone aside, they are all together become filthy: there is none that doeth good, no, not one.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53:3   Every one of them is gone back: they are altogether become filthy; there is none that doeth good, no, not one.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10:18   And Jesus said unto him, Why </a:t>
            </a:r>
            <a:r>
              <a:rPr lang="en-US" sz="5400" b="1" dirty="0" err="1">
                <a:solidFill>
                  <a:prstClr val="white"/>
                </a:solidFill>
                <a:latin typeface="Georgia" panose="02040502050405020303" pitchFamily="18" charset="0"/>
              </a:rPr>
              <a:t>callest</a:t>
            </a:r>
            <a:r>
              <a:rPr lang="en-US" sz="5400" b="1" dirty="0">
                <a:solidFill>
                  <a:prstClr val="white"/>
                </a:solidFill>
                <a:latin typeface="Georgia" panose="02040502050405020303" pitchFamily="18" charset="0"/>
              </a:rPr>
              <a:t> thou me good? there is none good but one, that is,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3:12   They are all gone out of the way, they are together become unprofitable; there is none that doeth good, no, not one.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5578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463308"/>
          </a:xfrm>
          <a:prstGeom prst="rect">
            <a:avLst/>
          </a:prstGeom>
        </p:spPr>
        <p:txBody>
          <a:bodyPr wrap="square">
            <a:spAutoFit/>
          </a:bodyPr>
          <a:lstStyle/>
          <a:p>
            <a:pPr algn="just"/>
            <a:r>
              <a:rPr lang="en-US" sz="4500" b="1" dirty="0">
                <a:solidFill>
                  <a:prstClr val="white"/>
                </a:solidFill>
                <a:latin typeface="Georgia" panose="02040502050405020303" pitchFamily="18" charset="0"/>
              </a:rPr>
              <a:t>1 Corinthians 1:22-24   For the Jews require a sign, and the Greeks seek after wisdom:  23 But we preach Christ crucified, unto the Jews a </a:t>
            </a:r>
            <a:r>
              <a:rPr lang="en-US" sz="4500" b="1" dirty="0" err="1">
                <a:solidFill>
                  <a:prstClr val="white"/>
                </a:solidFill>
                <a:latin typeface="Georgia" panose="02040502050405020303" pitchFamily="18" charset="0"/>
              </a:rPr>
              <a:t>stumblingblock</a:t>
            </a:r>
            <a:r>
              <a:rPr lang="en-US" sz="4500" b="1" dirty="0">
                <a:solidFill>
                  <a:prstClr val="white"/>
                </a:solidFill>
                <a:latin typeface="Georgia" panose="02040502050405020303" pitchFamily="18" charset="0"/>
              </a:rPr>
              <a:t>, and unto the Greeks foolishness;  24 But unto them which are called, both Jews and Greeks, Christ the power of God, and the wisdom of God.</a:t>
            </a:r>
            <a:endParaRPr lang="en-US" sz="45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John 5:2   Now there is at Jerusalem by the sheep market a pool, which is called in the Hebrew tongue Bethesda, having five porches.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2:4   And they were all filled with the Holy Ghost, and began to speak with other tongues, as the Spirit gave them utterance.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14:33   For God is not the author of confusion, but of peace, as in all churches of the saints.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39769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2:5   And there were dwelling at Jerusalem Jews, devout men, out of every nation under heaven.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2:6   Now when this was noised abroad, the multitude came together, and were confounded, because that every man heard them speak in his own language.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2:7-8   And they were all amazed and </a:t>
            </a:r>
            <a:r>
              <a:rPr lang="en-US" sz="4800" b="1" dirty="0" err="1">
                <a:solidFill>
                  <a:prstClr val="white"/>
                </a:solidFill>
                <a:latin typeface="Georgia" panose="02040502050405020303" pitchFamily="18" charset="0"/>
              </a:rPr>
              <a:t>marvelled</a:t>
            </a:r>
            <a:r>
              <a:rPr lang="en-US" sz="4800" b="1" dirty="0">
                <a:solidFill>
                  <a:prstClr val="white"/>
                </a:solidFill>
                <a:latin typeface="Georgia" panose="02040502050405020303" pitchFamily="18" charset="0"/>
              </a:rPr>
              <a:t>, saying one to another, Behold, are not all these which speak </a:t>
            </a:r>
            <a:r>
              <a:rPr lang="en-US" sz="4800" b="1" dirty="0" err="1">
                <a:solidFill>
                  <a:prstClr val="white"/>
                </a:solidFill>
                <a:latin typeface="Georgia" panose="02040502050405020303" pitchFamily="18" charset="0"/>
              </a:rPr>
              <a:t>Galilaeans</a:t>
            </a:r>
            <a:r>
              <a:rPr lang="en-US" sz="4800" b="1" dirty="0">
                <a:solidFill>
                  <a:prstClr val="white"/>
                </a:solidFill>
                <a:latin typeface="Georgia" panose="02040502050405020303" pitchFamily="18" charset="0"/>
              </a:rPr>
              <a:t>?  8 And how hear we every man in our own tongue, wherein we were born?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2:9-11   Parthians, and Medes, and Elamites, and the dwellers in Mesopotamia, and in Judaea, and Cappadocia, in Pontus, and Asia,  10 Phrygia, and Pamphylia, in Egypt, and in the parts of Libya about Cyrene, and strangers of Rome, Jews and proselytes,  11 </a:t>
            </a:r>
            <a:r>
              <a:rPr lang="en-US" sz="4000" b="1" dirty="0" err="1">
                <a:solidFill>
                  <a:prstClr val="white"/>
                </a:solidFill>
                <a:latin typeface="Georgia" panose="02040502050405020303" pitchFamily="18" charset="0"/>
              </a:rPr>
              <a:t>Cretes</a:t>
            </a:r>
            <a:r>
              <a:rPr lang="en-US" sz="4000" b="1" dirty="0">
                <a:solidFill>
                  <a:prstClr val="white"/>
                </a:solidFill>
                <a:latin typeface="Georgia" panose="02040502050405020303" pitchFamily="18" charset="0"/>
              </a:rPr>
              <a:t> and Arabians, we do hear them speak in our tongues the wonderful works of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2:41   Then they that gladly received his word were baptized: and the same day there were added unto them about three thousand souls.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10:43-45   To him give all the prophets witness, that through his name whosoever believeth in him shall receive remission of sins.  44 While Peter yet </a:t>
            </a:r>
            <a:r>
              <a:rPr lang="en-US" sz="4000" b="1" dirty="0" err="1">
                <a:solidFill>
                  <a:prstClr val="white"/>
                </a:solidFill>
                <a:latin typeface="Georgia" panose="02040502050405020303" pitchFamily="18" charset="0"/>
              </a:rPr>
              <a:t>spake</a:t>
            </a:r>
            <a:r>
              <a:rPr lang="en-US" sz="4000" b="1" dirty="0">
                <a:solidFill>
                  <a:prstClr val="white"/>
                </a:solidFill>
                <a:latin typeface="Georgia" panose="02040502050405020303" pitchFamily="18" charset="0"/>
              </a:rPr>
              <a:t> these words, the Holy Ghost fell on all them which heard the word.  45 And they of the circumcision which believed were astonished, as many as came with Peter, because that on the Gentiles also was poured out the gift of the Holy Ghost.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10:46-48   For they heard them speak with tongues, and magnify God. Then answered Peter,  47 Can any man forbid water, that these should not be baptized, which have received the Holy Ghost as well as we?  48 And he commanded them to be baptized in the name of the Lord. Then prayed they him to tarry certain days.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Acts 10:34-35   Then Peter opened his mouth, and said, Of a truth I perceive that God is no respecter of persons:  35 But in every nation he that </a:t>
            </a:r>
            <a:r>
              <a:rPr lang="en-US" sz="4800" b="1" dirty="0" err="1">
                <a:solidFill>
                  <a:prstClr val="white"/>
                </a:solidFill>
                <a:latin typeface="Georgia" panose="02040502050405020303" pitchFamily="18" charset="0"/>
              </a:rPr>
              <a:t>feareth</a:t>
            </a:r>
            <a:r>
              <a:rPr lang="en-US" sz="4800" b="1" dirty="0">
                <a:solidFill>
                  <a:prstClr val="white"/>
                </a:solidFill>
                <a:latin typeface="Georgia" panose="02040502050405020303" pitchFamily="18" charset="0"/>
              </a:rPr>
              <a:t> him, and </a:t>
            </a:r>
            <a:r>
              <a:rPr lang="en-US" sz="4800" b="1" dirty="0" err="1">
                <a:solidFill>
                  <a:prstClr val="white"/>
                </a:solidFill>
                <a:latin typeface="Georgia" panose="02040502050405020303" pitchFamily="18" charset="0"/>
              </a:rPr>
              <a:t>worketh</a:t>
            </a:r>
            <a:r>
              <a:rPr lang="en-US" sz="4800" b="1" dirty="0">
                <a:solidFill>
                  <a:prstClr val="white"/>
                </a:solidFill>
                <a:latin typeface="Georgia" panose="02040502050405020303" pitchFamily="18" charset="0"/>
              </a:rPr>
              <a:t> righteousness, is accepted with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Romans 10:11-14   For the scripture </a:t>
            </a:r>
            <a:r>
              <a:rPr lang="en-US" sz="3600" b="1" dirty="0" err="1">
                <a:solidFill>
                  <a:prstClr val="white"/>
                </a:solidFill>
                <a:latin typeface="Georgia" panose="02040502050405020303" pitchFamily="18" charset="0"/>
              </a:rPr>
              <a:t>saith</a:t>
            </a:r>
            <a:r>
              <a:rPr lang="en-US" sz="3600" b="1" dirty="0">
                <a:solidFill>
                  <a:prstClr val="white"/>
                </a:solidFill>
                <a:latin typeface="Georgia" panose="02040502050405020303" pitchFamily="18" charset="0"/>
              </a:rPr>
              <a:t>, Whosoever believeth on him shall not be ashamed.  12 For there is no difference between the Jew and the Greek: for the same Lord over all is rich unto all that call upon him.  13 For whosoever shall call upon the name of the Lord shall be saved.  14 How then shall they call on him in whom they have not believed? and how shall they believe in him of whom they have not heard? and how shall they hear without a preacher?</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00767"/>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10:43   To him give all the prophets witness, that through his name whosoever believeth in him shall receive remission of sins.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10:5   By these were the isles of the Gentiles divided in their lands; every one after his tongue, after their families, in their nations.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00767"/>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4:26   And to Seth, to him also there was born a son; and he called his name </a:t>
            </a:r>
            <a:r>
              <a:rPr lang="en-US" sz="4400" b="1" dirty="0" err="1">
                <a:solidFill>
                  <a:prstClr val="white"/>
                </a:solidFill>
                <a:latin typeface="Georgia" panose="02040502050405020303" pitchFamily="18" charset="0"/>
              </a:rPr>
              <a:t>Enos</a:t>
            </a:r>
            <a:r>
              <a:rPr lang="en-US" sz="4400" b="1" dirty="0">
                <a:solidFill>
                  <a:prstClr val="white"/>
                </a:solidFill>
                <a:latin typeface="Georgia" panose="02040502050405020303" pitchFamily="18" charset="0"/>
              </a:rPr>
              <a:t>: then began men to call upon the name of the LORD.</a:t>
            </a: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12:7-8   And the LORD appeared unto Abram, and said, Unto thy seed will I give this land: and there </a:t>
            </a:r>
            <a:r>
              <a:rPr lang="en-US" sz="4000" b="1" dirty="0" err="1">
                <a:solidFill>
                  <a:prstClr val="white"/>
                </a:solidFill>
                <a:latin typeface="Georgia" panose="02040502050405020303" pitchFamily="18" charset="0"/>
              </a:rPr>
              <a:t>builded</a:t>
            </a:r>
            <a:r>
              <a:rPr lang="en-US" sz="4000" b="1" dirty="0">
                <a:solidFill>
                  <a:prstClr val="white"/>
                </a:solidFill>
                <a:latin typeface="Georgia" panose="02040502050405020303" pitchFamily="18" charset="0"/>
              </a:rPr>
              <a:t> he an altar unto the LORD, who appeared unto him.  8 And he removed from thence unto a mountain on the east of Beth-el, and pitched his tent, having Beth-el on the west, and Hai on the east: and there he </a:t>
            </a:r>
            <a:r>
              <a:rPr lang="en-US" sz="4000" b="1" dirty="0" err="1">
                <a:solidFill>
                  <a:prstClr val="white"/>
                </a:solidFill>
                <a:latin typeface="Georgia" panose="02040502050405020303" pitchFamily="18" charset="0"/>
              </a:rPr>
              <a:t>builded</a:t>
            </a:r>
            <a:r>
              <a:rPr lang="en-US" sz="4000" b="1" dirty="0">
                <a:solidFill>
                  <a:prstClr val="white"/>
                </a:solidFill>
                <a:latin typeface="Georgia" panose="02040502050405020303" pitchFamily="18" charset="0"/>
              </a:rPr>
              <a:t> an altar unto the LORD, and called upon the name of the LORD.</a:t>
            </a: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55:16   As for me, I will call upon God; and the LORD shall save me.</a:t>
            </a: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15:6   And he believed in the LORD; and he counted it to him for righteousness.</a:t>
            </a: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Galatians 3:9   So then they which be of faith are blessed with faithful Abraham.</a:t>
            </a:r>
          </a:p>
        </p:txBody>
      </p:sp>
    </p:spTree>
    <p:extLst>
      <p:ext uri="{BB962C8B-B14F-4D97-AF65-F5344CB8AC3E}">
        <p14:creationId xmlns:p14="http://schemas.microsoft.com/office/powerpoint/2010/main" val="1330498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939814"/>
          </a:xfrm>
          <a:prstGeom prst="rect">
            <a:avLst/>
          </a:prstGeom>
        </p:spPr>
        <p:txBody>
          <a:bodyPr wrap="square">
            <a:spAutoFit/>
          </a:bodyPr>
          <a:lstStyle/>
          <a:p>
            <a:pPr algn="just"/>
            <a:r>
              <a:rPr lang="en-US" sz="4500" b="1" dirty="0">
                <a:solidFill>
                  <a:prstClr val="white"/>
                </a:solidFill>
                <a:latin typeface="Georgia" panose="02040502050405020303" pitchFamily="18" charset="0"/>
              </a:rPr>
              <a:t>Psalm 116:10-13   I believed, therefore have I spoken: I was greatly afflicted:  11 I said in my haste, All men are liars.  12 What shall I render unto the LORD for all his benefits toward me?  13 I will take the cup of salvation, and call upon the name of the LORD.</a:t>
            </a:r>
          </a:p>
        </p:txBody>
      </p:sp>
    </p:spTree>
    <p:extLst>
      <p:ext uri="{BB962C8B-B14F-4D97-AF65-F5344CB8AC3E}">
        <p14:creationId xmlns:p14="http://schemas.microsoft.com/office/powerpoint/2010/main" val="799858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26:14   And when we were all fallen to the earth, I heard a voice speaking unto me, and saying in the Hebrew tongue, Saul, Saul, why </a:t>
            </a:r>
            <a:r>
              <a:rPr lang="en-US" sz="4400" b="1" dirty="0" err="1">
                <a:solidFill>
                  <a:prstClr val="white"/>
                </a:solidFill>
                <a:latin typeface="Georgia" panose="02040502050405020303" pitchFamily="18" charset="0"/>
              </a:rPr>
              <a:t>persecutest</a:t>
            </a:r>
            <a:r>
              <a:rPr lang="en-US" sz="4400" b="1" dirty="0">
                <a:solidFill>
                  <a:prstClr val="white"/>
                </a:solidFill>
                <a:latin typeface="Georgia" panose="02040502050405020303" pitchFamily="18" charset="0"/>
              </a:rPr>
              <a:t> thou me? it is hard for thee to kick against the pricks.</a:t>
            </a:r>
          </a:p>
        </p:txBody>
      </p:sp>
    </p:spTree>
    <p:extLst>
      <p:ext uri="{BB962C8B-B14F-4D97-AF65-F5344CB8AC3E}">
        <p14:creationId xmlns:p14="http://schemas.microsoft.com/office/powerpoint/2010/main" val="3297217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12:7   But the manifestation of the Spirit is given to every man to profit withal.</a:t>
            </a:r>
          </a:p>
        </p:txBody>
      </p:sp>
    </p:spTree>
    <p:extLst>
      <p:ext uri="{BB962C8B-B14F-4D97-AF65-F5344CB8AC3E}">
        <p14:creationId xmlns:p14="http://schemas.microsoft.com/office/powerpoint/2010/main" val="40059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12:8-9   For to one is given by the Spirit the word of wisdom; to another the word of knowledge by the same Spirit;  9 To another faith by the same Spirit; to another the gifts of healing by the same Spirit;</a:t>
            </a:r>
          </a:p>
        </p:txBody>
      </p:sp>
    </p:spTree>
    <p:extLst>
      <p:ext uri="{BB962C8B-B14F-4D97-AF65-F5344CB8AC3E}">
        <p14:creationId xmlns:p14="http://schemas.microsoft.com/office/powerpoint/2010/main" val="2529772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12:10-11   To another the working of miracles; to another prophecy; to another discerning of spirits; to another divers kinds of tongues; to another the interpretation of tongues:  11 But all these </a:t>
            </a:r>
            <a:r>
              <a:rPr lang="en-US" sz="4400" b="1" dirty="0" err="1">
                <a:solidFill>
                  <a:prstClr val="white"/>
                </a:solidFill>
                <a:latin typeface="Georgia" panose="02040502050405020303" pitchFamily="18" charset="0"/>
              </a:rPr>
              <a:t>worketh</a:t>
            </a:r>
            <a:r>
              <a:rPr lang="en-US" sz="4400" b="1" dirty="0">
                <a:solidFill>
                  <a:prstClr val="white"/>
                </a:solidFill>
                <a:latin typeface="Georgia" panose="02040502050405020303" pitchFamily="18" charset="0"/>
              </a:rPr>
              <a:t> that one and the selfsame Spirit, dividing to every man severally as he will.</a:t>
            </a:r>
          </a:p>
        </p:txBody>
      </p:sp>
    </p:spTree>
    <p:extLst>
      <p:ext uri="{BB962C8B-B14F-4D97-AF65-F5344CB8AC3E}">
        <p14:creationId xmlns:p14="http://schemas.microsoft.com/office/powerpoint/2010/main" val="2442049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10:20   These are the sons of Ham, after their families, after their tongues, in their countries, and in their nations.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88694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1 Corinthians 12:28-30   And God hath set some in the church, first apostles, secondarily prophets, thirdly teachers, after that miracles, then gifts of healings, helps, governments, diversities of tongues.  29 Are all apostles? are all prophets? are all teachers? are all workers of miracles?  30 Have all the gifts of healing? do all speak with tongues? do all interpret?</a:t>
            </a:r>
          </a:p>
        </p:txBody>
      </p:sp>
    </p:spTree>
    <p:extLst>
      <p:ext uri="{BB962C8B-B14F-4D97-AF65-F5344CB8AC3E}">
        <p14:creationId xmlns:p14="http://schemas.microsoft.com/office/powerpoint/2010/main" val="19715984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13:1   Though I speak with the tongues of men and of angels, and have not charity, I am become as sounding brass, or a tinkling cymbal.</a:t>
            </a:r>
          </a:p>
        </p:txBody>
      </p:sp>
    </p:spTree>
    <p:extLst>
      <p:ext uri="{BB962C8B-B14F-4D97-AF65-F5344CB8AC3E}">
        <p14:creationId xmlns:p14="http://schemas.microsoft.com/office/powerpoint/2010/main" val="3379646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16:7-8   And the angel of the LORD found her by a fountain of water in the wilderness, by the fountain in the way to </a:t>
            </a:r>
            <a:r>
              <a:rPr lang="en-US" sz="4800" b="1" dirty="0" err="1">
                <a:solidFill>
                  <a:prstClr val="white"/>
                </a:solidFill>
                <a:latin typeface="Georgia" panose="02040502050405020303" pitchFamily="18" charset="0"/>
              </a:rPr>
              <a:t>Shur</a:t>
            </a:r>
            <a:r>
              <a:rPr lang="en-US" sz="4800" b="1" dirty="0">
                <a:solidFill>
                  <a:prstClr val="white"/>
                </a:solidFill>
                <a:latin typeface="Georgia" panose="02040502050405020303" pitchFamily="18" charset="0"/>
              </a:rPr>
              <a:t>.  8 And he said, Hagar, Sarai's maid, whence </a:t>
            </a:r>
            <a:r>
              <a:rPr lang="en-US" sz="4800" b="1" dirty="0" err="1">
                <a:solidFill>
                  <a:prstClr val="white"/>
                </a:solidFill>
                <a:latin typeface="Georgia" panose="02040502050405020303" pitchFamily="18" charset="0"/>
              </a:rPr>
              <a:t>camest</a:t>
            </a:r>
            <a:r>
              <a:rPr lang="en-US" sz="4800" b="1" dirty="0">
                <a:solidFill>
                  <a:prstClr val="white"/>
                </a:solidFill>
                <a:latin typeface="Georgia" panose="02040502050405020303" pitchFamily="18" charset="0"/>
              </a:rPr>
              <a:t> thou? and whither wilt thou go? And she said, I flee from the face of my mistress Sarai.</a:t>
            </a:r>
          </a:p>
        </p:txBody>
      </p:sp>
    </p:spTree>
    <p:extLst>
      <p:ext uri="{BB962C8B-B14F-4D97-AF65-F5344CB8AC3E}">
        <p14:creationId xmlns:p14="http://schemas.microsoft.com/office/powerpoint/2010/main" val="35939691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14:1   Follow after charity, and desire spiritual gifts, but rather that ye may prophesy.</a:t>
            </a:r>
          </a:p>
        </p:txBody>
      </p:sp>
    </p:spTree>
    <p:extLst>
      <p:ext uri="{BB962C8B-B14F-4D97-AF65-F5344CB8AC3E}">
        <p14:creationId xmlns:p14="http://schemas.microsoft.com/office/powerpoint/2010/main" val="30340504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14:2   For he that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 in an unknown tongue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 not unto men, but unto God: for no man </a:t>
            </a:r>
            <a:r>
              <a:rPr lang="en-US" sz="4800" b="1" dirty="0" err="1">
                <a:solidFill>
                  <a:prstClr val="white"/>
                </a:solidFill>
                <a:latin typeface="Georgia" panose="02040502050405020303" pitchFamily="18" charset="0"/>
              </a:rPr>
              <a:t>understandeth</a:t>
            </a:r>
            <a:r>
              <a:rPr lang="en-US" sz="4800" b="1" dirty="0">
                <a:solidFill>
                  <a:prstClr val="white"/>
                </a:solidFill>
                <a:latin typeface="Georgia" panose="02040502050405020303" pitchFamily="18" charset="0"/>
              </a:rPr>
              <a:t> him; howbeit in the spirit he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 mysteries.</a:t>
            </a:r>
          </a:p>
        </p:txBody>
      </p:sp>
    </p:spTree>
    <p:extLst>
      <p:ext uri="{BB962C8B-B14F-4D97-AF65-F5344CB8AC3E}">
        <p14:creationId xmlns:p14="http://schemas.microsoft.com/office/powerpoint/2010/main" val="121571120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14:3-4   But he that </a:t>
            </a:r>
            <a:r>
              <a:rPr lang="en-US" sz="4800" b="1" dirty="0" err="1">
                <a:solidFill>
                  <a:prstClr val="white"/>
                </a:solidFill>
                <a:latin typeface="Georgia" panose="02040502050405020303" pitchFamily="18" charset="0"/>
              </a:rPr>
              <a:t>prophesieth</a:t>
            </a:r>
            <a:r>
              <a:rPr lang="en-US" sz="4800" b="1" dirty="0">
                <a:solidFill>
                  <a:prstClr val="white"/>
                </a:solidFill>
                <a:latin typeface="Georgia" panose="02040502050405020303" pitchFamily="18" charset="0"/>
              </a:rPr>
              <a:t>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 unto men to edification, and exhortation, and comfort.  4 He that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 in an unknown tongue </a:t>
            </a:r>
            <a:r>
              <a:rPr lang="en-US" sz="4800" b="1" dirty="0" err="1">
                <a:solidFill>
                  <a:prstClr val="white"/>
                </a:solidFill>
                <a:latin typeface="Georgia" panose="02040502050405020303" pitchFamily="18" charset="0"/>
              </a:rPr>
              <a:t>edifieth</a:t>
            </a:r>
            <a:r>
              <a:rPr lang="en-US" sz="4800" b="1" dirty="0">
                <a:solidFill>
                  <a:prstClr val="white"/>
                </a:solidFill>
                <a:latin typeface="Georgia" panose="02040502050405020303" pitchFamily="18" charset="0"/>
              </a:rPr>
              <a:t> himself; but he that </a:t>
            </a:r>
            <a:r>
              <a:rPr lang="en-US" sz="4800" b="1" dirty="0" err="1">
                <a:solidFill>
                  <a:prstClr val="white"/>
                </a:solidFill>
                <a:latin typeface="Georgia" panose="02040502050405020303" pitchFamily="18" charset="0"/>
              </a:rPr>
              <a:t>prophesieth</a:t>
            </a:r>
            <a:r>
              <a:rPr lang="en-US" sz="4800" b="1" dirty="0">
                <a:solidFill>
                  <a:prstClr val="white"/>
                </a:solidFill>
                <a:latin typeface="Georgia" panose="02040502050405020303" pitchFamily="18" charset="0"/>
              </a:rPr>
              <a:t> </a:t>
            </a:r>
            <a:r>
              <a:rPr lang="en-US" sz="4800" b="1" dirty="0" err="1">
                <a:solidFill>
                  <a:prstClr val="white"/>
                </a:solidFill>
                <a:latin typeface="Georgia" panose="02040502050405020303" pitchFamily="18" charset="0"/>
              </a:rPr>
              <a:t>edifieth</a:t>
            </a:r>
            <a:r>
              <a:rPr lang="en-US" sz="4800" b="1" dirty="0">
                <a:solidFill>
                  <a:prstClr val="white"/>
                </a:solidFill>
                <a:latin typeface="Georgia" panose="02040502050405020303" pitchFamily="18" charset="0"/>
              </a:rPr>
              <a:t> the church.</a:t>
            </a:r>
          </a:p>
        </p:txBody>
      </p:sp>
    </p:spTree>
    <p:extLst>
      <p:ext uri="{BB962C8B-B14F-4D97-AF65-F5344CB8AC3E}">
        <p14:creationId xmlns:p14="http://schemas.microsoft.com/office/powerpoint/2010/main" val="25604173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14:5   I would that ye all </a:t>
            </a:r>
            <a:r>
              <a:rPr lang="en-US" sz="4800" b="1" dirty="0" err="1">
                <a:solidFill>
                  <a:prstClr val="white"/>
                </a:solidFill>
                <a:latin typeface="Georgia" panose="02040502050405020303" pitchFamily="18" charset="0"/>
              </a:rPr>
              <a:t>spake</a:t>
            </a:r>
            <a:r>
              <a:rPr lang="en-US" sz="4800" b="1" dirty="0">
                <a:solidFill>
                  <a:prstClr val="white"/>
                </a:solidFill>
                <a:latin typeface="Georgia" panose="02040502050405020303" pitchFamily="18" charset="0"/>
              </a:rPr>
              <a:t> with tongues, but rather that ye prophesied: for greater is he that </a:t>
            </a:r>
            <a:r>
              <a:rPr lang="en-US" sz="4800" b="1" dirty="0" err="1">
                <a:solidFill>
                  <a:prstClr val="white"/>
                </a:solidFill>
                <a:latin typeface="Georgia" panose="02040502050405020303" pitchFamily="18" charset="0"/>
              </a:rPr>
              <a:t>prophesieth</a:t>
            </a:r>
            <a:r>
              <a:rPr lang="en-US" sz="4800" b="1" dirty="0">
                <a:solidFill>
                  <a:prstClr val="white"/>
                </a:solidFill>
                <a:latin typeface="Georgia" panose="02040502050405020303" pitchFamily="18" charset="0"/>
              </a:rPr>
              <a:t> than he that </a:t>
            </a:r>
            <a:r>
              <a:rPr lang="en-US" sz="4800" b="1" dirty="0" err="1">
                <a:solidFill>
                  <a:prstClr val="white"/>
                </a:solidFill>
                <a:latin typeface="Georgia" panose="02040502050405020303" pitchFamily="18" charset="0"/>
              </a:rPr>
              <a:t>speaketh</a:t>
            </a:r>
            <a:r>
              <a:rPr lang="en-US" sz="4800" b="1" dirty="0">
                <a:solidFill>
                  <a:prstClr val="white"/>
                </a:solidFill>
                <a:latin typeface="Georgia" panose="02040502050405020303" pitchFamily="18" charset="0"/>
              </a:rPr>
              <a:t> with tongues, except he interpret, that the church may receive edifying.</a:t>
            </a:r>
          </a:p>
        </p:txBody>
      </p:sp>
    </p:spTree>
    <p:extLst>
      <p:ext uri="{BB962C8B-B14F-4D97-AF65-F5344CB8AC3E}">
        <p14:creationId xmlns:p14="http://schemas.microsoft.com/office/powerpoint/2010/main" val="22367170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77875"/>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14:9   So likewise ye, except ye utter by the tongue words easy to be understood, how shall it be known what is spoken? for ye shall speak into the air.</a:t>
            </a:r>
          </a:p>
        </p:txBody>
      </p:sp>
    </p:spTree>
    <p:extLst>
      <p:ext uri="{BB962C8B-B14F-4D97-AF65-F5344CB8AC3E}">
        <p14:creationId xmlns:p14="http://schemas.microsoft.com/office/powerpoint/2010/main" val="1421654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14:11   Therefore if I know not the meaning of the voice, I shall be unto him that </a:t>
            </a:r>
            <a:r>
              <a:rPr lang="en-US" sz="5400" b="1" dirty="0" err="1">
                <a:solidFill>
                  <a:prstClr val="white"/>
                </a:solidFill>
                <a:latin typeface="Georgia" panose="02040502050405020303" pitchFamily="18" charset="0"/>
              </a:rPr>
              <a:t>speaketh</a:t>
            </a:r>
            <a:r>
              <a:rPr lang="en-US" sz="5400" b="1" dirty="0">
                <a:solidFill>
                  <a:prstClr val="white"/>
                </a:solidFill>
                <a:latin typeface="Georgia" panose="02040502050405020303" pitchFamily="18" charset="0"/>
              </a:rPr>
              <a:t> a barbarian, and he that </a:t>
            </a:r>
            <a:r>
              <a:rPr lang="en-US" sz="5400" b="1" dirty="0" err="1">
                <a:solidFill>
                  <a:prstClr val="white"/>
                </a:solidFill>
                <a:latin typeface="Georgia" panose="02040502050405020303" pitchFamily="18" charset="0"/>
              </a:rPr>
              <a:t>speaketh</a:t>
            </a:r>
            <a:r>
              <a:rPr lang="en-US" sz="5400" b="1" dirty="0">
                <a:solidFill>
                  <a:prstClr val="white"/>
                </a:solidFill>
                <a:latin typeface="Georgia" panose="02040502050405020303" pitchFamily="18" charset="0"/>
              </a:rPr>
              <a:t> shall be a barbarian unto me.</a:t>
            </a:r>
          </a:p>
        </p:txBody>
      </p:sp>
    </p:spTree>
    <p:extLst>
      <p:ext uri="{BB962C8B-B14F-4D97-AF65-F5344CB8AC3E}">
        <p14:creationId xmlns:p14="http://schemas.microsoft.com/office/powerpoint/2010/main" val="418777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14:13   Wherefore let him that </a:t>
            </a:r>
            <a:r>
              <a:rPr lang="en-US" sz="5400" b="1" dirty="0" err="1">
                <a:solidFill>
                  <a:prstClr val="white"/>
                </a:solidFill>
                <a:latin typeface="Georgia" panose="02040502050405020303" pitchFamily="18" charset="0"/>
              </a:rPr>
              <a:t>speaketh</a:t>
            </a:r>
            <a:r>
              <a:rPr lang="en-US" sz="5400" b="1" dirty="0">
                <a:solidFill>
                  <a:prstClr val="white"/>
                </a:solidFill>
                <a:latin typeface="Georgia" panose="02040502050405020303" pitchFamily="18" charset="0"/>
              </a:rPr>
              <a:t> in an unknown tongue pray that he may interpret.</a:t>
            </a:r>
          </a:p>
        </p:txBody>
      </p:sp>
    </p:spTree>
    <p:extLst>
      <p:ext uri="{BB962C8B-B14F-4D97-AF65-F5344CB8AC3E}">
        <p14:creationId xmlns:p14="http://schemas.microsoft.com/office/powerpoint/2010/main" val="941405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Language: “the method of human communication, either spoken or written, consisting of the use of words in a </a:t>
            </a:r>
            <a:r>
              <a:rPr lang="en-US" sz="5400" b="1" u="sng" dirty="0">
                <a:solidFill>
                  <a:prstClr val="white"/>
                </a:solidFill>
                <a:latin typeface="Georgia" panose="02040502050405020303" pitchFamily="18" charset="0"/>
              </a:rPr>
              <a:t>structured</a:t>
            </a:r>
            <a:r>
              <a:rPr lang="en-US" sz="5400" b="1" dirty="0">
                <a:solidFill>
                  <a:prstClr val="white"/>
                </a:solidFill>
                <a:latin typeface="Georgia" panose="02040502050405020303" pitchFamily="18" charset="0"/>
              </a:rPr>
              <a:t> and </a:t>
            </a:r>
            <a:r>
              <a:rPr lang="en-US" sz="5400" b="1" u="sng" dirty="0">
                <a:solidFill>
                  <a:prstClr val="white"/>
                </a:solidFill>
                <a:latin typeface="Georgia" panose="02040502050405020303" pitchFamily="18" charset="0"/>
              </a:rPr>
              <a:t>conventional</a:t>
            </a:r>
            <a:r>
              <a:rPr lang="en-US" sz="5400" b="1" dirty="0">
                <a:solidFill>
                  <a:prstClr val="white"/>
                </a:solidFill>
                <a:latin typeface="Georgia" panose="02040502050405020303" pitchFamily="18" charset="0"/>
              </a:rPr>
              <a:t> way.”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1 Corinthians 14:18   I thank my God, I speak with tongues more than ye all:</a:t>
            </a:r>
          </a:p>
        </p:txBody>
      </p:sp>
    </p:spTree>
    <p:extLst>
      <p:ext uri="{BB962C8B-B14F-4D97-AF65-F5344CB8AC3E}">
        <p14:creationId xmlns:p14="http://schemas.microsoft.com/office/powerpoint/2010/main" val="4738860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14:33   For God is not the author of confusion, but of peace, as in all churches of the saints.</a:t>
            </a:r>
          </a:p>
        </p:txBody>
      </p:sp>
    </p:spTree>
    <p:extLst>
      <p:ext uri="{BB962C8B-B14F-4D97-AF65-F5344CB8AC3E}">
        <p14:creationId xmlns:p14="http://schemas.microsoft.com/office/powerpoint/2010/main" val="13888768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14:19   Yet in the church I had rather speak five words with my understanding, that by my voice I might teach others also, than ten thousand words in an unknown tongue.</a:t>
            </a:r>
          </a:p>
        </p:txBody>
      </p:sp>
    </p:spTree>
    <p:extLst>
      <p:ext uri="{BB962C8B-B14F-4D97-AF65-F5344CB8AC3E}">
        <p14:creationId xmlns:p14="http://schemas.microsoft.com/office/powerpoint/2010/main" val="7479866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1 Corinthians 14:21   In the law it is written, With men of other tongues and other lips will I speak unto this people; and yet for all that will they not hear me, </a:t>
            </a:r>
            <a:r>
              <a:rPr lang="en-US" sz="4800" b="1" dirty="0" err="1">
                <a:solidFill>
                  <a:prstClr val="white"/>
                </a:solidFill>
                <a:latin typeface="Georgia" panose="02040502050405020303" pitchFamily="18" charset="0"/>
              </a:rPr>
              <a:t>saith</a:t>
            </a:r>
            <a:r>
              <a:rPr lang="en-US" sz="4800" b="1" dirty="0">
                <a:solidFill>
                  <a:prstClr val="white"/>
                </a:solidFill>
                <a:latin typeface="Georgia" panose="02040502050405020303" pitchFamily="18" charset="0"/>
              </a:rPr>
              <a:t> the Lord.</a:t>
            </a:r>
          </a:p>
        </p:txBody>
      </p:sp>
    </p:spTree>
    <p:extLst>
      <p:ext uri="{BB962C8B-B14F-4D97-AF65-F5344CB8AC3E}">
        <p14:creationId xmlns:p14="http://schemas.microsoft.com/office/powerpoint/2010/main" val="424558039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14:22   Wherefore tongues are for a sign, not to them that believe, but to them that believe not: but prophesying </a:t>
            </a:r>
            <a:r>
              <a:rPr lang="en-US" sz="5400" b="1" dirty="0" err="1">
                <a:solidFill>
                  <a:prstClr val="white"/>
                </a:solidFill>
                <a:latin typeface="Georgia" panose="02040502050405020303" pitchFamily="18" charset="0"/>
              </a:rPr>
              <a:t>serveth</a:t>
            </a:r>
            <a:r>
              <a:rPr lang="en-US" sz="5400" b="1" dirty="0">
                <a:solidFill>
                  <a:prstClr val="white"/>
                </a:solidFill>
                <a:latin typeface="Georgia" panose="02040502050405020303" pitchFamily="18" charset="0"/>
              </a:rPr>
              <a:t> not for them that believe not, but for them which believe.</a:t>
            </a:r>
          </a:p>
        </p:txBody>
      </p:sp>
    </p:spTree>
    <p:extLst>
      <p:ext uri="{BB962C8B-B14F-4D97-AF65-F5344CB8AC3E}">
        <p14:creationId xmlns:p14="http://schemas.microsoft.com/office/powerpoint/2010/main" val="6929356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154984"/>
          </a:xfrm>
          <a:prstGeom prst="rect">
            <a:avLst/>
          </a:prstGeom>
        </p:spPr>
        <p:txBody>
          <a:bodyPr wrap="square">
            <a:spAutoFit/>
          </a:bodyPr>
          <a:lstStyle/>
          <a:p>
            <a:pPr algn="just"/>
            <a:r>
              <a:rPr lang="en-US" sz="4400" b="1" dirty="0">
                <a:solidFill>
                  <a:prstClr val="white"/>
                </a:solidFill>
                <a:latin typeface="Georgia" panose="02040502050405020303" pitchFamily="18" charset="0"/>
              </a:rPr>
              <a:t>1 Corinthians 14:23   If therefore the whole church be come together into one place, and all speak with tongues, and there come in those that are unlearned, or unbelievers, will they not say that ye are mad?</a:t>
            </a:r>
          </a:p>
        </p:txBody>
      </p:sp>
    </p:spTree>
    <p:extLst>
      <p:ext uri="{BB962C8B-B14F-4D97-AF65-F5344CB8AC3E}">
        <p14:creationId xmlns:p14="http://schemas.microsoft.com/office/powerpoint/2010/main" val="38515945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14:27   If any man speak in an unknown tongue, let it be by two, or at the most by three, and that by course; and let one interpret.</a:t>
            </a:r>
          </a:p>
        </p:txBody>
      </p:sp>
    </p:spTree>
    <p:extLst>
      <p:ext uri="{BB962C8B-B14F-4D97-AF65-F5344CB8AC3E}">
        <p14:creationId xmlns:p14="http://schemas.microsoft.com/office/powerpoint/2010/main" val="139782916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14:28   But if there be no interpreter, let him keep silence in the church; and let him speak to himself, and to God.</a:t>
            </a:r>
          </a:p>
        </p:txBody>
      </p:sp>
    </p:spTree>
    <p:extLst>
      <p:ext uri="{BB962C8B-B14F-4D97-AF65-F5344CB8AC3E}">
        <p14:creationId xmlns:p14="http://schemas.microsoft.com/office/powerpoint/2010/main" val="32323549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Corinthians 14:2   For he that </a:t>
            </a:r>
            <a:r>
              <a:rPr lang="en-US" sz="5400" b="1" dirty="0" err="1">
                <a:solidFill>
                  <a:prstClr val="white"/>
                </a:solidFill>
                <a:latin typeface="Georgia" panose="02040502050405020303" pitchFamily="18" charset="0"/>
              </a:rPr>
              <a:t>speaketh</a:t>
            </a:r>
            <a:r>
              <a:rPr lang="en-US" sz="5400" b="1" dirty="0">
                <a:solidFill>
                  <a:prstClr val="white"/>
                </a:solidFill>
                <a:latin typeface="Georgia" panose="02040502050405020303" pitchFamily="18" charset="0"/>
              </a:rPr>
              <a:t> in an unknown tongue </a:t>
            </a:r>
            <a:r>
              <a:rPr lang="en-US" sz="5400" b="1" dirty="0" err="1">
                <a:solidFill>
                  <a:prstClr val="white"/>
                </a:solidFill>
                <a:latin typeface="Georgia" panose="02040502050405020303" pitchFamily="18" charset="0"/>
              </a:rPr>
              <a:t>speaketh</a:t>
            </a:r>
            <a:r>
              <a:rPr lang="en-US" sz="5400" b="1" dirty="0">
                <a:solidFill>
                  <a:prstClr val="white"/>
                </a:solidFill>
                <a:latin typeface="Georgia" panose="02040502050405020303" pitchFamily="18" charset="0"/>
              </a:rPr>
              <a:t> not unto men, but unto God: for no man </a:t>
            </a:r>
            <a:r>
              <a:rPr lang="en-US" sz="5400" b="1" dirty="0" err="1">
                <a:solidFill>
                  <a:prstClr val="white"/>
                </a:solidFill>
                <a:latin typeface="Georgia" panose="02040502050405020303" pitchFamily="18" charset="0"/>
              </a:rPr>
              <a:t>understandeth</a:t>
            </a:r>
            <a:r>
              <a:rPr lang="en-US" sz="5400" b="1" dirty="0">
                <a:solidFill>
                  <a:prstClr val="white"/>
                </a:solidFill>
                <a:latin typeface="Georgia" panose="02040502050405020303" pitchFamily="18" charset="0"/>
              </a:rPr>
              <a:t> him; howbeit in the spirit he </a:t>
            </a:r>
            <a:r>
              <a:rPr lang="en-US" sz="5400" b="1" dirty="0" err="1">
                <a:solidFill>
                  <a:prstClr val="white"/>
                </a:solidFill>
                <a:latin typeface="Georgia" panose="02040502050405020303" pitchFamily="18" charset="0"/>
              </a:rPr>
              <a:t>speaketh</a:t>
            </a:r>
            <a:r>
              <a:rPr lang="en-US" sz="5400" b="1" dirty="0">
                <a:solidFill>
                  <a:prstClr val="white"/>
                </a:solidFill>
                <a:latin typeface="Georgia" panose="02040502050405020303" pitchFamily="18" charset="0"/>
              </a:rPr>
              <a:t> mysteries.</a:t>
            </a:r>
          </a:p>
        </p:txBody>
      </p:sp>
    </p:spTree>
    <p:extLst>
      <p:ext uri="{BB962C8B-B14F-4D97-AF65-F5344CB8AC3E}">
        <p14:creationId xmlns:p14="http://schemas.microsoft.com/office/powerpoint/2010/main" val="21921196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2:6   Now when this was noised abroad, the multitude came together, and were confounded, because that every man heard them speak in his own language.</a:t>
            </a:r>
          </a:p>
        </p:txBody>
      </p:sp>
    </p:spTree>
    <p:extLst>
      <p:ext uri="{BB962C8B-B14F-4D97-AF65-F5344CB8AC3E}">
        <p14:creationId xmlns:p14="http://schemas.microsoft.com/office/powerpoint/2010/main" val="1116408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308324"/>
          </a:xfrm>
          <a:prstGeom prst="rect">
            <a:avLst/>
          </a:prstGeom>
        </p:spPr>
        <p:txBody>
          <a:bodyPr wrap="square">
            <a:spAutoFit/>
          </a:bodyPr>
          <a:lstStyle/>
          <a:p>
            <a:pPr algn="just"/>
            <a:r>
              <a:rPr lang="en-US" sz="4800" b="1" dirty="0">
                <a:solidFill>
                  <a:prstClr val="white"/>
                </a:solidFill>
                <a:latin typeface="Georgia" panose="02040502050405020303" pitchFamily="18" charset="0"/>
              </a:rPr>
              <a:t>Genesis 11:1   And the whole earth was of one language, and of one speech.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16:16   And he gathered them together into a place called in the Hebrew tongue Armageddon.</a:t>
            </a:r>
          </a:p>
        </p:txBody>
      </p:sp>
    </p:spTree>
    <p:extLst>
      <p:ext uri="{BB962C8B-B14F-4D97-AF65-F5344CB8AC3E}">
        <p14:creationId xmlns:p14="http://schemas.microsoft.com/office/powerpoint/2010/main" val="26033393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17:15   And he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unto me, The waters which thou </a:t>
            </a:r>
            <a:r>
              <a:rPr lang="en-US" sz="5400" b="1" dirty="0" err="1">
                <a:solidFill>
                  <a:prstClr val="white"/>
                </a:solidFill>
                <a:latin typeface="Georgia" panose="02040502050405020303" pitchFamily="18" charset="0"/>
              </a:rPr>
              <a:t>sawest</a:t>
            </a:r>
            <a:r>
              <a:rPr lang="en-US" sz="5400" b="1" dirty="0">
                <a:solidFill>
                  <a:prstClr val="white"/>
                </a:solidFill>
                <a:latin typeface="Georgia" panose="02040502050405020303" pitchFamily="18" charset="0"/>
              </a:rPr>
              <a:t>, where the whore </a:t>
            </a:r>
            <a:r>
              <a:rPr lang="en-US" sz="5400" b="1" dirty="0" err="1">
                <a:solidFill>
                  <a:prstClr val="white"/>
                </a:solidFill>
                <a:latin typeface="Georgia" panose="02040502050405020303" pitchFamily="18" charset="0"/>
              </a:rPr>
              <a:t>sitteth</a:t>
            </a:r>
            <a:r>
              <a:rPr lang="en-US" sz="5400" b="1" dirty="0">
                <a:solidFill>
                  <a:prstClr val="white"/>
                </a:solidFill>
                <a:latin typeface="Georgia" panose="02040502050405020303" pitchFamily="18" charset="0"/>
              </a:rPr>
              <a:t>, are peoples, and multitudes, and nations, and tongues.</a:t>
            </a:r>
          </a:p>
        </p:txBody>
      </p:sp>
    </p:spTree>
    <p:extLst>
      <p:ext uri="{BB962C8B-B14F-4D97-AF65-F5344CB8AC3E}">
        <p14:creationId xmlns:p14="http://schemas.microsoft.com/office/powerpoint/2010/main" val="11325894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37648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13902"/>
            <a:ext cx="11504813"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11:4   And they said, Go to, let us build us a city and a tower, whose top may reach unto heaven; and let us make us a name, lest we be scattered abroad upon the face of the whole earth.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Genesis 11:5-6   And the LORD came down to see the city and the tower, which the children of men </a:t>
            </a:r>
            <a:r>
              <a:rPr lang="en-US" sz="4400" b="1" dirty="0" err="1">
                <a:solidFill>
                  <a:prstClr val="white"/>
                </a:solidFill>
                <a:latin typeface="Georgia" panose="02040502050405020303" pitchFamily="18" charset="0"/>
              </a:rPr>
              <a:t>builded</a:t>
            </a:r>
            <a:r>
              <a:rPr lang="en-US" sz="4400" b="1" dirty="0">
                <a:solidFill>
                  <a:prstClr val="white"/>
                </a:solidFill>
                <a:latin typeface="Georgia" panose="02040502050405020303" pitchFamily="18" charset="0"/>
              </a:rPr>
              <a:t>.  6 And the LORD said, Behold, the people is one, and they have all one language; and this they begin to do: and now nothing will be restrained from them, which they have imagined to do.</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11772</TotalTime>
  <Words>2960</Words>
  <Application>Microsoft Office PowerPoint</Application>
  <PresentationFormat>Widescreen</PresentationFormat>
  <Paragraphs>141</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205</cp:revision>
  <cp:lastPrinted>2020-01-28T17:57:24Z</cp:lastPrinted>
  <dcterms:created xsi:type="dcterms:W3CDTF">2019-08-31T20:33:16Z</dcterms:created>
  <dcterms:modified xsi:type="dcterms:W3CDTF">2020-02-03T16:57:48Z</dcterms:modified>
</cp:coreProperties>
</file>